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63" r:id="rId8"/>
    <p:sldId id="265" r:id="rId9"/>
    <p:sldId id="268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C00"/>
    <a:srgbClr val="A5A5A5"/>
    <a:srgbClr val="51D6FC"/>
    <a:srgbClr val="E32203"/>
    <a:srgbClr val="FDAB00"/>
    <a:srgbClr val="BE37F4"/>
    <a:srgbClr val="FF00FF"/>
    <a:srgbClr val="51E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9"/>
    <p:restoredTop sz="96928"/>
  </p:normalViewPr>
  <p:slideViewPr>
    <p:cSldViewPr snapToGrid="0">
      <p:cViewPr>
        <p:scale>
          <a:sx n="73" d="100"/>
          <a:sy n="73" d="100"/>
        </p:scale>
        <p:origin x="1472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5E59-ED11-81BA-9F4D-C2A9868F7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0D84-DB0E-C5F1-81CC-4F6B27F61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91FD-ABC3-5794-CC25-1CD3A588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D5FD-C21D-71DD-6654-403FC37C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AABF9-CC8C-A4AE-5DFB-1A078C7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5BA4-6E8C-08CF-CBDD-EF77207B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30F25-930D-3921-367F-0D0E6EF0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3F7D-BFDE-F8D2-92FE-5AFC0C21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C6BB-D378-347C-C958-D26F9747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5FB2-750C-A3DF-EB13-610F9C72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DE4D2-EB96-3687-E662-49365EEDC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C52A-5FF9-E05B-DEBE-2FC91F64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5742-99B7-DEE6-12A3-D9AB3DA8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E3AC-A552-0A7C-35BB-64AFCDD8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33FE-A843-64A8-1AED-0FFD72E5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DC8-FE87-D8AC-73D7-EBE06C49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29C5-FFB9-534A-9329-0AC18800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5635-F9CB-255A-3D64-D977037F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BDB1-50F9-54C2-6F75-ED57703B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EBA5-6D56-57DC-7AAB-B756403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4540-E414-8E73-D1B6-0D484ACA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C099-324D-936E-BADB-B3323AAB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DA15-785D-4FE2-5D76-DE06FC67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37AD-1D0D-0D9A-2E54-3C67BA65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FAF0-DCDA-18EF-1A81-24540208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D6D-3841-A8E2-6F11-15A8DC0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4F98-55F1-A25B-E55D-1E8C95A1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18D-BFF6-E012-2A7E-FB327AA6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49DF9-9D37-2485-DB23-19C0E456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8B520-85DE-D6A0-0521-4B4675DF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EB6F-4C9C-F2B3-9307-742108D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A235-DF9A-0E5B-2EAA-85077E37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3909-81A0-97A8-B84E-79D47D43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63ED-D74C-91F7-562B-5C066AEF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38C50-2825-4244-E0E5-F9C273C3E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9DC4B-2D45-2454-7F56-9EF52DB0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7FA77-3715-585D-8D82-A4747FD0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28125-8A76-B307-EE2D-B3B3852A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1F82A-ADA9-51A1-2908-C7B78258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E4AB-A29A-EE31-8A42-686225E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0DC35-92A2-DDCE-EDFE-7160933F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99FE-9EB8-14BB-C01C-F05FBAEE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3651B-8C7F-0DA0-2FDA-DACE2D24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7972A-FA6B-90E6-E25E-0C16960A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58F0B-A21F-B680-8FAD-9B9468EE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F16D-DEFA-01C4-BE0B-86399FFA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7CA-BBD5-E77B-A45E-844C11C1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B36C-5212-55CE-D133-B7D3F98A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74531-A402-45AA-8C27-7A807285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AFC60-216A-AFBD-5769-2402BB76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8C163-A843-317D-BCFA-6970DCA1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F47A-76F3-CE1A-C8DE-6FACF87F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051B-55BF-BE52-1992-C1CBA40C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8DA95-CC06-E84D-F4D0-DC3E6BFF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AD7EF-B77D-BE84-39C7-B46D5A27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2924-109D-DFA9-F1AB-4BC2EA4D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5D71-673C-241B-F49D-20204E20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4D31A-12E3-BC8F-DAAE-7FE52966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4BE67-DBA1-E94B-D907-BC0529D4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59D75-A191-F1F7-48F6-86D892F58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10A2-1B8C-309B-48DD-CE80042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FCF5-FEE8-B3A1-F394-54E2F8DB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7205-923A-0A44-5386-76747414E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PQgtSKxkcSs?feature=oembed" TargetMode="External"/><Relationship Id="rId6" Type="http://schemas.openxmlformats.org/officeDocument/2006/relationships/slide" Target="slide5.xml"/><Relationship Id="rId5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hyperlink" Target="https://docs.google.com/document/d/17LVewsMqkUK4TJSgpn0R9CRk3pxeZ-YlVmrYFyTdm8c/edit" TargetMode="External"/><Relationship Id="rId7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PQgtSKxkcSs?feature=oembed" TargetMode="External"/><Relationship Id="rId6" Type="http://schemas.openxmlformats.org/officeDocument/2006/relationships/image" Target="../media/image3.png"/><Relationship Id="rId11" Type="http://schemas.openxmlformats.org/officeDocument/2006/relationships/image" Target="../media/image5.jpeg"/><Relationship Id="rId5" Type="http://schemas.openxmlformats.org/officeDocument/2006/relationships/image" Target="../media/image1.png"/><Relationship Id="rId10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637401" y="2137428"/>
            <a:ext cx="98011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C     </a:t>
            </a:r>
            <a:r>
              <a:rPr lang="en-US" sz="15000" dirty="0"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</a:t>
            </a:r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LAB</a:t>
            </a:r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6DCC111A-8579-2A5D-1527-93C3CD397A8F}"/>
              </a:ext>
            </a:extLst>
          </p:cNvPr>
          <p:cNvSpPr/>
          <p:nvPr/>
        </p:nvSpPr>
        <p:spPr>
          <a:xfrm>
            <a:off x="2587465" y="3996648"/>
            <a:ext cx="270378" cy="2851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BCD712D-C3A4-C927-EE61-864CBAA7015E}"/>
              </a:ext>
            </a:extLst>
          </p:cNvPr>
          <p:cNvSpPr/>
          <p:nvPr/>
        </p:nvSpPr>
        <p:spPr>
          <a:xfrm>
            <a:off x="3141864" y="2534744"/>
            <a:ext cx="1006834" cy="956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3211D-F0E9-7DF9-36F5-2D4D60FD2F43}"/>
              </a:ext>
            </a:extLst>
          </p:cNvPr>
          <p:cNvSpPr txBox="1"/>
          <p:nvPr/>
        </p:nvSpPr>
        <p:spPr>
          <a:xfrm>
            <a:off x="4888082" y="4055463"/>
            <a:ext cx="6213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9170F-5EE3-BF40-0519-6775973E2449}"/>
              </a:ext>
            </a:extLst>
          </p:cNvPr>
          <p:cNvSpPr txBox="1"/>
          <p:nvPr/>
        </p:nvSpPr>
        <p:spPr>
          <a:xfrm>
            <a:off x="565026" y="1102236"/>
            <a:ext cx="210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Improving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4D676-7573-7783-C888-D1874BA17C8F}"/>
              </a:ext>
            </a:extLst>
          </p:cNvPr>
          <p:cNvSpPr txBox="1"/>
          <p:nvPr/>
        </p:nvSpPr>
        <p:spPr>
          <a:xfrm>
            <a:off x="6555439" y="5730907"/>
            <a:ext cx="531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one team at a time</a:t>
            </a:r>
          </a:p>
        </p:txBody>
      </p:sp>
      <p:pic>
        <p:nvPicPr>
          <p:cNvPr id="21" name="Picture 20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AD2633FA-E7DC-C66F-3BF6-2E7214282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76027">
            <a:off x="1762413" y="1180332"/>
            <a:ext cx="4154501" cy="4233785"/>
          </a:xfrm>
          <a:prstGeom prst="rect">
            <a:avLst/>
          </a:prstGeom>
        </p:spPr>
      </p:pic>
      <p:sp>
        <p:nvSpPr>
          <p:cNvPr id="19" name="Oval 18">
            <a:hlinkClick r:id="rId5" action="ppaction://hlinksldjump"/>
            <a:extLst>
              <a:ext uri="{FF2B5EF4-FFF2-40B4-BE49-F238E27FC236}">
                <a16:creationId xmlns:a16="http://schemas.microsoft.com/office/drawing/2014/main" id="{367FE824-67B9-A287-F681-011F6D242710}"/>
              </a:ext>
            </a:extLst>
          </p:cNvPr>
          <p:cNvSpPr/>
          <p:nvPr/>
        </p:nvSpPr>
        <p:spPr>
          <a:xfrm>
            <a:off x="896578" y="5075587"/>
            <a:ext cx="1613016" cy="13106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7CF46C24-679B-41EB-B999-BC444E66D23F}"/>
              </a:ext>
            </a:extLst>
          </p:cNvPr>
          <p:cNvSpPr/>
          <p:nvPr/>
        </p:nvSpPr>
        <p:spPr>
          <a:xfrm>
            <a:off x="3683995" y="4241771"/>
            <a:ext cx="1393845" cy="1387259"/>
          </a:xfrm>
          <a:prstGeom prst="donut">
            <a:avLst>
              <a:gd name="adj" fmla="val 113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220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6F9734-EDD3-AADF-21E1-8F6F1BA6CA35}"/>
              </a:ext>
            </a:extLst>
          </p:cNvPr>
          <p:cNvSpPr/>
          <p:nvPr/>
        </p:nvSpPr>
        <p:spPr>
          <a:xfrm>
            <a:off x="3839663" y="4394837"/>
            <a:ext cx="1093964" cy="1064217"/>
          </a:xfrm>
          <a:prstGeom prst="ellipse">
            <a:avLst/>
          </a:prstGeom>
          <a:solidFill>
            <a:srgbClr val="E32203"/>
          </a:solidFill>
          <a:ln>
            <a:solidFill>
              <a:srgbClr val="E322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hlinkClick r:id="rId5" action="ppaction://hlinksldjump"/>
            <a:extLst>
              <a:ext uri="{FF2B5EF4-FFF2-40B4-BE49-F238E27FC236}">
                <a16:creationId xmlns:a16="http://schemas.microsoft.com/office/drawing/2014/main" id="{693296E5-8272-E072-8919-A778B5506005}"/>
              </a:ext>
            </a:extLst>
          </p:cNvPr>
          <p:cNvSpPr/>
          <p:nvPr/>
        </p:nvSpPr>
        <p:spPr>
          <a:xfrm>
            <a:off x="3089109" y="2469598"/>
            <a:ext cx="1361589" cy="1362456"/>
          </a:xfrm>
          <a:prstGeom prst="ellipse">
            <a:avLst/>
          </a:prstGeom>
          <a:solidFill>
            <a:srgbClr val="51D6F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323056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14325-74E1-478D-EE2D-1908FB6C57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Weekly Check-ins</a:t>
            </a:r>
          </a:p>
          <a:p>
            <a:r>
              <a:rPr lang="en-US" sz="2000" dirty="0"/>
              <a:t>Simulated Team Experiences</a:t>
            </a:r>
          </a:p>
          <a:p>
            <a:r>
              <a:rPr lang="en-US" sz="2000" dirty="0"/>
              <a:t>Bingo! Learning</a:t>
            </a:r>
          </a:p>
          <a:p>
            <a:r>
              <a:rPr lang="en-US" sz="2000" dirty="0"/>
              <a:t>Iterative Assignments</a:t>
            </a:r>
          </a:p>
          <a:p>
            <a:r>
              <a:rPr lang="en-US" sz="2000" u="sng" dirty="0">
                <a:solidFill>
                  <a:srgbClr val="F5EC00"/>
                </a:solidFill>
              </a:rPr>
              <a:t>See a video</a:t>
            </a:r>
            <a:endParaRPr lang="en-US" u="sng" dirty="0">
              <a:solidFill>
                <a:srgbClr val="F5EC00"/>
              </a:solidFill>
            </a:endParaRPr>
          </a:p>
        </p:txBody>
      </p:sp>
      <p:sp>
        <p:nvSpPr>
          <p:cNvPr id="3" name="Oval 2">
            <a:hlinkClick r:id="rId3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86016">
            <a:off x="9026905" y="168174"/>
            <a:ext cx="3180589" cy="3241287"/>
          </a:xfrm>
          <a:prstGeom prst="rect">
            <a:avLst/>
          </a:prstGeom>
        </p:spPr>
      </p:pic>
      <p:sp>
        <p:nvSpPr>
          <p:cNvPr id="18" name="Oval 17">
            <a:hlinkClick r:id="rId4" action="ppaction://hlinksldjump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rId6" action="ppaction://hlinksldjump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rId7" action="ppaction://hlinksldjump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rId8" action="ppaction://hlinksldjump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527-7511-7CB6-B90C-15D707EFE93C}"/>
              </a:ext>
            </a:extLst>
          </p:cNvPr>
          <p:cNvSpPr txBox="1"/>
          <p:nvPr/>
        </p:nvSpPr>
        <p:spPr>
          <a:xfrm>
            <a:off x="10213499" y="1709073"/>
            <a:ext cx="92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4" name="Online Media 26" descr="Making Teamwork Work Equitably">
            <a:hlinkClick r:id="" action="ppaction://media"/>
            <a:extLst>
              <a:ext uri="{FF2B5EF4-FFF2-40B4-BE49-F238E27FC236}">
                <a16:creationId xmlns:a16="http://schemas.microsoft.com/office/drawing/2014/main" id="{F3967F7E-01A3-7F26-C417-BB981200290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4079849" y="2755671"/>
            <a:ext cx="6133650" cy="34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78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14325-74E1-478D-EE2D-1908FB6C57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u="sng" dirty="0">
                <a:solidFill>
                  <a:srgbClr val="F5EC00"/>
                </a:solidFill>
              </a:rPr>
              <a:t>Weekly Check-ins</a:t>
            </a:r>
          </a:p>
          <a:p>
            <a:r>
              <a:rPr lang="en-US" sz="2000" dirty="0"/>
              <a:t>Simulated Team Experiences</a:t>
            </a:r>
          </a:p>
          <a:p>
            <a:r>
              <a:rPr lang="en-US" sz="2000" dirty="0"/>
              <a:t>Bingo! Learning</a:t>
            </a:r>
          </a:p>
          <a:p>
            <a:r>
              <a:rPr lang="en-US" sz="2000" dirty="0"/>
              <a:t>Iterative Assignments</a:t>
            </a:r>
          </a:p>
          <a:p>
            <a:r>
              <a:rPr lang="en-US" sz="2000" dirty="0"/>
              <a:t>See a video</a:t>
            </a:r>
            <a:endParaRPr lang="en-US" dirty="0"/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86016">
            <a:off x="9026905" y="168174"/>
            <a:ext cx="3180589" cy="3241287"/>
          </a:xfrm>
          <a:prstGeom prst="rect">
            <a:avLst/>
          </a:prstGeom>
        </p:spPr>
      </p:pic>
      <p:sp>
        <p:nvSpPr>
          <p:cNvPr id="18" name="Oval 17">
            <a:hlinkClick r:id="rId3" action="ppaction://hlinksldjump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rId5" action="ppaction://hlinksldjump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rId6" action="ppaction://hlinksldjump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rId7" action="ppaction://hlinksldjump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527-7511-7CB6-B90C-15D707EFE93C}"/>
              </a:ext>
            </a:extLst>
          </p:cNvPr>
          <p:cNvSpPr txBox="1"/>
          <p:nvPr/>
        </p:nvSpPr>
        <p:spPr>
          <a:xfrm>
            <a:off x="10213499" y="1709073"/>
            <a:ext cx="92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4A96424-05DF-CF26-E161-7FF28FC8D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7637" y="3495223"/>
            <a:ext cx="4521200" cy="2681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9CFCC-AF35-FDD6-A3C2-EB14EBEC63A9}"/>
              </a:ext>
            </a:extLst>
          </p:cNvPr>
          <p:cNvSpPr txBox="1"/>
          <p:nvPr/>
        </p:nvSpPr>
        <p:spPr>
          <a:xfrm>
            <a:off x="7811530" y="3227510"/>
            <a:ext cx="3031378" cy="1477328"/>
          </a:xfrm>
          <a:prstGeom prst="rect">
            <a:avLst/>
          </a:prstGeom>
          <a:solidFill>
            <a:srgbClr val="A5A5A5">
              <a:alpha val="47843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Students: slide the bar to match the amount of effort you think each person contributed and write a comment if necessary 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08F557E-662F-7923-C3DC-7460C0FA9528}"/>
              </a:ext>
            </a:extLst>
          </p:cNvPr>
          <p:cNvSpPr/>
          <p:nvPr/>
        </p:nvSpPr>
        <p:spPr>
          <a:xfrm rot="2325111">
            <a:off x="6515728" y="2318339"/>
            <a:ext cx="1190395" cy="93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05EE7-355D-0CA4-1995-5A56107B0E1B}"/>
              </a:ext>
            </a:extLst>
          </p:cNvPr>
          <p:cNvSpPr txBox="1"/>
          <p:nvPr/>
        </p:nvSpPr>
        <p:spPr>
          <a:xfrm>
            <a:off x="5309959" y="753912"/>
            <a:ext cx="3031378" cy="1477328"/>
          </a:xfrm>
          <a:prstGeom prst="rect">
            <a:avLst/>
          </a:prstGeom>
          <a:solidFill>
            <a:srgbClr val="A5A5A5">
              <a:alpha val="47843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marL="285750" indent="-285750" algn="ctr">
              <a:buFontTx/>
              <a:buChar char="-"/>
            </a:pPr>
            <a:r>
              <a:rPr lang="en-US" u="sng" dirty="0">
                <a:solidFill>
                  <a:schemeClr val="bg2">
                    <a:lumMod val="25000"/>
                  </a:schemeClr>
                </a:solidFill>
              </a:rPr>
              <a:t>Students</a:t>
            </a:r>
            <a:r>
              <a:rPr lang="en-US" dirty="0"/>
              <a:t> receive a weekly reminder to input information about their week working with their group</a:t>
            </a:r>
          </a:p>
        </p:txBody>
      </p:sp>
    </p:spTree>
    <p:extLst>
      <p:ext uri="{BB962C8B-B14F-4D97-AF65-F5344CB8AC3E}">
        <p14:creationId xmlns:p14="http://schemas.microsoft.com/office/powerpoint/2010/main" val="4091447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881" y="0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Audience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92034">
            <a:off x="933977" y="213023"/>
            <a:ext cx="3633969" cy="3703320"/>
          </a:xfrm>
          <a:prstGeom prst="rect">
            <a:avLst/>
          </a:prstGeom>
        </p:spPr>
      </p:pic>
      <p:sp>
        <p:nvSpPr>
          <p:cNvPr id="2" name="Oval 1">
            <a:hlinkClick r:id="rId5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2467991" y="2453000"/>
            <a:ext cx="6057900" cy="3250907"/>
          </a:xfrm>
          <a:prstGeom prst="ellipse">
            <a:avLst/>
          </a:prstGeom>
          <a:solidFill>
            <a:srgbClr val="FDAB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Teachers</a:t>
            </a:r>
            <a:r>
              <a:rPr lang="en-US" sz="2400" dirty="0">
                <a:solidFill>
                  <a:schemeClr val="tx1"/>
                </a:solidFill>
              </a:rPr>
              <a:t> who want to help their students become strong team citizens.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Students</a:t>
            </a:r>
            <a:r>
              <a:rPr lang="en-US" sz="2400" dirty="0">
                <a:solidFill>
                  <a:schemeClr val="tx1"/>
                </a:solidFill>
              </a:rPr>
              <a:t> who want to have a smoother team experience.</a:t>
            </a:r>
          </a:p>
        </p:txBody>
      </p:sp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423271D4-4B49-6F59-FA3E-6F0F64BC4340}"/>
              </a:ext>
            </a:extLst>
          </p:cNvPr>
          <p:cNvSpPr/>
          <p:nvPr/>
        </p:nvSpPr>
        <p:spPr>
          <a:xfrm>
            <a:off x="2854913" y="332814"/>
            <a:ext cx="1239520" cy="1117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6" action="ppaction://hlinksldjump"/>
            <a:extLst>
              <a:ext uri="{FF2B5EF4-FFF2-40B4-BE49-F238E27FC236}">
                <a16:creationId xmlns:a16="http://schemas.microsoft.com/office/drawing/2014/main" id="{519A45DD-CE43-B5C3-4FFF-9FFE99ED8CF0}"/>
              </a:ext>
            </a:extLst>
          </p:cNvPr>
          <p:cNvSpPr/>
          <p:nvPr/>
        </p:nvSpPr>
        <p:spPr>
          <a:xfrm>
            <a:off x="3495040" y="1505883"/>
            <a:ext cx="1239520" cy="1117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7" action="ppaction://hlinksldjump"/>
            <a:extLst>
              <a:ext uri="{FF2B5EF4-FFF2-40B4-BE49-F238E27FC236}">
                <a16:creationId xmlns:a16="http://schemas.microsoft.com/office/drawing/2014/main" id="{A65BC474-224A-83AB-1ED8-91E07D06C0B2}"/>
              </a:ext>
            </a:extLst>
          </p:cNvPr>
          <p:cNvSpPr/>
          <p:nvPr/>
        </p:nvSpPr>
        <p:spPr>
          <a:xfrm>
            <a:off x="615522" y="1357858"/>
            <a:ext cx="924277" cy="855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8" action="ppaction://hlinksldjump"/>
            <a:extLst>
              <a:ext uri="{FF2B5EF4-FFF2-40B4-BE49-F238E27FC236}">
                <a16:creationId xmlns:a16="http://schemas.microsoft.com/office/drawing/2014/main" id="{55BE4A2F-F56E-F1C6-9FFD-065C29109EBE}"/>
              </a:ext>
            </a:extLst>
          </p:cNvPr>
          <p:cNvSpPr/>
          <p:nvPr/>
        </p:nvSpPr>
        <p:spPr>
          <a:xfrm>
            <a:off x="1813845" y="3052901"/>
            <a:ext cx="937116" cy="8670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29BF8-E953-4ED6-E65F-90AE24EAA55F}"/>
              </a:ext>
            </a:extLst>
          </p:cNvPr>
          <p:cNvSpPr txBox="1"/>
          <p:nvPr/>
        </p:nvSpPr>
        <p:spPr>
          <a:xfrm>
            <a:off x="2282402" y="2035866"/>
            <a:ext cx="110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33931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1546379" y="1838527"/>
            <a:ext cx="85450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C      LAB</a:t>
            </a:r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72F4EC1D-3A77-B62A-C246-B19ADBC724FE}"/>
              </a:ext>
            </a:extLst>
          </p:cNvPr>
          <p:cNvSpPr/>
          <p:nvPr/>
        </p:nvSpPr>
        <p:spPr>
          <a:xfrm>
            <a:off x="3375853" y="577201"/>
            <a:ext cx="785055" cy="782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6DCC111A-8579-2A5D-1527-93C3CD397A8F}"/>
              </a:ext>
            </a:extLst>
          </p:cNvPr>
          <p:cNvSpPr/>
          <p:nvPr/>
        </p:nvSpPr>
        <p:spPr>
          <a:xfrm>
            <a:off x="5408668" y="1704415"/>
            <a:ext cx="495563" cy="5480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BCD712D-C3A4-C927-EE61-864CBAA7015E}"/>
              </a:ext>
            </a:extLst>
          </p:cNvPr>
          <p:cNvSpPr/>
          <p:nvPr/>
        </p:nvSpPr>
        <p:spPr>
          <a:xfrm>
            <a:off x="3914684" y="2831592"/>
            <a:ext cx="1146047" cy="11948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2C6136EA-C35F-D6D5-DF7D-97F1BDAAC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085" y="429766"/>
            <a:ext cx="4871645" cy="4964615"/>
          </a:xfrm>
          <a:prstGeom prst="rect">
            <a:avLst/>
          </a:prstGeom>
        </p:spPr>
      </p:pic>
      <p:sp>
        <p:nvSpPr>
          <p:cNvPr id="10" name="Oval 9">
            <a:hlinkClick r:id="rId4" action="ppaction://hlinksldjump"/>
            <a:extLst>
              <a:ext uri="{FF2B5EF4-FFF2-40B4-BE49-F238E27FC236}">
                <a16:creationId xmlns:a16="http://schemas.microsoft.com/office/drawing/2014/main" id="{E8081200-C851-7555-C0C2-5C11D3143C8C}"/>
              </a:ext>
            </a:extLst>
          </p:cNvPr>
          <p:cNvSpPr/>
          <p:nvPr/>
        </p:nvSpPr>
        <p:spPr>
          <a:xfrm>
            <a:off x="3160059" y="1944914"/>
            <a:ext cx="2248609" cy="2187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E28B-1AC2-2BEB-3E72-5CFF730019F7}"/>
              </a:ext>
            </a:extLst>
          </p:cNvPr>
          <p:cNvSpPr txBox="1"/>
          <p:nvPr/>
        </p:nvSpPr>
        <p:spPr>
          <a:xfrm>
            <a:off x="5904231" y="4132796"/>
            <a:ext cx="5871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a collaborative tool used in group settings to help ease communication!</a:t>
            </a:r>
          </a:p>
        </p:txBody>
      </p: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76FBC393-5E61-B3A1-3C82-1B3C7C414BDB}"/>
              </a:ext>
            </a:extLst>
          </p:cNvPr>
          <p:cNvSpPr/>
          <p:nvPr/>
        </p:nvSpPr>
        <p:spPr>
          <a:xfrm>
            <a:off x="2418080" y="429767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3" action="ppaction://hlinksldjump"/>
            <a:extLst>
              <a:ext uri="{FF2B5EF4-FFF2-40B4-BE49-F238E27FC236}">
                <a16:creationId xmlns:a16="http://schemas.microsoft.com/office/drawing/2014/main" id="{4252A0A0-2543-C0E4-0D12-6308C115765A}"/>
              </a:ext>
            </a:extLst>
          </p:cNvPr>
          <p:cNvSpPr/>
          <p:nvPr/>
        </p:nvSpPr>
        <p:spPr>
          <a:xfrm>
            <a:off x="4375744" y="619000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6" action="ppaction://hlinksldjump"/>
            <a:extLst>
              <a:ext uri="{FF2B5EF4-FFF2-40B4-BE49-F238E27FC236}">
                <a16:creationId xmlns:a16="http://schemas.microsoft.com/office/drawing/2014/main" id="{BB9B884E-76F1-779E-91EE-42C569EFF2AF}"/>
              </a:ext>
            </a:extLst>
          </p:cNvPr>
          <p:cNvSpPr/>
          <p:nvPr/>
        </p:nvSpPr>
        <p:spPr>
          <a:xfrm>
            <a:off x="5214570" y="2522362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hlinkClick r:id="rId7" action="ppaction://hlinksldjump"/>
            <a:extLst>
              <a:ext uri="{FF2B5EF4-FFF2-40B4-BE49-F238E27FC236}">
                <a16:creationId xmlns:a16="http://schemas.microsoft.com/office/drawing/2014/main" id="{2BC9CC24-E462-7756-2B77-4006E693D372}"/>
              </a:ext>
            </a:extLst>
          </p:cNvPr>
          <p:cNvSpPr/>
          <p:nvPr/>
        </p:nvSpPr>
        <p:spPr>
          <a:xfrm>
            <a:off x="4461198" y="3789113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hlinkClick r:id="rId8" action="ppaction://hlinksldjump"/>
            <a:extLst>
              <a:ext uri="{FF2B5EF4-FFF2-40B4-BE49-F238E27FC236}">
                <a16:creationId xmlns:a16="http://schemas.microsoft.com/office/drawing/2014/main" id="{B37A3CB5-453B-EFA6-0EB6-23FBA774E5F4}"/>
              </a:ext>
            </a:extLst>
          </p:cNvPr>
          <p:cNvSpPr/>
          <p:nvPr/>
        </p:nvSpPr>
        <p:spPr>
          <a:xfrm>
            <a:off x="1760844" y="3879233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How to Use</a:t>
            </a:r>
          </a:p>
        </p:txBody>
      </p:sp>
      <p:sp>
        <p:nvSpPr>
          <p:cNvPr id="19" name="Oval 18">
            <a:hlinkClick r:id="rId7" action="ppaction://hlinksldjump"/>
            <a:extLst>
              <a:ext uri="{FF2B5EF4-FFF2-40B4-BE49-F238E27FC236}">
                <a16:creationId xmlns:a16="http://schemas.microsoft.com/office/drawing/2014/main" id="{6261E2D7-E137-8BC1-2969-FAC39ACBDAA7}"/>
              </a:ext>
            </a:extLst>
          </p:cNvPr>
          <p:cNvSpPr/>
          <p:nvPr/>
        </p:nvSpPr>
        <p:spPr>
          <a:xfrm>
            <a:off x="4593546" y="3979775"/>
            <a:ext cx="1409153" cy="9685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20" name="Oval 19">
            <a:hlinkClick r:id="rId6" action="ppaction://hlinksldjump"/>
            <a:extLst>
              <a:ext uri="{FF2B5EF4-FFF2-40B4-BE49-F238E27FC236}">
                <a16:creationId xmlns:a16="http://schemas.microsoft.com/office/drawing/2014/main" id="{9E108537-868C-E0B1-D025-67EFA385FDEF}"/>
              </a:ext>
            </a:extLst>
          </p:cNvPr>
          <p:cNvSpPr/>
          <p:nvPr/>
        </p:nvSpPr>
        <p:spPr>
          <a:xfrm>
            <a:off x="5152155" y="2931087"/>
            <a:ext cx="1561215" cy="8270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You?</a:t>
            </a:r>
          </a:p>
        </p:txBody>
      </p:sp>
      <p:sp>
        <p:nvSpPr>
          <p:cNvPr id="21" name="Oval 20">
            <a:hlinkClick r:id="rId3" action="ppaction://hlinksldjump"/>
            <a:extLst>
              <a:ext uri="{FF2B5EF4-FFF2-40B4-BE49-F238E27FC236}">
                <a16:creationId xmlns:a16="http://schemas.microsoft.com/office/drawing/2014/main" id="{98F3FE94-5A0C-3330-664B-D3C3C6F5E395}"/>
              </a:ext>
            </a:extLst>
          </p:cNvPr>
          <p:cNvSpPr/>
          <p:nvPr/>
        </p:nvSpPr>
        <p:spPr>
          <a:xfrm>
            <a:off x="4038322" y="982126"/>
            <a:ext cx="2078452" cy="1105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Testimonies</a:t>
            </a:r>
          </a:p>
        </p:txBody>
      </p:sp>
      <p:sp>
        <p:nvSpPr>
          <p:cNvPr id="22" name="Oval 21">
            <a:hlinkClick r:id="rId2" action="ppaction://hlinksldjump"/>
            <a:extLst>
              <a:ext uri="{FF2B5EF4-FFF2-40B4-BE49-F238E27FC236}">
                <a16:creationId xmlns:a16="http://schemas.microsoft.com/office/drawing/2014/main" id="{D9FE85CF-5466-2B8E-176D-9618D2563A07}"/>
              </a:ext>
            </a:extLst>
          </p:cNvPr>
          <p:cNvSpPr/>
          <p:nvPr/>
        </p:nvSpPr>
        <p:spPr>
          <a:xfrm>
            <a:off x="2565513" y="517134"/>
            <a:ext cx="1257973" cy="11872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523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4746-223C-53F2-EDDE-45250FEA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570" y="67883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Login Page</a:t>
            </a:r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1D2F383B-43FF-78AB-0184-C9F5D8D2A93C}"/>
              </a:ext>
            </a:extLst>
          </p:cNvPr>
          <p:cNvSpPr/>
          <p:nvPr/>
        </p:nvSpPr>
        <p:spPr>
          <a:xfrm>
            <a:off x="10832592" y="1060704"/>
            <a:ext cx="597408" cy="5496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57A827-0E90-B2EB-70EC-1C70C117E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64101"/>
              </p:ext>
            </p:extLst>
          </p:nvPr>
        </p:nvGraphicFramePr>
        <p:xfrm>
          <a:off x="1121664" y="701734"/>
          <a:ext cx="5385816" cy="511218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383582961"/>
                    </a:ext>
                  </a:extLst>
                </a:gridCol>
              </a:tblGrid>
              <a:tr h="5112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21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F208C5-4A16-1224-67F8-94404C63377A}"/>
              </a:ext>
            </a:extLst>
          </p:cNvPr>
          <p:cNvSpPr txBox="1"/>
          <p:nvPr/>
        </p:nvSpPr>
        <p:spPr>
          <a:xfrm>
            <a:off x="2705385" y="811905"/>
            <a:ext cx="1838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CCD69-552F-06FA-A58C-25B63099E00C}"/>
              </a:ext>
            </a:extLst>
          </p:cNvPr>
          <p:cNvSpPr txBox="1"/>
          <p:nvPr/>
        </p:nvSpPr>
        <p:spPr>
          <a:xfrm>
            <a:off x="1725168" y="1642902"/>
            <a:ext cx="502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</a:t>
            </a:r>
          </a:p>
          <a:p>
            <a:r>
              <a:rPr lang="en-US" dirty="0"/>
              <a:t>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C20BC-11B1-94FB-5117-FEE2DE29A0DB}"/>
              </a:ext>
            </a:extLst>
          </p:cNvPr>
          <p:cNvSpPr txBox="1"/>
          <p:nvPr/>
        </p:nvSpPr>
        <p:spPr>
          <a:xfrm>
            <a:off x="1702308" y="2476969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______________________________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3487A-0ED7-DCCD-0363-40CF4ECFE8EB}"/>
              </a:ext>
            </a:extLst>
          </p:cNvPr>
          <p:cNvSpPr txBox="1"/>
          <p:nvPr/>
        </p:nvSpPr>
        <p:spPr>
          <a:xfrm>
            <a:off x="2758864" y="3800127"/>
            <a:ext cx="182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Forgot Password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13160-5964-5517-4F93-7EF30838F880}"/>
              </a:ext>
            </a:extLst>
          </p:cNvPr>
          <p:cNvSpPr txBox="1"/>
          <p:nvPr/>
        </p:nvSpPr>
        <p:spPr>
          <a:xfrm>
            <a:off x="3226304" y="3294486"/>
            <a:ext cx="796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5D525-E41E-CCB2-0DF4-9C9998B1472C}"/>
              </a:ext>
            </a:extLst>
          </p:cNvPr>
          <p:cNvGrpSpPr/>
          <p:nvPr/>
        </p:nvGrpSpPr>
        <p:grpSpPr>
          <a:xfrm>
            <a:off x="2184467" y="4937716"/>
            <a:ext cx="3056181" cy="510122"/>
            <a:chOff x="2924834" y="5589998"/>
            <a:chExt cx="3056181" cy="510122"/>
          </a:xfrm>
        </p:grpSpPr>
        <p:pic>
          <p:nvPicPr>
            <p:cNvPr id="1026" name="Picture 2" descr="The Secret History of the Google Logo">
              <a:extLst>
                <a:ext uri="{FF2B5EF4-FFF2-40B4-BE49-F238E27FC236}">
                  <a16:creationId xmlns:a16="http://schemas.microsoft.com/office/drawing/2014/main" id="{1E832152-C5FE-1D62-1D6B-4CDAD0C6BB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2" t="9144" r="28258" b="8990"/>
            <a:stretch/>
          </p:blipFill>
          <p:spPr bwMode="auto">
            <a:xfrm>
              <a:off x="2924834" y="5589998"/>
              <a:ext cx="527284" cy="51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80B43-D767-36C8-2B30-272CC09BFA4C}"/>
                </a:ext>
              </a:extLst>
            </p:cNvPr>
            <p:cNvSpPr txBox="1"/>
            <p:nvPr/>
          </p:nvSpPr>
          <p:spPr>
            <a:xfrm>
              <a:off x="3546039" y="5660393"/>
              <a:ext cx="243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Continue with Google</a:t>
              </a:r>
            </a:p>
          </p:txBody>
        </p:sp>
      </p:grpSp>
      <p:pic>
        <p:nvPicPr>
          <p:cNvPr id="9" name="Picture 8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5A3F93C-90B8-54FE-1DD5-10B44D0E4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89878">
            <a:off x="7184139" y="711574"/>
            <a:ext cx="4653266" cy="4742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19AC0E-55BD-6D52-B335-97E45B34B7C3}"/>
              </a:ext>
            </a:extLst>
          </p:cNvPr>
          <p:cNvSpPr txBox="1"/>
          <p:nvPr/>
        </p:nvSpPr>
        <p:spPr>
          <a:xfrm>
            <a:off x="2321331" y="4342538"/>
            <a:ext cx="255848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NEW ACCOUNT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5F64ED-1E2B-BC9B-2E60-92F1E93DF718}"/>
              </a:ext>
            </a:extLst>
          </p:cNvPr>
          <p:cNvSpPr/>
          <p:nvPr/>
        </p:nvSpPr>
        <p:spPr>
          <a:xfrm>
            <a:off x="8518554" y="2289233"/>
            <a:ext cx="1775012" cy="15867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LOGIN</a:t>
            </a:r>
          </a:p>
        </p:txBody>
      </p:sp>
      <p:sp>
        <p:nvSpPr>
          <p:cNvPr id="16" name="Oval 15">
            <a:hlinkClick r:id="rId6" action="ppaction://hlinksldjump"/>
            <a:extLst>
              <a:ext uri="{FF2B5EF4-FFF2-40B4-BE49-F238E27FC236}">
                <a16:creationId xmlns:a16="http://schemas.microsoft.com/office/drawing/2014/main" id="{3725FF9D-A04F-7653-2C5E-C25CFA4DE576}"/>
              </a:ext>
            </a:extLst>
          </p:cNvPr>
          <p:cNvSpPr/>
          <p:nvPr/>
        </p:nvSpPr>
        <p:spPr>
          <a:xfrm>
            <a:off x="10713486" y="3062289"/>
            <a:ext cx="1257973" cy="11872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7" name="Oval 16">
            <a:hlinkClick r:id="rId2" action="ppaction://hlinksldjump"/>
            <a:extLst>
              <a:ext uri="{FF2B5EF4-FFF2-40B4-BE49-F238E27FC236}">
                <a16:creationId xmlns:a16="http://schemas.microsoft.com/office/drawing/2014/main" id="{88640970-E418-975B-86BC-455FE034244A}"/>
              </a:ext>
            </a:extLst>
          </p:cNvPr>
          <p:cNvSpPr/>
          <p:nvPr/>
        </p:nvSpPr>
        <p:spPr>
          <a:xfrm>
            <a:off x="8765223" y="3999215"/>
            <a:ext cx="2078452" cy="1105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Testimonies</a:t>
            </a:r>
          </a:p>
        </p:txBody>
      </p:sp>
      <p:sp>
        <p:nvSpPr>
          <p:cNvPr id="18" name="Oval 17">
            <a:hlinkClick r:id="rId7" action="ppaction://hlinksldjump"/>
            <a:extLst>
              <a:ext uri="{FF2B5EF4-FFF2-40B4-BE49-F238E27FC236}">
                <a16:creationId xmlns:a16="http://schemas.microsoft.com/office/drawing/2014/main" id="{59C2A024-F0E5-6C89-89F5-C754F49C0D93}"/>
              </a:ext>
            </a:extLst>
          </p:cNvPr>
          <p:cNvSpPr/>
          <p:nvPr/>
        </p:nvSpPr>
        <p:spPr>
          <a:xfrm>
            <a:off x="7262783" y="3479152"/>
            <a:ext cx="1561215" cy="8270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You?</a:t>
            </a:r>
          </a:p>
        </p:txBody>
      </p:sp>
      <p:sp>
        <p:nvSpPr>
          <p:cNvPr id="19" name="Oval 18">
            <a:hlinkClick r:id="rId8" action="ppaction://hlinksldjump"/>
            <a:extLst>
              <a:ext uri="{FF2B5EF4-FFF2-40B4-BE49-F238E27FC236}">
                <a16:creationId xmlns:a16="http://schemas.microsoft.com/office/drawing/2014/main" id="{A217192D-0874-FA24-4AB2-BBAD8CB1FDF7}"/>
              </a:ext>
            </a:extLst>
          </p:cNvPr>
          <p:cNvSpPr/>
          <p:nvPr/>
        </p:nvSpPr>
        <p:spPr>
          <a:xfrm>
            <a:off x="7032763" y="2289233"/>
            <a:ext cx="1409153" cy="9685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20" name="Oval 19">
            <a:hlinkClick r:id="rId9" action="ppaction://hlinksldjump"/>
            <a:extLst>
              <a:ext uri="{FF2B5EF4-FFF2-40B4-BE49-F238E27FC236}">
                <a16:creationId xmlns:a16="http://schemas.microsoft.com/office/drawing/2014/main" id="{FDC44AA0-AB87-AFC9-33A6-4AD6BBEE753F}"/>
              </a:ext>
            </a:extLst>
          </p:cNvPr>
          <p:cNvSpPr/>
          <p:nvPr/>
        </p:nvSpPr>
        <p:spPr>
          <a:xfrm>
            <a:off x="9022074" y="335517"/>
            <a:ext cx="1021966" cy="10000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2C44D-5980-824E-005B-7BF6076E6FA8}"/>
              </a:ext>
            </a:extLst>
          </p:cNvPr>
          <p:cNvSpPr txBox="1"/>
          <p:nvPr/>
        </p:nvSpPr>
        <p:spPr>
          <a:xfrm>
            <a:off x="9103782" y="612328"/>
            <a:ext cx="90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How to Use</a:t>
            </a:r>
          </a:p>
        </p:txBody>
      </p:sp>
      <p:sp>
        <p:nvSpPr>
          <p:cNvPr id="22" name="Oval 21">
            <a:hlinkClick r:id="rId9" action="ppaction://hlinksldjump"/>
            <a:extLst>
              <a:ext uri="{FF2B5EF4-FFF2-40B4-BE49-F238E27FC236}">
                <a16:creationId xmlns:a16="http://schemas.microsoft.com/office/drawing/2014/main" id="{963A2B0B-FE01-AE0E-5029-26D7EF005995}"/>
              </a:ext>
            </a:extLst>
          </p:cNvPr>
          <p:cNvSpPr/>
          <p:nvPr/>
        </p:nvSpPr>
        <p:spPr>
          <a:xfrm>
            <a:off x="8899094" y="444926"/>
            <a:ext cx="1271492" cy="8580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4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63" y="8178414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1393370" y="5021711"/>
            <a:ext cx="6794666" cy="177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750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       LAB</a:t>
            </a:r>
            <a:endParaRPr lang="en-US" sz="125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C09D9499-8A91-7E96-E079-31961E567FE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3" action="ppaction://hlinksldjump"/>
            <a:extLst>
              <a:ext uri="{FF2B5EF4-FFF2-40B4-BE49-F238E27FC236}">
                <a16:creationId xmlns:a16="http://schemas.microsoft.com/office/drawing/2014/main" id="{CC1F8DBC-FF36-D8ED-C047-DD09AFE11AF5}"/>
              </a:ext>
            </a:extLst>
          </p:cNvPr>
          <p:cNvSpPr/>
          <p:nvPr/>
        </p:nvSpPr>
        <p:spPr>
          <a:xfrm>
            <a:off x="2908851" y="2916152"/>
            <a:ext cx="785054" cy="782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895AB7-4F24-D7AD-8C3D-C76FE9A5D1B1}"/>
              </a:ext>
            </a:extLst>
          </p:cNvPr>
          <p:cNvSpPr/>
          <p:nvPr/>
        </p:nvSpPr>
        <p:spPr>
          <a:xfrm>
            <a:off x="2083028" y="3786259"/>
            <a:ext cx="1335867" cy="12354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4" action="ppaction://hlinksldjump"/>
            <a:extLst>
              <a:ext uri="{FF2B5EF4-FFF2-40B4-BE49-F238E27FC236}">
                <a16:creationId xmlns:a16="http://schemas.microsoft.com/office/drawing/2014/main" id="{29B85C8E-E261-2FB5-C009-9B3DB93F5290}"/>
              </a:ext>
            </a:extLst>
          </p:cNvPr>
          <p:cNvSpPr/>
          <p:nvPr/>
        </p:nvSpPr>
        <p:spPr>
          <a:xfrm>
            <a:off x="2000222" y="3719018"/>
            <a:ext cx="1416359" cy="13140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A6388FCE-F4CD-8449-06B5-E46614E0D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46666">
            <a:off x="2663756" y="3811589"/>
            <a:ext cx="3029730" cy="3087550"/>
          </a:xfrm>
          <a:prstGeom prst="rect">
            <a:avLst/>
          </a:prstGeom>
        </p:spPr>
      </p:pic>
      <p:sp>
        <p:nvSpPr>
          <p:cNvPr id="2" name="Oval 1">
            <a:hlinkClick r:id="rId6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521346" y="400409"/>
            <a:ext cx="11055927" cy="4283247"/>
          </a:xfrm>
          <a:prstGeom prst="ellipse">
            <a:avLst/>
          </a:prstGeom>
          <a:solidFill>
            <a:srgbClr val="E3220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CoLab consists of: </a:t>
            </a:r>
          </a:p>
          <a:p>
            <a:pPr algn="ctr"/>
            <a:r>
              <a:rPr lang="en-US" sz="2600" dirty="0"/>
              <a:t>weekly web-based </a:t>
            </a:r>
            <a:r>
              <a:rPr lang="en-US" sz="2600" b="1" dirty="0"/>
              <a:t>self</a:t>
            </a:r>
            <a:r>
              <a:rPr lang="en-US" sz="2600" dirty="0"/>
              <a:t> and </a:t>
            </a:r>
            <a:r>
              <a:rPr lang="en-US" sz="2600" b="1" dirty="0"/>
              <a:t>peer</a:t>
            </a:r>
            <a:r>
              <a:rPr lang="en-US" sz="2600" dirty="0"/>
              <a:t> assessment check-in on the entire group designed for students and teachers to stay connected and informed during group projects! </a:t>
            </a:r>
          </a:p>
        </p:txBody>
      </p:sp>
      <p:sp>
        <p:nvSpPr>
          <p:cNvPr id="13" name="Oval 12">
            <a:hlinkClick r:id="rId4" action="ppaction://hlinksldjump"/>
            <a:extLst>
              <a:ext uri="{FF2B5EF4-FFF2-40B4-BE49-F238E27FC236}">
                <a16:creationId xmlns:a16="http://schemas.microsoft.com/office/drawing/2014/main" id="{C4925473-E399-DA6E-50CA-9DECE8F38943}"/>
              </a:ext>
            </a:extLst>
          </p:cNvPr>
          <p:cNvSpPr/>
          <p:nvPr/>
        </p:nvSpPr>
        <p:spPr>
          <a:xfrm>
            <a:off x="3148641" y="4565355"/>
            <a:ext cx="2059959" cy="1747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17" name="Oval 16">
            <a:hlinkClick r:id="rId3" action="ppaction://hlinksldjump"/>
            <a:extLst>
              <a:ext uri="{FF2B5EF4-FFF2-40B4-BE49-F238E27FC236}">
                <a16:creationId xmlns:a16="http://schemas.microsoft.com/office/drawing/2014/main" id="{D55FA283-4554-B063-E42A-57B134433A32}"/>
              </a:ext>
            </a:extLst>
          </p:cNvPr>
          <p:cNvSpPr/>
          <p:nvPr/>
        </p:nvSpPr>
        <p:spPr>
          <a:xfrm>
            <a:off x="4433606" y="4572552"/>
            <a:ext cx="1416359" cy="10230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hlinkClick r:id="rId7" action="ppaction://hlinksldjump"/>
            <a:extLst>
              <a:ext uri="{FF2B5EF4-FFF2-40B4-BE49-F238E27FC236}">
                <a16:creationId xmlns:a16="http://schemas.microsoft.com/office/drawing/2014/main" id="{81D0DCE7-82BA-3DC8-7FAE-D7C55CDE5AB5}"/>
              </a:ext>
            </a:extLst>
          </p:cNvPr>
          <p:cNvSpPr/>
          <p:nvPr/>
        </p:nvSpPr>
        <p:spPr>
          <a:xfrm>
            <a:off x="2296160" y="4866640"/>
            <a:ext cx="1005218" cy="1016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962" y="-12551"/>
            <a:ext cx="748665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Hear from your peers!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88585">
            <a:off x="8225518" y="3444678"/>
            <a:ext cx="3535269" cy="360273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1244510" y="1493332"/>
            <a:ext cx="8361255" cy="5012205"/>
          </a:xfrm>
          <a:prstGeom prst="ellipse">
            <a:avLst/>
          </a:prstGeom>
          <a:solidFill>
            <a:srgbClr val="51EA2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hlinkClick r:id="rId2" action="ppaction://hlinksldjump"/>
            <a:extLst>
              <a:ext uri="{FF2B5EF4-FFF2-40B4-BE49-F238E27FC236}">
                <a16:creationId xmlns:a16="http://schemas.microsoft.com/office/drawing/2014/main" id="{ECB83697-8FFA-31E5-B043-C3C1921C6210}"/>
              </a:ext>
            </a:extLst>
          </p:cNvPr>
          <p:cNvSpPr/>
          <p:nvPr/>
        </p:nvSpPr>
        <p:spPr>
          <a:xfrm>
            <a:off x="9013119" y="4285289"/>
            <a:ext cx="2059959" cy="1747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9AA11-B776-AFD3-D40B-DE4E08A182B8}"/>
              </a:ext>
            </a:extLst>
          </p:cNvPr>
          <p:cNvSpPr txBox="1"/>
          <p:nvPr/>
        </p:nvSpPr>
        <p:spPr>
          <a:xfrm>
            <a:off x="2994946" y="2687134"/>
            <a:ext cx="486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Voted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BEST way to give and get feedback in the </a:t>
            </a:r>
            <a:r>
              <a:rPr lang="en-US" sz="24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nation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by Google </a:t>
            </a:r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6818A2-45C5-FDD4-9039-50FE895EE27A}"/>
              </a:ext>
            </a:extLst>
          </p:cNvPr>
          <p:cNvSpPr/>
          <p:nvPr/>
        </p:nvSpPr>
        <p:spPr>
          <a:xfrm>
            <a:off x="10432997" y="3768395"/>
            <a:ext cx="1280161" cy="10337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hlinkClick r:id="rId5" action="ppaction://hlinksldjump"/>
            <a:extLst>
              <a:ext uri="{FF2B5EF4-FFF2-40B4-BE49-F238E27FC236}">
                <a16:creationId xmlns:a16="http://schemas.microsoft.com/office/drawing/2014/main" id="{B68B3A7A-3967-A3D6-343E-1874E6760DD9}"/>
              </a:ext>
            </a:extLst>
          </p:cNvPr>
          <p:cNvSpPr/>
          <p:nvPr/>
        </p:nvSpPr>
        <p:spPr>
          <a:xfrm>
            <a:off x="9851063" y="3627119"/>
            <a:ext cx="629920" cy="6581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6" action="ppaction://hlinksldjump"/>
            <a:extLst>
              <a:ext uri="{FF2B5EF4-FFF2-40B4-BE49-F238E27FC236}">
                <a16:creationId xmlns:a16="http://schemas.microsoft.com/office/drawing/2014/main" id="{BB55D04A-F94C-1AC4-E24B-04841362ECFE}"/>
              </a:ext>
            </a:extLst>
          </p:cNvPr>
          <p:cNvSpPr/>
          <p:nvPr/>
        </p:nvSpPr>
        <p:spPr>
          <a:xfrm>
            <a:off x="10728960" y="5752266"/>
            <a:ext cx="1218081" cy="10337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3" action="ppaction://hlinksldjump"/>
            <a:extLst>
              <a:ext uri="{FF2B5EF4-FFF2-40B4-BE49-F238E27FC236}">
                <a16:creationId xmlns:a16="http://schemas.microsoft.com/office/drawing/2014/main" id="{C401993D-34EA-1656-748E-96ACD667593D}"/>
              </a:ext>
            </a:extLst>
          </p:cNvPr>
          <p:cNvSpPr/>
          <p:nvPr/>
        </p:nvSpPr>
        <p:spPr>
          <a:xfrm>
            <a:off x="8312111" y="5628640"/>
            <a:ext cx="933489" cy="8768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9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160" y="79607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 Mission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3695458" y="494552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727319">
            <a:off x="389512" y="1214531"/>
            <a:ext cx="5581511" cy="5688028"/>
          </a:xfrm>
          <a:prstGeom prst="rect">
            <a:avLst/>
          </a:prstGeom>
        </p:spPr>
      </p:pic>
      <p:sp>
        <p:nvSpPr>
          <p:cNvPr id="2" name="Oval 1">
            <a:hlinkClick r:id="rId5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3610610" y="892697"/>
            <a:ext cx="3413760" cy="2656933"/>
          </a:xfrm>
          <a:prstGeom prst="ellipse">
            <a:avLst/>
          </a:prstGeom>
          <a:solidFill>
            <a:srgbClr val="BE37F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716A1F-1D5B-78EC-69D8-F28FE14D3DD1}"/>
              </a:ext>
            </a:extLst>
          </p:cNvPr>
          <p:cNvSpPr/>
          <p:nvPr/>
        </p:nvSpPr>
        <p:spPr>
          <a:xfrm>
            <a:off x="2229376" y="3124418"/>
            <a:ext cx="1922929" cy="15058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15CC5-20E9-A05C-208C-2A996D3E47F0}"/>
              </a:ext>
            </a:extLst>
          </p:cNvPr>
          <p:cNvSpPr txBox="1"/>
          <p:nvPr/>
        </p:nvSpPr>
        <p:spPr>
          <a:xfrm>
            <a:off x="3901440" y="1585490"/>
            <a:ext cx="291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We, at CoLab, aim to help you collaborate with others!</a:t>
            </a:r>
          </a:p>
        </p:txBody>
      </p:sp>
      <p:sp>
        <p:nvSpPr>
          <p:cNvPr id="11" name="Oval 10">
            <a:hlinkClick r:id="rId5" action="ppaction://hlinksldjump"/>
            <a:extLst>
              <a:ext uri="{FF2B5EF4-FFF2-40B4-BE49-F238E27FC236}">
                <a16:creationId xmlns:a16="http://schemas.microsoft.com/office/drawing/2014/main" id="{8D491001-B3E4-357D-2A8E-7D54F9BFB1C5}"/>
              </a:ext>
            </a:extLst>
          </p:cNvPr>
          <p:cNvSpPr/>
          <p:nvPr/>
        </p:nvSpPr>
        <p:spPr>
          <a:xfrm>
            <a:off x="7802880" y="2316480"/>
            <a:ext cx="3650930" cy="3003813"/>
          </a:xfrm>
          <a:prstGeom prst="ellipse">
            <a:avLst/>
          </a:prstGeom>
          <a:solidFill>
            <a:srgbClr val="BE37F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87005-436D-6509-CDAA-C630FF503C65}"/>
              </a:ext>
            </a:extLst>
          </p:cNvPr>
          <p:cNvSpPr txBox="1"/>
          <p:nvPr/>
        </p:nvSpPr>
        <p:spPr>
          <a:xfrm>
            <a:off x="8128587" y="3139658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understand how daunting working in teams can be, but with CoLab, working in teams can be more efficient and fun!</a:t>
            </a:r>
          </a:p>
        </p:txBody>
      </p:sp>
      <p:sp>
        <p:nvSpPr>
          <p:cNvPr id="12" name="Oval 11">
            <a:hlinkClick r:id="rId6" action="ppaction://hlinksldjump"/>
            <a:extLst>
              <a:ext uri="{FF2B5EF4-FFF2-40B4-BE49-F238E27FC236}">
                <a16:creationId xmlns:a16="http://schemas.microsoft.com/office/drawing/2014/main" id="{18B9D230-6B05-9C7B-0359-505C011E1EE6}"/>
              </a:ext>
            </a:extLst>
          </p:cNvPr>
          <p:cNvSpPr/>
          <p:nvPr/>
        </p:nvSpPr>
        <p:spPr>
          <a:xfrm>
            <a:off x="2176780" y="1408426"/>
            <a:ext cx="1310640" cy="12002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7" action="ppaction://hlinksldjump"/>
            <a:extLst>
              <a:ext uri="{FF2B5EF4-FFF2-40B4-BE49-F238E27FC236}">
                <a16:creationId xmlns:a16="http://schemas.microsoft.com/office/drawing/2014/main" id="{358225CD-B491-C38F-E1E7-A78407CCD40C}"/>
              </a:ext>
            </a:extLst>
          </p:cNvPr>
          <p:cNvSpPr/>
          <p:nvPr/>
        </p:nvSpPr>
        <p:spPr>
          <a:xfrm>
            <a:off x="782320" y="3139658"/>
            <a:ext cx="1280160" cy="14120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4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-145330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sp>
        <p:nvSpPr>
          <p:cNvPr id="3" name="Oval 2">
            <a:hlinkClick r:id="rId3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86016">
            <a:off x="9026905" y="168174"/>
            <a:ext cx="3180589" cy="324128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C82F889-8B9F-47AC-B470-D6D68EDD2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91" y="3998717"/>
            <a:ext cx="4521200" cy="2681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0B325C-F580-0F73-CA5D-7631AC6C19D3}"/>
              </a:ext>
            </a:extLst>
          </p:cNvPr>
          <p:cNvSpPr txBox="1"/>
          <p:nvPr/>
        </p:nvSpPr>
        <p:spPr>
          <a:xfrm>
            <a:off x="3860800" y="621889"/>
            <a:ext cx="515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u="sng" dirty="0"/>
              <a:t>Students</a:t>
            </a:r>
            <a:r>
              <a:rPr lang="en-US" dirty="0"/>
              <a:t> take less than 5 minutes to input feedback and submit to professors 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08274ED-3394-B3D6-63BD-8AF1BDF29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961" y="3776796"/>
            <a:ext cx="4356648" cy="2595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F51D36-5832-FF32-2C77-926B6A2EF771}"/>
              </a:ext>
            </a:extLst>
          </p:cNvPr>
          <p:cNvSpPr txBox="1"/>
          <p:nvPr/>
        </p:nvSpPr>
        <p:spPr>
          <a:xfrm>
            <a:off x="2801284" y="3731004"/>
            <a:ext cx="3031378" cy="1477328"/>
          </a:xfrm>
          <a:prstGeom prst="rect">
            <a:avLst/>
          </a:prstGeom>
          <a:solidFill>
            <a:srgbClr val="A5A5A5">
              <a:alpha val="47843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Students: slide the bar to match the amount of effort you think each person contributed and write a comment if necessary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2E098-6049-617C-1ACE-D1703A7D8F7A}"/>
              </a:ext>
            </a:extLst>
          </p:cNvPr>
          <p:cNvSpPr txBox="1"/>
          <p:nvPr/>
        </p:nvSpPr>
        <p:spPr>
          <a:xfrm>
            <a:off x="7068741" y="5203129"/>
            <a:ext cx="2333366" cy="1477328"/>
          </a:xfrm>
          <a:prstGeom prst="rect">
            <a:avLst/>
          </a:prstGeom>
          <a:solidFill>
            <a:srgbClr val="A5A5A5">
              <a:alpha val="47843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Professors: Use the data from this graph to track student’s activity and see who needs help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71D87-CF06-5788-4E00-6AF075A5B944}"/>
              </a:ext>
            </a:extLst>
          </p:cNvPr>
          <p:cNvSpPr txBox="1"/>
          <p:nvPr/>
        </p:nvSpPr>
        <p:spPr>
          <a:xfrm>
            <a:off x="4398538" y="2222613"/>
            <a:ext cx="505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u="sng" dirty="0"/>
              <a:t>Teachers</a:t>
            </a:r>
            <a:r>
              <a:rPr lang="en-US" dirty="0"/>
              <a:t> collect data from graph and make evaluations as needed to assist students</a:t>
            </a:r>
          </a:p>
        </p:txBody>
      </p:sp>
      <p:sp>
        <p:nvSpPr>
          <p:cNvPr id="18" name="Oval 17">
            <a:hlinkClick r:id="rId4" action="ppaction://hlinksldjump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rId8" action="ppaction://hlinksldjump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rId9" action="ppaction://hlinksldjump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rId10" action="ppaction://hlinksldjump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527-7511-7CB6-B90C-15D707EFE93C}"/>
              </a:ext>
            </a:extLst>
          </p:cNvPr>
          <p:cNvSpPr txBox="1"/>
          <p:nvPr/>
        </p:nvSpPr>
        <p:spPr>
          <a:xfrm>
            <a:off x="10213499" y="1709073"/>
            <a:ext cx="92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B30C852-B57C-E0F1-73DC-393F93279B45}"/>
              </a:ext>
            </a:extLst>
          </p:cNvPr>
          <p:cNvSpPr/>
          <p:nvPr/>
        </p:nvSpPr>
        <p:spPr>
          <a:xfrm rot="2325111">
            <a:off x="1505482" y="2821833"/>
            <a:ext cx="1190395" cy="93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09CE51-10CB-632B-4420-E7B1F1BD32FB}"/>
              </a:ext>
            </a:extLst>
          </p:cNvPr>
          <p:cNvSpPr txBox="1"/>
          <p:nvPr/>
        </p:nvSpPr>
        <p:spPr>
          <a:xfrm>
            <a:off x="299713" y="1257406"/>
            <a:ext cx="3031378" cy="1477328"/>
          </a:xfrm>
          <a:prstGeom prst="rect">
            <a:avLst/>
          </a:prstGeom>
          <a:solidFill>
            <a:srgbClr val="A5A5A5">
              <a:alpha val="47843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marL="285750" indent="-285750" algn="ctr">
              <a:buFontTx/>
              <a:buChar char="-"/>
            </a:pPr>
            <a:r>
              <a:rPr lang="en-US" u="sng" dirty="0">
                <a:solidFill>
                  <a:schemeClr val="bg2">
                    <a:lumMod val="25000"/>
                  </a:schemeClr>
                </a:solidFill>
              </a:rPr>
              <a:t>Students</a:t>
            </a:r>
            <a:r>
              <a:rPr lang="en-US" dirty="0"/>
              <a:t> receive a weekly reminder to input information about their week working with their group</a:t>
            </a:r>
          </a:p>
        </p:txBody>
      </p:sp>
      <p:pic>
        <p:nvPicPr>
          <p:cNvPr id="27" name="Online Media 26" descr="Making Teamwork Work Equitably">
            <a:hlinkClick r:id="" action="ppaction://media"/>
            <a:extLst>
              <a:ext uri="{FF2B5EF4-FFF2-40B4-BE49-F238E27FC236}">
                <a16:creationId xmlns:a16="http://schemas.microsoft.com/office/drawing/2014/main" id="{0C56F29A-C634-8356-19E8-601A2475DB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11"/>
          <a:stretch>
            <a:fillRect/>
          </a:stretch>
        </p:blipFill>
        <p:spPr>
          <a:xfrm>
            <a:off x="4826000" y="2711450"/>
            <a:ext cx="3600555" cy="20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94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14325-74E1-478D-EE2D-1908FB6C57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Weekly Check-ins</a:t>
            </a:r>
          </a:p>
          <a:p>
            <a:r>
              <a:rPr lang="en-US" sz="2000" dirty="0"/>
              <a:t>Simulated Team Experiences</a:t>
            </a:r>
          </a:p>
          <a:p>
            <a:r>
              <a:rPr lang="en-US" sz="2000" dirty="0"/>
              <a:t>Bingo! Learning</a:t>
            </a:r>
          </a:p>
          <a:p>
            <a:r>
              <a:rPr lang="en-US" sz="2000" dirty="0"/>
              <a:t>Iterative Assignments</a:t>
            </a:r>
          </a:p>
          <a:p>
            <a:r>
              <a:rPr lang="en-US" sz="2000" dirty="0"/>
              <a:t>See a video</a:t>
            </a:r>
            <a:endParaRPr lang="en-US" dirty="0"/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86016">
            <a:off x="9026905" y="168174"/>
            <a:ext cx="3180589" cy="3241287"/>
          </a:xfrm>
          <a:prstGeom prst="rect">
            <a:avLst/>
          </a:prstGeom>
        </p:spPr>
      </p:pic>
      <p:sp>
        <p:nvSpPr>
          <p:cNvPr id="18" name="Oval 17">
            <a:hlinkClick r:id="rId3" action="ppaction://hlinksldjump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rId5" action="ppaction://hlinksldjump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rId6" action="ppaction://hlinksldjump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rId7" action="ppaction://hlinksldjump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527-7511-7CB6-B90C-15D707EFE93C}"/>
              </a:ext>
            </a:extLst>
          </p:cNvPr>
          <p:cNvSpPr txBox="1"/>
          <p:nvPr/>
        </p:nvSpPr>
        <p:spPr>
          <a:xfrm>
            <a:off x="10213499" y="1709073"/>
            <a:ext cx="92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335591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14325-74E1-478D-EE2D-1908FB6C57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Weekly Check-ins</a:t>
            </a:r>
          </a:p>
          <a:p>
            <a:r>
              <a:rPr lang="en-US" sz="2000" dirty="0"/>
              <a:t>Simulated Team Experiences</a:t>
            </a:r>
          </a:p>
          <a:p>
            <a:r>
              <a:rPr lang="en-US" sz="2000" dirty="0"/>
              <a:t>Bingo! Learning</a:t>
            </a:r>
          </a:p>
          <a:p>
            <a:r>
              <a:rPr lang="en-US" sz="2000" u="sng" dirty="0">
                <a:solidFill>
                  <a:srgbClr val="F5EC00"/>
                </a:solidFill>
              </a:rPr>
              <a:t>Iterative Assignments</a:t>
            </a:r>
          </a:p>
          <a:p>
            <a:r>
              <a:rPr lang="en-US" sz="2000" dirty="0"/>
              <a:t>See a video</a:t>
            </a:r>
            <a:endParaRPr lang="en-US" dirty="0"/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86016">
            <a:off x="9026905" y="168174"/>
            <a:ext cx="3180589" cy="3241287"/>
          </a:xfrm>
          <a:prstGeom prst="rect">
            <a:avLst/>
          </a:prstGeom>
        </p:spPr>
      </p:pic>
      <p:sp>
        <p:nvSpPr>
          <p:cNvPr id="18" name="Oval 17">
            <a:hlinkClick r:id="rId4" action="ppaction://hlinksldjump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rId5" action="ppaction://hlinksldjump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rId6" action="ppaction://hlinksldjump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rId7" action="ppaction://hlinksldjump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527-7511-7CB6-B90C-15D707EFE93C}"/>
              </a:ext>
            </a:extLst>
          </p:cNvPr>
          <p:cNvSpPr txBox="1"/>
          <p:nvPr/>
        </p:nvSpPr>
        <p:spPr>
          <a:xfrm>
            <a:off x="10213499" y="1709073"/>
            <a:ext cx="92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43E1A7E0-7C26-7419-ED05-0D2D564ED2D4}"/>
              </a:ext>
            </a:extLst>
          </p:cNvPr>
          <p:cNvSpPr/>
          <p:nvPr/>
        </p:nvSpPr>
        <p:spPr>
          <a:xfrm>
            <a:off x="6682154" y="2667864"/>
            <a:ext cx="3531345" cy="288887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Coming Soon!</a:t>
            </a:r>
          </a:p>
        </p:txBody>
      </p:sp>
    </p:spTree>
    <p:extLst>
      <p:ext uri="{BB962C8B-B14F-4D97-AF65-F5344CB8AC3E}">
        <p14:creationId xmlns:p14="http://schemas.microsoft.com/office/powerpoint/2010/main" val="848343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12877</TotalTime>
  <Words>374</Words>
  <Application>Microsoft Macintosh PowerPoint</Application>
  <PresentationFormat>Widescreen</PresentationFormat>
  <Paragraphs>83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Login Page</vt:lpstr>
      <vt:lpstr>About</vt:lpstr>
      <vt:lpstr>Hear from your peers!</vt:lpstr>
      <vt:lpstr>Our Mission</vt:lpstr>
      <vt:lpstr>How To Use</vt:lpstr>
      <vt:lpstr>How To Use</vt:lpstr>
      <vt:lpstr>How To Use</vt:lpstr>
      <vt:lpstr>How To Use</vt:lpstr>
      <vt:lpstr>How To Use</vt:lpstr>
      <vt:lpstr>Target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Alta, Emily Irene</dc:creator>
  <cp:lastModifiedBy>Alta, Emily Irene</cp:lastModifiedBy>
  <cp:revision>10</cp:revision>
  <dcterms:created xsi:type="dcterms:W3CDTF">2023-07-10T14:35:08Z</dcterms:created>
  <dcterms:modified xsi:type="dcterms:W3CDTF">2023-07-21T20:20:44Z</dcterms:modified>
</cp:coreProperties>
</file>