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1" r:id="rId4"/>
    <p:sldId id="272" r:id="rId5"/>
    <p:sldId id="275" r:id="rId6"/>
    <p:sldId id="264" r:id="rId7"/>
    <p:sldId id="265" r:id="rId8"/>
    <p:sldId id="27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Slab" pitchFamily="2" charset="0"/>
      <p:regular r:id="rId22"/>
      <p:bold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328"/>
    <p:restoredTop sz="69925"/>
  </p:normalViewPr>
  <p:slideViewPr>
    <p:cSldViewPr snapToGrid="0" snapToObjects="1">
      <p:cViewPr varScale="1">
        <p:scale>
          <a:sx n="50" d="100"/>
          <a:sy n="50" d="100"/>
        </p:scale>
        <p:origin x="1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4024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2ABE4C-F592-4ABD-B376-BF91CFA29C8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2B736D-3E36-45E2-92EC-3D2396189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Focused on team rather than the individual.</a:t>
          </a:r>
        </a:p>
      </dgm:t>
    </dgm:pt>
    <dgm:pt modelId="{402C6C68-C7DA-4BA3-A965-668AAF872C37}" type="parTrans" cxnId="{297532E8-980C-4CF0-965D-0609F3A2BA6E}">
      <dgm:prSet/>
      <dgm:spPr/>
      <dgm:t>
        <a:bodyPr/>
        <a:lstStyle/>
        <a:p>
          <a:endParaRPr lang="en-US"/>
        </a:p>
      </dgm:t>
    </dgm:pt>
    <dgm:pt modelId="{F62231A5-0491-436D-884E-8A3C567AD291}" type="sibTrans" cxnId="{297532E8-980C-4CF0-965D-0609F3A2BA6E}">
      <dgm:prSet/>
      <dgm:spPr/>
      <dgm:t>
        <a:bodyPr/>
        <a:lstStyle/>
        <a:p>
          <a:endParaRPr lang="en-US"/>
        </a:p>
      </dgm:t>
    </dgm:pt>
    <dgm:pt modelId="{07B6BBD3-6C60-4D03-89E5-DC7C77CA72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Interface designed for speed of completion.</a:t>
          </a:r>
        </a:p>
      </dgm:t>
    </dgm:pt>
    <dgm:pt modelId="{AD376BFB-574D-451C-ABD3-A3FF1EFEE23E}" type="parTrans" cxnId="{3D110502-8D9A-4EB7-8B58-9A79475D0CB1}">
      <dgm:prSet/>
      <dgm:spPr/>
      <dgm:t>
        <a:bodyPr/>
        <a:lstStyle/>
        <a:p>
          <a:endParaRPr lang="en-US"/>
        </a:p>
      </dgm:t>
    </dgm:pt>
    <dgm:pt modelId="{8BEC63B4-E2ED-45F8-9F75-70C687F1F442}" type="sibTrans" cxnId="{3D110502-8D9A-4EB7-8B58-9A79475D0CB1}">
      <dgm:prSet/>
      <dgm:spPr/>
      <dgm:t>
        <a:bodyPr/>
        <a:lstStyle/>
        <a:p>
          <a:endParaRPr lang="en-US"/>
        </a:p>
      </dgm:t>
    </dgm:pt>
    <dgm:pt modelId="{A2831776-EC51-47A5-BE71-0509D1EC89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tells a story.</a:t>
          </a:r>
        </a:p>
      </dgm:t>
    </dgm:pt>
    <dgm:pt modelId="{5901C89E-03EA-4710-BC3C-CD04051E6A8A}" type="parTrans" cxnId="{13A02D65-DBB9-401E-B86F-D7E37A6617A2}">
      <dgm:prSet/>
      <dgm:spPr/>
      <dgm:t>
        <a:bodyPr/>
        <a:lstStyle/>
        <a:p>
          <a:endParaRPr lang="en-US"/>
        </a:p>
      </dgm:t>
    </dgm:pt>
    <dgm:pt modelId="{A2AC65BC-7C36-4125-AE37-92BC984E144A}" type="sibTrans" cxnId="{13A02D65-DBB9-401E-B86F-D7E37A6617A2}">
      <dgm:prSet/>
      <dgm:spPr/>
      <dgm:t>
        <a:bodyPr/>
        <a:lstStyle/>
        <a:p>
          <a:endParaRPr lang="en-US"/>
        </a:p>
      </dgm:t>
    </dgm:pt>
    <dgm:pt modelId="{8626D5D0-EA3F-4CD1-8903-4BE5E5BC04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Visualizes data as story for instructors.</a:t>
          </a:r>
        </a:p>
      </dgm:t>
    </dgm:pt>
    <dgm:pt modelId="{91484767-2159-443C-8379-EDDC26002BE3}" type="parTrans" cxnId="{54A4C509-8899-4594-AA0E-EFB78D4A9829}">
      <dgm:prSet/>
      <dgm:spPr/>
      <dgm:t>
        <a:bodyPr/>
        <a:lstStyle/>
        <a:p>
          <a:endParaRPr lang="en-US"/>
        </a:p>
      </dgm:t>
    </dgm:pt>
    <dgm:pt modelId="{F8A89BCD-323B-4DCE-9585-2CCE467AD3BF}" type="sibTrans" cxnId="{54A4C509-8899-4594-AA0E-EFB78D4A9829}">
      <dgm:prSet/>
      <dgm:spPr/>
      <dgm:t>
        <a:bodyPr/>
        <a:lstStyle/>
        <a:p>
          <a:endParaRPr lang="en-US"/>
        </a:p>
      </dgm:t>
    </dgm:pt>
    <dgm:pt modelId="{7FB83FCB-6D25-4D39-8C47-335666991763}" type="pres">
      <dgm:prSet presAssocID="{782ABE4C-F592-4ABD-B376-BF91CFA29C83}" presName="root" presStyleCnt="0">
        <dgm:presLayoutVars>
          <dgm:dir/>
          <dgm:resizeHandles val="exact"/>
        </dgm:presLayoutVars>
      </dgm:prSet>
      <dgm:spPr/>
    </dgm:pt>
    <dgm:pt modelId="{E08589AE-2684-45D4-876C-3EBB5541A009}" type="pres">
      <dgm:prSet presAssocID="{7F2B736D-3E36-45E2-92EC-3D239618963E}" presName="compNode" presStyleCnt="0"/>
      <dgm:spPr/>
    </dgm:pt>
    <dgm:pt modelId="{0E5833EC-0A22-4333-ADCD-523325285D3B}" type="pres">
      <dgm:prSet presAssocID="{7F2B736D-3E36-45E2-92EC-3D239618963E}" presName="bgRect" presStyleLbl="bgShp" presStyleIdx="0" presStyleCnt="4"/>
      <dgm:spPr/>
    </dgm:pt>
    <dgm:pt modelId="{AC92E816-B132-4D54-9B69-F7ABBF59C002}" type="pres">
      <dgm:prSet presAssocID="{7F2B736D-3E36-45E2-92EC-3D23961896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5A20F7F0-98ED-4C07-B4B7-61472F1BEA87}" type="pres">
      <dgm:prSet presAssocID="{7F2B736D-3E36-45E2-92EC-3D239618963E}" presName="spaceRect" presStyleCnt="0"/>
      <dgm:spPr/>
    </dgm:pt>
    <dgm:pt modelId="{9916706B-98D1-4BAA-A9D4-2D5A45DD29E4}" type="pres">
      <dgm:prSet presAssocID="{7F2B736D-3E36-45E2-92EC-3D239618963E}" presName="parTx" presStyleLbl="revTx" presStyleIdx="0" presStyleCnt="4">
        <dgm:presLayoutVars>
          <dgm:chMax val="0"/>
          <dgm:chPref val="0"/>
        </dgm:presLayoutVars>
      </dgm:prSet>
      <dgm:spPr/>
    </dgm:pt>
    <dgm:pt modelId="{1F830E89-5DD2-4AD9-9CC8-1C874B702FE8}" type="pres">
      <dgm:prSet presAssocID="{F62231A5-0491-436D-884E-8A3C567AD291}" presName="sibTrans" presStyleCnt="0"/>
      <dgm:spPr/>
    </dgm:pt>
    <dgm:pt modelId="{1881866B-CFB5-4E49-B704-A3F450FFA602}" type="pres">
      <dgm:prSet presAssocID="{07B6BBD3-6C60-4D03-89E5-DC7C77CA7295}" presName="compNode" presStyleCnt="0"/>
      <dgm:spPr/>
    </dgm:pt>
    <dgm:pt modelId="{82AAE0B9-F4A6-4125-A543-469C01FFEEA9}" type="pres">
      <dgm:prSet presAssocID="{07B6BBD3-6C60-4D03-89E5-DC7C77CA7295}" presName="bgRect" presStyleLbl="bgShp" presStyleIdx="1" presStyleCnt="4"/>
      <dgm:spPr/>
    </dgm:pt>
    <dgm:pt modelId="{AD41AA4F-E585-45A1-89FD-42E98C9DD18D}" type="pres">
      <dgm:prSet presAssocID="{07B6BBD3-6C60-4D03-89E5-DC7C77CA72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F7FA4F9-4BF0-4A91-97E5-A3B755F2C886}" type="pres">
      <dgm:prSet presAssocID="{07B6BBD3-6C60-4D03-89E5-DC7C77CA7295}" presName="spaceRect" presStyleCnt="0"/>
      <dgm:spPr/>
    </dgm:pt>
    <dgm:pt modelId="{5990E301-1062-405C-B4DA-D3D43DC8A2CC}" type="pres">
      <dgm:prSet presAssocID="{07B6BBD3-6C60-4D03-89E5-DC7C77CA7295}" presName="parTx" presStyleLbl="revTx" presStyleIdx="1" presStyleCnt="4">
        <dgm:presLayoutVars>
          <dgm:chMax val="0"/>
          <dgm:chPref val="0"/>
        </dgm:presLayoutVars>
      </dgm:prSet>
      <dgm:spPr/>
    </dgm:pt>
    <dgm:pt modelId="{120B7BE7-53EA-46A7-BE22-C06BE2B71508}" type="pres">
      <dgm:prSet presAssocID="{8BEC63B4-E2ED-45F8-9F75-70C687F1F442}" presName="sibTrans" presStyleCnt="0"/>
      <dgm:spPr/>
    </dgm:pt>
    <dgm:pt modelId="{475DC2F3-AC38-4201-B419-6BCFF9AA2A98}" type="pres">
      <dgm:prSet presAssocID="{A2831776-EC51-47A5-BE71-0509D1EC899C}" presName="compNode" presStyleCnt="0"/>
      <dgm:spPr/>
    </dgm:pt>
    <dgm:pt modelId="{02CC969C-E380-45BF-84D9-A01F97112A48}" type="pres">
      <dgm:prSet presAssocID="{A2831776-EC51-47A5-BE71-0509D1EC899C}" presName="bgRect" presStyleLbl="bgShp" presStyleIdx="2" presStyleCnt="4"/>
      <dgm:spPr/>
    </dgm:pt>
    <dgm:pt modelId="{C1EAEDE7-80A5-4199-84FB-FFA22E35015E}" type="pres">
      <dgm:prSet presAssocID="{A2831776-EC51-47A5-BE71-0509D1EC89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DFA46314-4953-4C5E-9686-8C112DF44DA8}" type="pres">
      <dgm:prSet presAssocID="{A2831776-EC51-47A5-BE71-0509D1EC899C}" presName="spaceRect" presStyleCnt="0"/>
      <dgm:spPr/>
    </dgm:pt>
    <dgm:pt modelId="{656DE954-5DA5-440B-85FE-509A83F6F4DA}" type="pres">
      <dgm:prSet presAssocID="{A2831776-EC51-47A5-BE71-0509D1EC899C}" presName="parTx" presStyleLbl="revTx" presStyleIdx="2" presStyleCnt="4">
        <dgm:presLayoutVars>
          <dgm:chMax val="0"/>
          <dgm:chPref val="0"/>
        </dgm:presLayoutVars>
      </dgm:prSet>
      <dgm:spPr/>
    </dgm:pt>
    <dgm:pt modelId="{93F09BF7-95F6-44D5-A994-6F6D771AAA64}" type="pres">
      <dgm:prSet presAssocID="{A2AC65BC-7C36-4125-AE37-92BC984E144A}" presName="sibTrans" presStyleCnt="0"/>
      <dgm:spPr/>
    </dgm:pt>
    <dgm:pt modelId="{4FD002FD-E5D6-47EA-AACA-32FF05369704}" type="pres">
      <dgm:prSet presAssocID="{8626D5D0-EA3F-4CD1-8903-4BE5E5BC043C}" presName="compNode" presStyleCnt="0"/>
      <dgm:spPr/>
    </dgm:pt>
    <dgm:pt modelId="{168D1DB7-7586-4C40-947C-B782B81F4E84}" type="pres">
      <dgm:prSet presAssocID="{8626D5D0-EA3F-4CD1-8903-4BE5E5BC043C}" presName="bgRect" presStyleLbl="bgShp" presStyleIdx="3" presStyleCnt="4"/>
      <dgm:spPr/>
    </dgm:pt>
    <dgm:pt modelId="{E3A02BF8-F336-4758-897D-3E3944D11180}" type="pres">
      <dgm:prSet presAssocID="{8626D5D0-EA3F-4CD1-8903-4BE5E5BC04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AB0D3E0-2D60-4A47-B301-6173C53E1B25}" type="pres">
      <dgm:prSet presAssocID="{8626D5D0-EA3F-4CD1-8903-4BE5E5BC043C}" presName="spaceRect" presStyleCnt="0"/>
      <dgm:spPr/>
    </dgm:pt>
    <dgm:pt modelId="{FD8C95B8-F6EC-4936-A406-DE0FD4FF623F}" type="pres">
      <dgm:prSet presAssocID="{8626D5D0-EA3F-4CD1-8903-4BE5E5BC04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D110502-8D9A-4EB7-8B58-9A79475D0CB1}" srcId="{782ABE4C-F592-4ABD-B376-BF91CFA29C83}" destId="{07B6BBD3-6C60-4D03-89E5-DC7C77CA7295}" srcOrd="1" destOrd="0" parTransId="{AD376BFB-574D-451C-ABD3-A3FF1EFEE23E}" sibTransId="{8BEC63B4-E2ED-45F8-9F75-70C687F1F442}"/>
    <dgm:cxn modelId="{54A4C509-8899-4594-AA0E-EFB78D4A9829}" srcId="{782ABE4C-F592-4ABD-B376-BF91CFA29C83}" destId="{8626D5D0-EA3F-4CD1-8903-4BE5E5BC043C}" srcOrd="3" destOrd="0" parTransId="{91484767-2159-443C-8379-EDDC26002BE3}" sibTransId="{F8A89BCD-323B-4DCE-9585-2CCE467AD3BF}"/>
    <dgm:cxn modelId="{27499C21-414C-4D63-BE96-0A3F0E24280B}" type="presOf" srcId="{7F2B736D-3E36-45E2-92EC-3D239618963E}" destId="{9916706B-98D1-4BAA-A9D4-2D5A45DD29E4}" srcOrd="0" destOrd="0" presId="urn:microsoft.com/office/officeart/2018/2/layout/IconVerticalSolidList"/>
    <dgm:cxn modelId="{13A02D65-DBB9-401E-B86F-D7E37A6617A2}" srcId="{782ABE4C-F592-4ABD-B376-BF91CFA29C83}" destId="{A2831776-EC51-47A5-BE71-0509D1EC899C}" srcOrd="2" destOrd="0" parTransId="{5901C89E-03EA-4710-BC3C-CD04051E6A8A}" sibTransId="{A2AC65BC-7C36-4125-AE37-92BC984E144A}"/>
    <dgm:cxn modelId="{256CFE6C-D05F-4ACA-B9B1-83C7E4EB7A0F}" type="presOf" srcId="{8626D5D0-EA3F-4CD1-8903-4BE5E5BC043C}" destId="{FD8C95B8-F6EC-4936-A406-DE0FD4FF623F}" srcOrd="0" destOrd="0" presId="urn:microsoft.com/office/officeart/2018/2/layout/IconVerticalSolidList"/>
    <dgm:cxn modelId="{2DC6476F-6AA5-4006-BBFE-FCBFE1D2E832}" type="presOf" srcId="{07B6BBD3-6C60-4D03-89E5-DC7C77CA7295}" destId="{5990E301-1062-405C-B4DA-D3D43DC8A2CC}" srcOrd="0" destOrd="0" presId="urn:microsoft.com/office/officeart/2018/2/layout/IconVerticalSolidList"/>
    <dgm:cxn modelId="{6C927EA5-B53A-4C03-8967-9F9C694E2C8C}" type="presOf" srcId="{A2831776-EC51-47A5-BE71-0509D1EC899C}" destId="{656DE954-5DA5-440B-85FE-509A83F6F4DA}" srcOrd="0" destOrd="0" presId="urn:microsoft.com/office/officeart/2018/2/layout/IconVerticalSolidList"/>
    <dgm:cxn modelId="{297532E8-980C-4CF0-965D-0609F3A2BA6E}" srcId="{782ABE4C-F592-4ABD-B376-BF91CFA29C83}" destId="{7F2B736D-3E36-45E2-92EC-3D239618963E}" srcOrd="0" destOrd="0" parTransId="{402C6C68-C7DA-4BA3-A965-668AAF872C37}" sibTransId="{F62231A5-0491-436D-884E-8A3C567AD291}"/>
    <dgm:cxn modelId="{6B4456FB-67B5-411A-B144-5980080A0507}" type="presOf" srcId="{782ABE4C-F592-4ABD-B376-BF91CFA29C83}" destId="{7FB83FCB-6D25-4D39-8C47-335666991763}" srcOrd="0" destOrd="0" presId="urn:microsoft.com/office/officeart/2018/2/layout/IconVerticalSolidList"/>
    <dgm:cxn modelId="{98D7B449-51F4-4BBB-85E9-C975BFE41A73}" type="presParOf" srcId="{7FB83FCB-6D25-4D39-8C47-335666991763}" destId="{E08589AE-2684-45D4-876C-3EBB5541A009}" srcOrd="0" destOrd="0" presId="urn:microsoft.com/office/officeart/2018/2/layout/IconVerticalSolidList"/>
    <dgm:cxn modelId="{F248CCD5-A89F-47F4-8FD5-FC911A8F73D1}" type="presParOf" srcId="{E08589AE-2684-45D4-876C-3EBB5541A009}" destId="{0E5833EC-0A22-4333-ADCD-523325285D3B}" srcOrd="0" destOrd="0" presId="urn:microsoft.com/office/officeart/2018/2/layout/IconVerticalSolidList"/>
    <dgm:cxn modelId="{6A92F92C-140F-4A04-A3F7-EEFBECC2B7F1}" type="presParOf" srcId="{E08589AE-2684-45D4-876C-3EBB5541A009}" destId="{AC92E816-B132-4D54-9B69-F7ABBF59C002}" srcOrd="1" destOrd="0" presId="urn:microsoft.com/office/officeart/2018/2/layout/IconVerticalSolidList"/>
    <dgm:cxn modelId="{E796956D-4354-4A68-9D82-266B61BE2375}" type="presParOf" srcId="{E08589AE-2684-45D4-876C-3EBB5541A009}" destId="{5A20F7F0-98ED-4C07-B4B7-61472F1BEA87}" srcOrd="2" destOrd="0" presId="urn:microsoft.com/office/officeart/2018/2/layout/IconVerticalSolidList"/>
    <dgm:cxn modelId="{896B3D53-711E-4A2B-8818-AB4BC6FBC9A3}" type="presParOf" srcId="{E08589AE-2684-45D4-876C-3EBB5541A009}" destId="{9916706B-98D1-4BAA-A9D4-2D5A45DD29E4}" srcOrd="3" destOrd="0" presId="urn:microsoft.com/office/officeart/2018/2/layout/IconVerticalSolidList"/>
    <dgm:cxn modelId="{45E88224-5118-41F6-8A6C-2BC3BDA416D5}" type="presParOf" srcId="{7FB83FCB-6D25-4D39-8C47-335666991763}" destId="{1F830E89-5DD2-4AD9-9CC8-1C874B702FE8}" srcOrd="1" destOrd="0" presId="urn:microsoft.com/office/officeart/2018/2/layout/IconVerticalSolidList"/>
    <dgm:cxn modelId="{F05C92C4-B2B3-4F3C-93D3-DCED7F94BA7B}" type="presParOf" srcId="{7FB83FCB-6D25-4D39-8C47-335666991763}" destId="{1881866B-CFB5-4E49-B704-A3F450FFA602}" srcOrd="2" destOrd="0" presId="urn:microsoft.com/office/officeart/2018/2/layout/IconVerticalSolidList"/>
    <dgm:cxn modelId="{0C5BCAE9-69D5-4662-A1EF-8F5C157159F2}" type="presParOf" srcId="{1881866B-CFB5-4E49-B704-A3F450FFA602}" destId="{82AAE0B9-F4A6-4125-A543-469C01FFEEA9}" srcOrd="0" destOrd="0" presId="urn:microsoft.com/office/officeart/2018/2/layout/IconVerticalSolidList"/>
    <dgm:cxn modelId="{B4DB0025-9969-43D9-8499-2C71BF6C5798}" type="presParOf" srcId="{1881866B-CFB5-4E49-B704-A3F450FFA602}" destId="{AD41AA4F-E585-45A1-89FD-42E98C9DD18D}" srcOrd="1" destOrd="0" presId="urn:microsoft.com/office/officeart/2018/2/layout/IconVerticalSolidList"/>
    <dgm:cxn modelId="{81E97B8B-2D24-4391-8D60-4D8F16E6E745}" type="presParOf" srcId="{1881866B-CFB5-4E49-B704-A3F450FFA602}" destId="{6F7FA4F9-4BF0-4A91-97E5-A3B755F2C886}" srcOrd="2" destOrd="0" presId="urn:microsoft.com/office/officeart/2018/2/layout/IconVerticalSolidList"/>
    <dgm:cxn modelId="{E42A8637-6B6C-4E6C-85BD-583C65D94B4F}" type="presParOf" srcId="{1881866B-CFB5-4E49-B704-A3F450FFA602}" destId="{5990E301-1062-405C-B4DA-D3D43DC8A2CC}" srcOrd="3" destOrd="0" presId="urn:microsoft.com/office/officeart/2018/2/layout/IconVerticalSolidList"/>
    <dgm:cxn modelId="{28265677-2650-4A87-9877-11017B1E8D65}" type="presParOf" srcId="{7FB83FCB-6D25-4D39-8C47-335666991763}" destId="{120B7BE7-53EA-46A7-BE22-C06BE2B71508}" srcOrd="3" destOrd="0" presId="urn:microsoft.com/office/officeart/2018/2/layout/IconVerticalSolidList"/>
    <dgm:cxn modelId="{27C49B76-89BF-4FBF-A8F1-06666F02D529}" type="presParOf" srcId="{7FB83FCB-6D25-4D39-8C47-335666991763}" destId="{475DC2F3-AC38-4201-B419-6BCFF9AA2A98}" srcOrd="4" destOrd="0" presId="urn:microsoft.com/office/officeart/2018/2/layout/IconVerticalSolidList"/>
    <dgm:cxn modelId="{35E97122-DDD3-4603-AB7A-B02EE6B3ABA5}" type="presParOf" srcId="{475DC2F3-AC38-4201-B419-6BCFF9AA2A98}" destId="{02CC969C-E380-45BF-84D9-A01F97112A48}" srcOrd="0" destOrd="0" presId="urn:microsoft.com/office/officeart/2018/2/layout/IconVerticalSolidList"/>
    <dgm:cxn modelId="{B26AC06D-8BB7-4F66-9EE0-B9D7509FE72F}" type="presParOf" srcId="{475DC2F3-AC38-4201-B419-6BCFF9AA2A98}" destId="{C1EAEDE7-80A5-4199-84FB-FFA22E35015E}" srcOrd="1" destOrd="0" presId="urn:microsoft.com/office/officeart/2018/2/layout/IconVerticalSolidList"/>
    <dgm:cxn modelId="{AA5A2779-DE3F-4C61-83D6-993C841080F6}" type="presParOf" srcId="{475DC2F3-AC38-4201-B419-6BCFF9AA2A98}" destId="{DFA46314-4953-4C5E-9686-8C112DF44DA8}" srcOrd="2" destOrd="0" presId="urn:microsoft.com/office/officeart/2018/2/layout/IconVerticalSolidList"/>
    <dgm:cxn modelId="{A965F08D-CACC-4FB3-BC1C-012626681068}" type="presParOf" srcId="{475DC2F3-AC38-4201-B419-6BCFF9AA2A98}" destId="{656DE954-5DA5-440B-85FE-509A83F6F4DA}" srcOrd="3" destOrd="0" presId="urn:microsoft.com/office/officeart/2018/2/layout/IconVerticalSolidList"/>
    <dgm:cxn modelId="{F1C8C618-57CC-4CFA-B231-EC0273785755}" type="presParOf" srcId="{7FB83FCB-6D25-4D39-8C47-335666991763}" destId="{93F09BF7-95F6-44D5-A994-6F6D771AAA64}" srcOrd="5" destOrd="0" presId="urn:microsoft.com/office/officeart/2018/2/layout/IconVerticalSolidList"/>
    <dgm:cxn modelId="{B6D5A0E4-647E-4970-9723-EAF5FBFFB7CA}" type="presParOf" srcId="{7FB83FCB-6D25-4D39-8C47-335666991763}" destId="{4FD002FD-E5D6-47EA-AACA-32FF05369704}" srcOrd="6" destOrd="0" presId="urn:microsoft.com/office/officeart/2018/2/layout/IconVerticalSolidList"/>
    <dgm:cxn modelId="{25FC182E-02D3-4A46-BF32-07C79EC1C1E0}" type="presParOf" srcId="{4FD002FD-E5D6-47EA-AACA-32FF05369704}" destId="{168D1DB7-7586-4C40-947C-B782B81F4E84}" srcOrd="0" destOrd="0" presId="urn:microsoft.com/office/officeart/2018/2/layout/IconVerticalSolidList"/>
    <dgm:cxn modelId="{7C9D8939-0CE2-49CE-B829-936322600B33}" type="presParOf" srcId="{4FD002FD-E5D6-47EA-AACA-32FF05369704}" destId="{E3A02BF8-F336-4758-897D-3E3944D11180}" srcOrd="1" destOrd="0" presId="urn:microsoft.com/office/officeart/2018/2/layout/IconVerticalSolidList"/>
    <dgm:cxn modelId="{E274095A-F2EE-41B8-8311-AB7BC09B8782}" type="presParOf" srcId="{4FD002FD-E5D6-47EA-AACA-32FF05369704}" destId="{4AB0D3E0-2D60-4A47-B301-6173C53E1B25}" srcOrd="2" destOrd="0" presId="urn:microsoft.com/office/officeart/2018/2/layout/IconVerticalSolidList"/>
    <dgm:cxn modelId="{FA3AC614-103F-4D4C-A182-691ED49F1148}" type="presParOf" srcId="{4FD002FD-E5D6-47EA-AACA-32FF05369704}" destId="{FD8C95B8-F6EC-4936-A406-DE0FD4FF62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833EC-0A22-4333-ADCD-523325285D3B}">
      <dsp:nvSpPr>
        <dsp:cNvPr id="0" name=""/>
        <dsp:cNvSpPr/>
      </dsp:nvSpPr>
      <dsp:spPr>
        <a:xfrm>
          <a:off x="0" y="1829"/>
          <a:ext cx="4725986" cy="927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92E816-B132-4D54-9B69-F7ABBF59C002}">
      <dsp:nvSpPr>
        <dsp:cNvPr id="0" name=""/>
        <dsp:cNvSpPr/>
      </dsp:nvSpPr>
      <dsp:spPr>
        <a:xfrm>
          <a:off x="280518" y="210479"/>
          <a:ext cx="510032" cy="5100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16706B-98D1-4BAA-A9D4-2D5A45DD29E4}">
      <dsp:nvSpPr>
        <dsp:cNvPr id="0" name=""/>
        <dsp:cNvSpPr/>
      </dsp:nvSpPr>
      <dsp:spPr>
        <a:xfrm>
          <a:off x="1071068" y="1829"/>
          <a:ext cx="3654918" cy="927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43" tIns="98143" rIns="98143" bIns="981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Focused on team rather than the individual.</a:t>
          </a:r>
        </a:p>
      </dsp:txBody>
      <dsp:txXfrm>
        <a:off x="1071068" y="1829"/>
        <a:ext cx="3654918" cy="927332"/>
      </dsp:txXfrm>
    </dsp:sp>
    <dsp:sp modelId="{82AAE0B9-F4A6-4125-A543-469C01FFEEA9}">
      <dsp:nvSpPr>
        <dsp:cNvPr id="0" name=""/>
        <dsp:cNvSpPr/>
      </dsp:nvSpPr>
      <dsp:spPr>
        <a:xfrm>
          <a:off x="0" y="1160995"/>
          <a:ext cx="4725986" cy="927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41AA4F-E585-45A1-89FD-42E98C9DD18D}">
      <dsp:nvSpPr>
        <dsp:cNvPr id="0" name=""/>
        <dsp:cNvSpPr/>
      </dsp:nvSpPr>
      <dsp:spPr>
        <a:xfrm>
          <a:off x="280518" y="1369644"/>
          <a:ext cx="510032" cy="5100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90E301-1062-405C-B4DA-D3D43DC8A2CC}">
      <dsp:nvSpPr>
        <dsp:cNvPr id="0" name=""/>
        <dsp:cNvSpPr/>
      </dsp:nvSpPr>
      <dsp:spPr>
        <a:xfrm>
          <a:off x="1071068" y="1160995"/>
          <a:ext cx="3654918" cy="927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43" tIns="98143" rIns="98143" bIns="981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Interface designed for speed of completion.</a:t>
          </a:r>
        </a:p>
      </dsp:txBody>
      <dsp:txXfrm>
        <a:off x="1071068" y="1160995"/>
        <a:ext cx="3654918" cy="927332"/>
      </dsp:txXfrm>
    </dsp:sp>
    <dsp:sp modelId="{02CC969C-E380-45BF-84D9-A01F97112A48}">
      <dsp:nvSpPr>
        <dsp:cNvPr id="0" name=""/>
        <dsp:cNvSpPr/>
      </dsp:nvSpPr>
      <dsp:spPr>
        <a:xfrm>
          <a:off x="0" y="2320160"/>
          <a:ext cx="4725986" cy="927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EAEDE7-80A5-4199-84FB-FFA22E35015E}">
      <dsp:nvSpPr>
        <dsp:cNvPr id="0" name=""/>
        <dsp:cNvSpPr/>
      </dsp:nvSpPr>
      <dsp:spPr>
        <a:xfrm>
          <a:off x="280518" y="2528810"/>
          <a:ext cx="510032" cy="5100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6DE954-5DA5-440B-85FE-509A83F6F4DA}">
      <dsp:nvSpPr>
        <dsp:cNvPr id="0" name=""/>
        <dsp:cNvSpPr/>
      </dsp:nvSpPr>
      <dsp:spPr>
        <a:xfrm>
          <a:off x="1071068" y="2320160"/>
          <a:ext cx="3654918" cy="927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43" tIns="98143" rIns="98143" bIns="981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tells a story.</a:t>
          </a:r>
        </a:p>
      </dsp:txBody>
      <dsp:txXfrm>
        <a:off x="1071068" y="2320160"/>
        <a:ext cx="3654918" cy="927332"/>
      </dsp:txXfrm>
    </dsp:sp>
    <dsp:sp modelId="{168D1DB7-7586-4C40-947C-B782B81F4E84}">
      <dsp:nvSpPr>
        <dsp:cNvPr id="0" name=""/>
        <dsp:cNvSpPr/>
      </dsp:nvSpPr>
      <dsp:spPr>
        <a:xfrm>
          <a:off x="0" y="3479325"/>
          <a:ext cx="4725986" cy="927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A02BF8-F336-4758-897D-3E3944D11180}">
      <dsp:nvSpPr>
        <dsp:cNvPr id="0" name=""/>
        <dsp:cNvSpPr/>
      </dsp:nvSpPr>
      <dsp:spPr>
        <a:xfrm>
          <a:off x="280518" y="3687975"/>
          <a:ext cx="510032" cy="5100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8C95B8-F6EC-4936-A406-DE0FD4FF623F}">
      <dsp:nvSpPr>
        <dsp:cNvPr id="0" name=""/>
        <dsp:cNvSpPr/>
      </dsp:nvSpPr>
      <dsp:spPr>
        <a:xfrm>
          <a:off x="1071068" y="3479325"/>
          <a:ext cx="3654918" cy="927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43" tIns="98143" rIns="98143" bIns="981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Visualizes data as story for instructors.</a:t>
          </a:r>
        </a:p>
      </dsp:txBody>
      <dsp:txXfrm>
        <a:off x="1071068" y="3479325"/>
        <a:ext cx="3654918" cy="927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2C878E-1166-B065-8772-7AF56C653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F47AE-A240-1681-3FB3-E6274049B2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EE8D7-0580-0A4E-BC06-589B8AAF7460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EE7D5-73F6-D184-15B3-C55993A62F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B504C-EA14-43D1-891F-50F68920F4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1B687-FE0E-A543-B8BA-CBCB7122F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5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name is Micah Modell and I’m a computer programmer and a professor, so I know that learning in teams can be awesome, but often isn’t. I’m here to tell you </a:t>
            </a:r>
            <a:r>
              <a:rPr lang="en-US" dirty="0" err="1"/>
              <a:t>CoLab.online’s</a:t>
            </a:r>
            <a:r>
              <a:rPr lang="en-US" dirty="0"/>
              <a:t> quick and easy weekly check-ins can help instructors support their teams so we get the most out of them.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rtl="0">
              <a:buNone/>
            </a:pPr>
            <a:r>
              <a:rPr lang="en-US" b="0" dirty="0">
                <a:effectLst/>
              </a:rPr>
              <a:t>Our dream of teamwork is students learning from each other, seeing things in a new way and tackling ambitious projects because they have enough people to get them done.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Unfortunately, that doesn’t always happen.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Maybe this is familiar? It’s the end of the semester</a:t>
            </a:r>
          </a:p>
          <a:p>
            <a:pPr marL="139700" indent="0" rtl="0">
              <a:buNone/>
            </a:pP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332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c3bf849f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c3bf849f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rtl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and a team member reports that while he and some colleagues have been working hard, one of their team member hasn’t been carrying their fair share of the load.</a:t>
            </a:r>
          </a:p>
          <a:p>
            <a:pPr marL="139700" indent="0" rtl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39700" indent="0" rtl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Regardless of the circumstance, this is no fun for anyone – and the instructor's hands are tied. Who to believe? What sort of consequences could make sense and actually help?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236b607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236b607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Enter CoLab.online.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CoLab</a:t>
            </a:r>
            <a:r>
              <a:rPr lang="en-US" dirty="0"/>
              <a:t>-supported teams check-in weekly on how the team is operating and then </a:t>
            </a:r>
            <a:r>
              <a:rPr lang="en-US" dirty="0" err="1"/>
              <a:t>CoLab</a:t>
            </a:r>
            <a:r>
              <a:rPr lang="en-US" dirty="0"/>
              <a:t> shows instructors which ones are having problems – let’s have a look.</a:t>
            </a:r>
          </a:p>
        </p:txBody>
      </p:sp>
    </p:spTree>
    <p:extLst>
      <p:ext uri="{BB962C8B-B14F-4D97-AF65-F5344CB8AC3E}">
        <p14:creationId xmlns:p14="http://schemas.microsoft.com/office/powerpoint/2010/main" val="1723254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There are other products out there that might look similar, but </a:t>
            </a:r>
            <a:r>
              <a:rPr lang="en-US" dirty="0" err="1"/>
              <a:t>CoLab</a:t>
            </a:r>
            <a:r>
              <a:rPr lang="en-US" dirty="0"/>
              <a:t> is the only one for higher ed that’s focused on nurturing skills rather than judging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F4A002-8F9B-B746-9D3F-4ECCFA6508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80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While others ask students to rate each other, </a:t>
            </a:r>
            <a:r>
              <a:rPr lang="en-US" dirty="0" err="1"/>
              <a:t>CoLab</a:t>
            </a:r>
            <a:r>
              <a:rPr lang="en-US" dirty="0"/>
              <a:t> asks how teams are contributing – regularly, quickly and easily. Then, we make it easy for instructors to make sense of the information so they can get in there and support those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F4A002-8F9B-B746-9D3F-4ECCFA6508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02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236b607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236b607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So, if you’re taking a class that relies upon teamwork, ask for </a:t>
            </a:r>
            <a:r>
              <a:rPr lang="en-US" dirty="0" err="1"/>
              <a:t>CoLab</a:t>
            </a:r>
            <a:r>
              <a:rPr lang="en-US" dirty="0"/>
              <a:t> to make sure you’re set up for success. And instructors, when they ask for it, you should listen!</a:t>
            </a:r>
          </a:p>
        </p:txBody>
      </p:sp>
    </p:spTree>
    <p:extLst>
      <p:ext uri="{BB962C8B-B14F-4D97-AF65-F5344CB8AC3E}">
        <p14:creationId xmlns:p14="http://schemas.microsoft.com/office/powerpoint/2010/main" val="40604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NY Korea DTS Research Seminar Series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 rot="5400000">
            <a:off x="65159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Google Shape;13;p2"/>
          <p:cNvSpPr/>
          <p:nvPr/>
        </p:nvSpPr>
        <p:spPr>
          <a:xfrm rot="-5400000">
            <a:off x="15464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4" name="Google Shape;14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2400"/>
              <a:buFont typeface="Roboto Slab"/>
              <a:buNone/>
              <a:defRPr sz="2400">
                <a:solidFill>
                  <a:srgbClr val="EA9999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FB2C-623B-F242-BA00-24AD8B75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955E-CCD2-3347-AF8A-0C50EAFB3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A4851-9275-B344-8F8E-A35B53EE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7331A-49BB-9A43-8B84-F1BB683F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6EAA6-9783-9543-A332-566806A6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A55-3290-FC4B-BD98-04AABCA1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12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0D99-C6A7-CC4C-A3AC-987AAFC6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F653F-B9EE-8C4C-9FC9-1FF5BCDE4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8C918-9F4A-D14E-A0C3-932B6E54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34920-0530-054B-ABE6-DEDBDAAD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A301D-438C-0446-BB26-3CD8712B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A55-3290-FC4B-BD98-04AABCA1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F182-3E82-F84A-BC43-20B280DE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A8FB-7382-8040-8057-52559E61F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AE3F3-87C1-EE44-8C85-2B928BED6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21C4-37C0-D841-A417-E11894DA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EE624-A27E-0E4F-B853-82327319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39BC8-7C8C-A843-98BE-17ED4B77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A55-3290-FC4B-BD98-04AABCA1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8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99C6-21EA-CA4D-8149-3713A3C7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7413E-13BA-1242-81C3-D9439212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5FD9F-6C49-8D4F-9F57-1E1A5F202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EA6E5-88FE-0F46-B4BC-CA4BFAE5B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083BF-336C-EC40-B9E1-FC51CEEE8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23B42-4F69-0049-A996-82E13B34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D0B9C-3583-504C-8116-AF0D6CDB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B2666-6029-E04D-9047-6B07D4A3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A55-3290-FC4B-BD98-04AABCA1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35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7D91-9368-9046-B981-4F835704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75A34-1584-FA43-8A14-FA2A5C74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39123-5184-0742-B492-0080E472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EBE3D-267C-F14D-8386-DDBFC0C3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A55-3290-FC4B-BD98-04AABCA1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33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C2EBD-A5E0-E64E-B21D-8CF1B573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BB09D-16BD-9F45-9CC3-887F550B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3C585-8652-FD4D-A168-7233558B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A55-3290-FC4B-BD98-04AABCA1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1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5BA3-423C-0943-A662-ED770802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9161-BB8C-C042-994D-706189CD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652F0-2489-AB46-819E-E4D271D63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0BDCB-36C0-D34D-B3C1-0A49C939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CD273-2CA8-FF41-B33F-E0FA64AA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C3D0C-8107-8A44-A520-A17F2010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A55-3290-FC4B-BD98-04AABCA1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6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7CBF-42AD-C54F-9451-69DCB020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B33F2-0B9D-CA41-8D5A-039A7DF9D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95719-0976-6C42-8B1D-0B6C1ADF6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4DC62-A5BB-1349-8490-995870A3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2B8F2-4DEF-1F4B-951F-D41CC86D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E6D51-3752-EF48-B3C7-A84175D5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A55-3290-FC4B-BD98-04AABCA1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77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21E6-8709-9D4A-86EE-D502DAE3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C39E3-9431-D24E-ABC8-EF750FB16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CE32-F27A-9547-AAA2-68DF939F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AA0D-FF29-534A-A6E6-73CAAC55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DE517-2064-8141-9337-C81800C4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A55-3290-FC4B-BD98-04AABCA1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91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E87AB-56B4-1849-849F-F596E4022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3DE3B-F837-6543-B40F-71AC92C2F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65676-1100-E14B-94CB-37FA0F14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DD0A-6CEB-A24E-8AD4-BFEB609D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C587-E556-D64A-B9D8-B46C9D98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A55-3290-FC4B-BD98-04AABCA1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4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3000"/>
              <a:buNone/>
              <a:defRPr sz="13000">
                <a:solidFill>
                  <a:srgbClr val="EA999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1_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2100"/>
              <a:buNone/>
              <a:defRPr sz="2100">
                <a:solidFill>
                  <a:srgbClr val="EA999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51148-97FB-F04E-91B0-0852A6E58F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47450" y="724200"/>
            <a:ext cx="3829050" cy="3684587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110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9E51-C909-FF46-A6CB-A69BC22CE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6D9FA-DD8F-FD41-8E5E-F866D83A9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C02D9-E5B5-3E4C-BEE3-7C141EAC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6616-6674-F44B-8AC8-FD4A8BC8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0E1E-5C30-8241-BBFF-809978DE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D6A55-3290-FC4B-BD98-04AABCA1C9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67DEF-8550-6048-B8B1-39B516CDF86F}"/>
              </a:ext>
            </a:extLst>
          </p:cNvPr>
          <p:cNvSpPr/>
          <p:nvPr userDrawn="1"/>
        </p:nvSpPr>
        <p:spPr>
          <a:xfrm>
            <a:off x="8515350" y="4187347"/>
            <a:ext cx="628650" cy="832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7942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colab.online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 userDrawn="1"/>
        </p:nvSpPr>
        <p:spPr>
          <a:xfrm>
            <a:off x="6519090" y="148200"/>
            <a:ext cx="1799864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tx2"/>
                </a:solidFill>
              </a:rPr>
              <a:t>CoLab.online</a:t>
            </a:r>
            <a:endParaRPr sz="900" dirty="0">
              <a:solidFill>
                <a:schemeClr val="tx2"/>
              </a:solidFill>
            </a:endParaRPr>
          </a:p>
        </p:txBody>
      </p:sp>
      <p:pic>
        <p:nvPicPr>
          <p:cNvPr id="2" name="Google Shape;138;p24">
            <a:hlinkClick r:id="rId10"/>
            <a:extLst>
              <a:ext uri="{FF2B5EF4-FFF2-40B4-BE49-F238E27FC236}">
                <a16:creationId xmlns:a16="http://schemas.microsoft.com/office/drawing/2014/main" id="{5B1CB679-FC28-8C46-A0C8-9F89C3A97DDF}"/>
              </a:ext>
            </a:extLst>
          </p:cNvPr>
          <p:cNvPicPr preferRelativeResize="0"/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368496" y="125713"/>
            <a:ext cx="460296" cy="46029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60" r:id="rId8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CEE7E-EFC7-C440-B477-DA70DB35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830A3-290C-F445-BC1C-EE76BF75E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B4412-2AB4-6744-B1BC-0938C6F26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7FDC1-0FD3-AC41-9338-758972030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61B31-77A7-CD4F-AF2E-48329DF1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D6A55-3290-FC4B-BD98-04AABCA1C9B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B4342FE-CF8B-1A41-BC89-0EA7685AC17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93931" y="4502944"/>
            <a:ext cx="528638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3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onlin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eerassess.inf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ab.onlin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8.jpeg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ab.onlin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/>
              <a:t>CoLab.online</a:t>
            </a:r>
            <a:br>
              <a:rPr lang="en-US" sz="3200" dirty="0"/>
            </a:br>
            <a:r>
              <a:rPr lang="en-US" sz="2400" dirty="0"/>
              <a:t>Reducing the Stress of Collaborative Work for You and Your Teams</a:t>
            </a:r>
            <a:endParaRPr sz="3200"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Micah Gideon Modell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https://CoLab.online</a:t>
            </a:r>
            <a:endParaRPr lang="en-US" sz="1600" u="sng" dirty="0">
              <a:solidFill>
                <a:schemeClr val="hlink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hlink"/>
                </a:solidFill>
                <a:hlinkClick r:id="rId4"/>
              </a:rPr>
              <a:t>http://PeerAssess.info</a:t>
            </a:r>
            <a:endParaRPr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798BF2-F8BA-76DA-1EE8-CC439EF220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818876-3C61-B143-857F-59682F0D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your dream of teamwork…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CD9BCB9-80CF-B348-8D93-17294EE3C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Manpower</a:t>
            </a:r>
          </a:p>
          <a:p>
            <a:r>
              <a:rPr lang="en-US" dirty="0"/>
              <a:t>Skills</a:t>
            </a:r>
          </a:p>
          <a:p>
            <a:r>
              <a:rPr lang="en-US" dirty="0"/>
              <a:t>Perspective</a:t>
            </a:r>
          </a:p>
        </p:txBody>
      </p:sp>
      <p:pic>
        <p:nvPicPr>
          <p:cNvPr id="8" name="Google Shape;117;p21" descr="normallyfunctioninggroup.png">
            <a:extLst>
              <a:ext uri="{FF2B5EF4-FFF2-40B4-BE49-F238E27FC236}">
                <a16:creationId xmlns:a16="http://schemas.microsoft.com/office/drawing/2014/main" id="{18F24497-FAEB-4E47-A3CD-79B2B6E33254}"/>
              </a:ext>
            </a:extLst>
          </p:cNvPr>
          <p:cNvPicPr preferRelativeResize="0">
            <a:picLocks noGrp="1"/>
          </p:cNvPicPr>
          <p:nvPr>
            <p:ph sz="quarter" idx="13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238" y="986337"/>
            <a:ext cx="3829050" cy="315971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BBE07D-79C4-3244-9281-81467069FE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6912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18;p21" descr="socialloafing.png">
            <a:extLst>
              <a:ext uri="{FF2B5EF4-FFF2-40B4-BE49-F238E27FC236}">
                <a16:creationId xmlns:a16="http://schemas.microsoft.com/office/drawing/2014/main" id="{D291814F-F051-8245-9D4B-2AE2234786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604" y="934311"/>
            <a:ext cx="1735214" cy="1404155"/>
          </a:xfrm>
          <a:prstGeom prst="wedgeRoundRectCallout">
            <a:avLst>
              <a:gd name="adj1" fmla="val 4528"/>
              <a:gd name="adj2" fmla="val 64964"/>
              <a:gd name="adj3" fmla="val 16667"/>
            </a:avLst>
          </a:prstGeom>
          <a:noFill/>
          <a:ln>
            <a:solidFill>
              <a:schemeClr val="accent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14" name="Google Shape;114;p21" descr="student_and_teach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762" y="751238"/>
            <a:ext cx="4896901" cy="4021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Often turn into this?</a:t>
            </a:r>
            <a:endParaRPr dirty="0"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26761" y="750763"/>
            <a:ext cx="4896900" cy="40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 descr="normallyfunctioninggroup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6400" y="1050843"/>
            <a:ext cx="1310640" cy="104211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02EBD1-38B4-BA43-8140-7093EAE784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999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355845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CoLab.online</a:t>
            </a:r>
            <a:r>
              <a:rPr lang="en" dirty="0"/>
              <a:t> can help!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Self- and peer-assessment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Focused on groups (not individuals)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Weekly data collection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Visualizations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And more!</a:t>
            </a:r>
            <a:endParaRPr dirty="0"/>
          </a:p>
        </p:txBody>
      </p:sp>
      <p:pic>
        <p:nvPicPr>
          <p:cNvPr id="138" name="Google Shape;138;p24">
            <a:hlinkClick r:id="rId3"/>
          </p:cNvPr>
          <p:cNvPicPr preferRelativeResize="0"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19134" y="555600"/>
            <a:ext cx="4533899" cy="45338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C01A4-E151-FEAD-0E37-5D1C210CA9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63666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E874-2A16-4648-87F0-86809D13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AE2E3-7C28-D54D-AC9F-64C37F68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714D6A55-3290-FC4B-BD98-04AABCA1C9BB}" type="slidenum">
              <a:rPr lang="en-US" sz="10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5</a:t>
            </a:fld>
            <a:endParaRPr lang="en-US" sz="10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row">
            <a:extLst>
              <a:ext uri="{FF2B5EF4-FFF2-40B4-BE49-F238E27FC236}">
                <a16:creationId xmlns:a16="http://schemas.microsoft.com/office/drawing/2014/main" id="{7A98BDCA-9D5D-E44C-84B4-9C80A0BA5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2" y="1506598"/>
            <a:ext cx="1550983" cy="69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TME Smarter Teamwork, return to Homepage">
            <a:extLst>
              <a:ext uri="{FF2B5EF4-FFF2-40B4-BE49-F238E27FC236}">
                <a16:creationId xmlns:a16="http://schemas.microsoft.com/office/drawing/2014/main" id="{2A5E8D8D-F657-AE45-8D65-8FF0E86A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47" y="3440174"/>
            <a:ext cx="1391306" cy="38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AMMATES [Logo]">
            <a:extLst>
              <a:ext uri="{FF2B5EF4-FFF2-40B4-BE49-F238E27FC236}">
                <a16:creationId xmlns:a16="http://schemas.microsoft.com/office/drawing/2014/main" id="{316BF8BD-3C5B-BF4F-9DBC-DEF0E1A0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42" y="2910787"/>
            <a:ext cx="1542008" cy="48830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E82DAD7-CAC8-A24D-993B-21E446B0C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6641" y="1530217"/>
            <a:ext cx="1676528" cy="44707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46844D-2DEC-AD45-9C56-6C0F6E586867}"/>
              </a:ext>
            </a:extLst>
          </p:cNvPr>
          <p:cNvCxnSpPr>
            <a:cxnSpLocks/>
          </p:cNvCxnSpPr>
          <p:nvPr/>
        </p:nvCxnSpPr>
        <p:spPr>
          <a:xfrm>
            <a:off x="461142" y="2571750"/>
            <a:ext cx="80542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7B44A2-6069-2D4A-8FD7-CA0F99E6E5E2}"/>
              </a:ext>
            </a:extLst>
          </p:cNvPr>
          <p:cNvCxnSpPr>
            <a:cxnSpLocks/>
          </p:cNvCxnSpPr>
          <p:nvPr/>
        </p:nvCxnSpPr>
        <p:spPr>
          <a:xfrm flipH="1">
            <a:off x="4564856" y="461141"/>
            <a:ext cx="14288" cy="3897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BD8B49-E22E-394E-8819-EF460B4BC23E}"/>
              </a:ext>
            </a:extLst>
          </p:cNvPr>
          <p:cNvSpPr txBox="1"/>
          <p:nvPr/>
        </p:nvSpPr>
        <p:spPr>
          <a:xfrm>
            <a:off x="248307" y="2282455"/>
            <a:ext cx="11232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Corporate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6E3B4A-EE89-404F-967B-3A78FF56CBF8}"/>
              </a:ext>
            </a:extLst>
          </p:cNvPr>
          <p:cNvSpPr txBox="1"/>
          <p:nvPr/>
        </p:nvSpPr>
        <p:spPr>
          <a:xfrm>
            <a:off x="7953704" y="2239492"/>
            <a:ext cx="11232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Academic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F9B1D-95C2-F24F-A94B-B65A7B57BCF8}"/>
              </a:ext>
            </a:extLst>
          </p:cNvPr>
          <p:cNvSpPr txBox="1"/>
          <p:nvPr/>
        </p:nvSpPr>
        <p:spPr>
          <a:xfrm>
            <a:off x="4607990" y="461141"/>
            <a:ext cx="1478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Growth-oriented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BF5953-1157-EE44-B52D-98D73EF28356}"/>
              </a:ext>
            </a:extLst>
          </p:cNvPr>
          <p:cNvSpPr txBox="1"/>
          <p:nvPr/>
        </p:nvSpPr>
        <p:spPr>
          <a:xfrm>
            <a:off x="3100660" y="4226430"/>
            <a:ext cx="14784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Judgment-oriented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E4E29F-2DDC-1F4C-A2D1-C5E5D346C9AE}"/>
              </a:ext>
            </a:extLst>
          </p:cNvPr>
          <p:cNvSpPr txBox="1"/>
          <p:nvPr/>
        </p:nvSpPr>
        <p:spPr>
          <a:xfrm>
            <a:off x="7122859" y="1317014"/>
            <a:ext cx="1723961" cy="30008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 defTabSz="685800">
              <a:buClrTx/>
            </a:pPr>
            <a:r>
              <a:rPr lang="en-US" sz="1350" b="1" kern="1200" cap="small" dirty="0">
                <a:solidFill>
                  <a:srgbClr val="FFFFFF"/>
                </a:solidFill>
                <a:latin typeface="verdana" panose="020B0604030504040204" pitchFamily="34" charset="0"/>
                <a:ea typeface="+mn-ea"/>
                <a:cs typeface="+mn-cs"/>
              </a:rPr>
              <a:t>CoLab.online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1D5DBCA-F257-834E-98DE-C20D63B8A5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2851" y="899797"/>
            <a:ext cx="727793" cy="727793"/>
          </a:xfrm>
          <a:prstGeom prst="rect">
            <a:avLst/>
          </a:prstGeom>
        </p:spPr>
      </p:pic>
      <p:pic>
        <p:nvPicPr>
          <p:cNvPr id="1036" name="Picture 12" descr="Teramind Logo">
            <a:extLst>
              <a:ext uri="{FF2B5EF4-FFF2-40B4-BE49-F238E27FC236}">
                <a16:creationId xmlns:a16="http://schemas.microsoft.com/office/drawing/2014/main" id="{642FEB44-0CFE-BA4F-9E16-842E9B0A0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8" y="3502014"/>
            <a:ext cx="1105228" cy="62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me">
            <a:extLst>
              <a:ext uri="{FF2B5EF4-FFF2-40B4-BE49-F238E27FC236}">
                <a16:creationId xmlns:a16="http://schemas.microsoft.com/office/drawing/2014/main" id="{45279E4A-8C0A-0842-8489-DBA5463E8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84" y="4012272"/>
            <a:ext cx="1221038" cy="17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207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7449-B36C-F64E-8EEC-58557A45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Competitive </a:t>
            </a:r>
            <a:r>
              <a:rPr lang="en-US" dirty="0"/>
              <a:t>Competitive Advantages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6A079-63FF-3ADD-279F-92F8AF2B4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4BBA5-C959-7C4A-A6B3-DE6DA7DF3C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defTabSz="685800">
              <a:spcAft>
                <a:spcPts val="450"/>
              </a:spcAft>
              <a:buClrTx/>
            </a:pPr>
            <a:fld id="{714D6A55-3290-FC4B-BD98-04AABCA1C9BB}" type="slidenum"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pPr defTabSz="685800">
                <a:spcAft>
                  <a:spcPts val="450"/>
                </a:spcAft>
                <a:buClrTx/>
              </a:pPr>
              <a:t>6</a:t>
            </a:fld>
            <a:endParaRPr lang="en-US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01DB78C-99F7-459C-89FA-9A7387A766B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50640237"/>
              </p:ext>
            </p:extLst>
          </p:nvPr>
        </p:nvGraphicFramePr>
        <p:xfrm>
          <a:off x="3527676" y="455027"/>
          <a:ext cx="4725987" cy="440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615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355845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CoLab.online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Build students into valuable team citizens.</a:t>
            </a:r>
          </a:p>
          <a:p>
            <a:pPr marL="152400" indent="0">
              <a:buNone/>
            </a:pPr>
            <a:endParaRPr lang="en-US" dirty="0"/>
          </a:p>
        </p:txBody>
      </p:sp>
      <p:pic>
        <p:nvPicPr>
          <p:cNvPr id="5" name="Google Shape;138;p24">
            <a:hlinkClick r:id="rId3"/>
            <a:extLst>
              <a:ext uri="{FF2B5EF4-FFF2-40B4-BE49-F238E27FC236}">
                <a16:creationId xmlns:a16="http://schemas.microsoft.com/office/drawing/2014/main" id="{FBBC5FE6-47CA-3D47-A5D7-B39CB818A296}"/>
              </a:ext>
            </a:extLst>
          </p:cNvPr>
          <p:cNvPicPr preferRelativeResize="0"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19134" y="555600"/>
            <a:ext cx="4533899" cy="45338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233DD-A4F1-4722-7289-BDF54FDC8F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0253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UNY Korea DTS Research Seminar Series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7133</TotalTime>
  <Words>438</Words>
  <Application>Microsoft Macintosh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Roboto Slab</vt:lpstr>
      <vt:lpstr>verdana</vt:lpstr>
      <vt:lpstr>Roboto</vt:lpstr>
      <vt:lpstr>Calibri</vt:lpstr>
      <vt:lpstr>Calibri Light</vt:lpstr>
      <vt:lpstr>SUNY Korea DTS Research Seminar Series</vt:lpstr>
      <vt:lpstr>Office Theme</vt:lpstr>
      <vt:lpstr>CoLab.online Reducing the Stress of Collaborative Work for You and Your Teams</vt:lpstr>
      <vt:lpstr>Does your dream of teamwork…</vt:lpstr>
      <vt:lpstr>PowerPoint Presentation</vt:lpstr>
      <vt:lpstr>CoLab.online can help!</vt:lpstr>
      <vt:lpstr>Competition</vt:lpstr>
      <vt:lpstr>Competitive Competitive Advantages</vt:lpstr>
      <vt:lpstr>CoLab.online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group collaborative learning environments</dc:title>
  <cp:lastModifiedBy>Micah Gideon Modell</cp:lastModifiedBy>
  <cp:revision>7</cp:revision>
  <dcterms:modified xsi:type="dcterms:W3CDTF">2023-06-15T04:05:51Z</dcterms:modified>
</cp:coreProperties>
</file>