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77" r:id="rId3"/>
    <p:sldId id="266" r:id="rId4"/>
    <p:sldId id="278" r:id="rId5"/>
    <p:sldId id="289" r:id="rId6"/>
    <p:sldId id="280" r:id="rId7"/>
    <p:sldId id="291" r:id="rId8"/>
    <p:sldId id="292" r:id="rId9"/>
    <p:sldId id="293" r:id="rId10"/>
    <p:sldId id="294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1"/>
    <a:srgbClr val="D63624"/>
    <a:srgbClr val="E3E7E9"/>
    <a:srgbClr val="3A8AB2"/>
    <a:srgbClr val="A6A6A6"/>
    <a:srgbClr val="E4E8EA"/>
    <a:srgbClr val="E4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4"/>
    <p:restoredTop sz="94676"/>
  </p:normalViewPr>
  <p:slideViewPr>
    <p:cSldViewPr snapToGrid="0">
      <p:cViewPr varScale="1">
        <p:scale>
          <a:sx n="100" d="100"/>
          <a:sy n="100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B470C-F42F-7F4B-9AD3-19C6F59B6A21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97BCA-48FA-AF49-B26E-915F2D24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7BCA-48FA-AF49-B26E-915F2D2422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1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7BCA-48FA-AF49-B26E-915F2D242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7BCA-48FA-AF49-B26E-915F2D2422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7BCA-48FA-AF49-B26E-915F2D2422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9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7BCA-48FA-AF49-B26E-915F2D242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7BCA-48FA-AF49-B26E-915F2D242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7BCA-48FA-AF49-B26E-915F2D242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9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97BCA-48FA-AF49-B26E-915F2D242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A733-8A5E-746F-83DA-BEF3286D5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D011-68CB-6BCB-2F5C-295A5684C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324807C-70EE-E168-85BF-4B430E49C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EE5497A-9206-8DA3-B21E-E12A98924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F648-30B4-707A-2830-E18661B8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7641-F3C4-17D7-68EC-8DF31312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053C8-A5F0-9C49-278B-DC56B5B1C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2C044-D43C-35D5-E575-72CF524A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64DD3-2C60-2DB8-6DDC-713850D4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5B29-A19E-1BBD-0A1E-6B0CBB1B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21AD-265E-BBCA-F134-D0B64CDF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010F1-10A5-E8E0-24F4-03A921A85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4ECD8-41FD-5BD0-6EE3-677A8BF8C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2281-9161-22D4-CD37-4680FB8A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A070-97C2-8720-0EAE-C641B43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4D887-EC88-DDAC-2BCA-ABDA1CB3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81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68B8-87FF-7DA8-8688-334FC81C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B3A92-D355-A35D-048A-F78427AD0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6657-DEA9-3836-FD79-02A33EE4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F9EEA-2571-E4C4-6D65-D5342B32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C527-7C66-734C-362F-D8BA1482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1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7EEDA-ECAA-2B5A-410B-9FB7DD74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31037-CD17-CAA1-572F-C075D369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080C-1073-C4E3-1B02-D4DEE946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EE65-8921-C002-F210-234A2245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A6D88-A7A5-8BCE-C02F-93E793D0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15F5-5462-DF8A-AC75-4BBD7C02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8554"/>
            <a:ext cx="12191999" cy="808268"/>
          </a:xfrm>
        </p:spPr>
        <p:txBody>
          <a:bodyPr>
            <a:normAutofit/>
          </a:bodyPr>
          <a:lstStyle>
            <a:lvl1pPr>
              <a:defRPr sz="24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DC1F-B317-2DC7-3859-56329DC3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485376"/>
            <a:ext cx="11665975" cy="4691587"/>
          </a:xfrm>
        </p:spPr>
        <p:txBody>
          <a:bodyPr/>
          <a:lstStyle>
            <a:lvl1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0A1A5AB-3FC0-DF49-BDC5-51E8E8306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AE3FA1-9D5D-0A22-BDE3-E2BCE78BF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678001"/>
            <a:ext cx="59976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9F7FE-2FE5-4796-8D8C-B9A60381E8D9}"/>
              </a:ext>
            </a:extLst>
          </p:cNvPr>
          <p:cNvSpPr txBox="1"/>
          <p:nvPr userDrawn="1"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Background 	  	|  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  	|   	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41571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C9F7FE-2FE5-4796-8D8C-B9A60381E8D9}"/>
              </a:ext>
            </a:extLst>
          </p:cNvPr>
          <p:cNvSpPr txBox="1"/>
          <p:nvPr userDrawn="1"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  	|   	</a:t>
            </a: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</a:t>
            </a: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Results and Discussion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3F9195-6060-A2DF-600A-C874AEB9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8554"/>
            <a:ext cx="12191999" cy="808268"/>
          </a:xfrm>
        </p:spPr>
        <p:txBody>
          <a:bodyPr>
            <a:normAutofit/>
          </a:bodyPr>
          <a:lstStyle>
            <a:lvl1pPr>
              <a:defRPr sz="24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4C9E11-FFDF-9E95-3351-B20D273D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485376"/>
            <a:ext cx="11665975" cy="4691587"/>
          </a:xfrm>
        </p:spPr>
        <p:txBody>
          <a:bodyPr/>
          <a:lstStyle>
            <a:lvl1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D058AF-07F5-623C-56B5-CB8C6D4E7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6A4591-2544-6F90-6203-1CFCC2EEC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678001"/>
            <a:ext cx="59976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9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C9F7FE-2FE5-4796-8D8C-B9A60381E8D9}"/>
              </a:ext>
            </a:extLst>
          </p:cNvPr>
          <p:cNvSpPr txBox="1"/>
          <p:nvPr userDrawn="1"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 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  	|   	</a:t>
            </a: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and Discussion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5DCCF1-4D61-EF97-72C8-4809159E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8554"/>
            <a:ext cx="12191999" cy="808268"/>
          </a:xfrm>
        </p:spPr>
        <p:txBody>
          <a:bodyPr>
            <a:normAutofit/>
          </a:bodyPr>
          <a:lstStyle>
            <a:lvl1pPr>
              <a:defRPr sz="24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E1FDEB-4CC1-39E2-ED88-C5F927DF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485376"/>
            <a:ext cx="11665975" cy="4691587"/>
          </a:xfrm>
        </p:spPr>
        <p:txBody>
          <a:bodyPr/>
          <a:lstStyle>
            <a:lvl1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334FC0-BB3D-F4A0-717E-CD6C1B4E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4C627C2-E8F9-2A70-3AF6-1EF8BC90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678001"/>
            <a:ext cx="59976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2EF2-C7ED-1B86-09C6-2446040B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05691-68A1-F8C4-6CE9-5580E40E8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9464C20-3AA7-6466-1A06-711A9086D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5523296-40E0-0D91-C666-25CC2EFF7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1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AB3-67D9-D2A0-421F-723DC073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2932-A397-246D-62AC-5F2B81E4C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5CFCC-9DF5-D759-2691-C2B4B806E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8F68AE-580E-5926-2DD4-F8C1C3AB5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093478F-38CB-52C5-661C-503A33ECD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2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F480-DC9D-CBAF-FBC9-93D069A1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96245-6EF1-C3D0-88EA-3774E89E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31B6A-E282-B1E6-2578-D227932D1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91896-19B8-57D1-AFF4-FF4660DE9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726D9-578D-0128-8A0B-BCEB9048B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6B9AC9F-6338-98E2-0DAF-82926A827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DB5331A-0404-E938-CD5F-46CE9CA130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9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5A31-05A6-94F9-E340-5A2F67EC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02CEE2-D61E-64FB-ADAD-2F60EB550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7D1327-C568-B3D6-38E7-BEEB511C5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7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B8A0-51B6-17B3-972E-A58828D30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E556-5ADE-D583-0EF3-62FC8CCFB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232" y="6492875"/>
            <a:ext cx="59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6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00884-BF8E-16DF-8F6A-BE8BC108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B0534-E546-D6CB-0650-DCB94BB8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66CA5-F60D-36AF-6CDD-F49072533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7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86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3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hyperlink" Target="https://github.com/mgnarag/physics305_computational_imaging" TargetMode="External"/><Relationship Id="rId16" Type="http://schemas.openxmlformats.org/officeDocument/2006/relationships/hyperlink" Target="https://www.mathworks.com/company/newsletters/articles/magic-reconstruction-compressed-sensing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media" Target="../media/media2.wav"/><Relationship Id="rId7" Type="http://schemas.openxmlformats.org/officeDocument/2006/relationships/image" Target="../media/image18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20.png"/><Relationship Id="rId4" Type="http://schemas.openxmlformats.org/officeDocument/2006/relationships/audio" Target="../media/media2.wav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9.png"/><Relationship Id="rId3" Type="http://schemas.microsoft.com/office/2007/relationships/media" Target="../media/media5.wav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10" Type="http://schemas.openxmlformats.org/officeDocument/2006/relationships/hyperlink" Target="https://en.wikipedia.org/wiki/TV_Typewriter" TargetMode="External"/><Relationship Id="rId4" Type="http://schemas.openxmlformats.org/officeDocument/2006/relationships/audio" Target="../media/media5.wav"/><Relationship Id="rId9" Type="http://schemas.openxmlformats.org/officeDocument/2006/relationships/hyperlink" Target="https://www.tinaja.com/ebooks/tvtcb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7.wav"/><Relationship Id="rId7" Type="http://schemas.openxmlformats.org/officeDocument/2006/relationships/image" Target="../media/image19.png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7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C2D7-BDC2-A099-20C2-58E689BA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387747"/>
            <a:ext cx="5624118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Compressive sensing of audio signals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B00FAF-031D-5DF8-73C7-B35553B85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212431"/>
            <a:ext cx="5617794" cy="264556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Physics 305 </a:t>
            </a: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Activity 3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nd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Sem AY 2022-2023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 Jeremy G. Narag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2014-64423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PhD Physics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Graphic 3" descr="Voice outline">
            <a:extLst>
              <a:ext uri="{FF2B5EF4-FFF2-40B4-BE49-F238E27FC236}">
                <a16:creationId xmlns:a16="http://schemas.microsoft.com/office/drawing/2014/main" id="{5C6DC585-5228-7737-38B3-253C5018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218" y="2491303"/>
            <a:ext cx="1805340" cy="1805340"/>
          </a:xfrm>
          <a:prstGeom prst="rect">
            <a:avLst/>
          </a:prstGeom>
        </p:spPr>
      </p:pic>
      <p:pic>
        <p:nvPicPr>
          <p:cNvPr id="7" name="Graphic 6" descr="Volume outline">
            <a:extLst>
              <a:ext uri="{FF2B5EF4-FFF2-40B4-BE49-F238E27FC236}">
                <a16:creationId xmlns:a16="http://schemas.microsoft.com/office/drawing/2014/main" id="{270716C1-F82F-53FB-D35A-2AF9373B9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7611" y="1095473"/>
            <a:ext cx="1805340" cy="1805340"/>
          </a:xfrm>
          <a:prstGeom prst="rect">
            <a:avLst/>
          </a:prstGeom>
        </p:spPr>
      </p:pic>
      <p:pic>
        <p:nvPicPr>
          <p:cNvPr id="10" name="Graphic 9" descr="Music with solid fill">
            <a:extLst>
              <a:ext uri="{FF2B5EF4-FFF2-40B4-BE49-F238E27FC236}">
                <a16:creationId xmlns:a16="http://schemas.microsoft.com/office/drawing/2014/main" id="{DD56ADB9-7D2E-6D2E-F3F5-6F03B59910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9037" y="3393973"/>
            <a:ext cx="1805340" cy="1805340"/>
          </a:xfrm>
          <a:prstGeom prst="rect">
            <a:avLst/>
          </a:prstGeom>
        </p:spPr>
      </p:pic>
      <p:pic>
        <p:nvPicPr>
          <p:cNvPr id="12" name="Graphic 11" descr="Soundwave with solid fill">
            <a:extLst>
              <a:ext uri="{FF2B5EF4-FFF2-40B4-BE49-F238E27FC236}">
                <a16:creationId xmlns:a16="http://schemas.microsoft.com/office/drawing/2014/main" id="{47FA27C9-41B2-911C-7597-2773E377FC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3697" y="4296643"/>
            <a:ext cx="1805340" cy="1805340"/>
          </a:xfrm>
          <a:prstGeom prst="rect">
            <a:avLst/>
          </a:prstGeom>
        </p:spPr>
      </p:pic>
      <p:pic>
        <p:nvPicPr>
          <p:cNvPr id="14" name="Graphic 13" descr="Radio microphone outline">
            <a:extLst>
              <a:ext uri="{FF2B5EF4-FFF2-40B4-BE49-F238E27FC236}">
                <a16:creationId xmlns:a16="http://schemas.microsoft.com/office/drawing/2014/main" id="{4055D535-B8C1-ECCC-2D2F-EBC6CA5305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6696" y="1162290"/>
            <a:ext cx="1805340" cy="1805340"/>
          </a:xfrm>
          <a:prstGeom prst="rect">
            <a:avLst/>
          </a:prstGeom>
        </p:spPr>
      </p:pic>
      <p:pic>
        <p:nvPicPr>
          <p:cNvPr id="16" name="Graphic 15" descr="Voice with solid fill">
            <a:extLst>
              <a:ext uri="{FF2B5EF4-FFF2-40B4-BE49-F238E27FC236}">
                <a16:creationId xmlns:a16="http://schemas.microsoft.com/office/drawing/2014/main" id="{063E4164-3D38-8A3B-7EEF-1945025E60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837" y="3218566"/>
            <a:ext cx="1805340" cy="18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8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66BD868-7D1A-4574-E520-7B194BD8C420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US" sz="1600" b="1" dirty="0">
                <a:solidFill>
                  <a:srgbClr val="BF90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  	|   	</a:t>
            </a:r>
            <a:r>
              <a:rPr lang="en-US" sz="1600" b="1" dirty="0">
                <a:solidFill>
                  <a:srgbClr val="BF90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|   	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and Discussion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C277C2C-5FF6-26BA-DE0B-4F2A0B4A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56" y="650746"/>
            <a:ext cx="11181675" cy="4441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Conclusion:</a:t>
            </a:r>
            <a:endParaRPr lang="en-PH" sz="2400" b="1" i="0" dirty="0">
              <a:solidFill>
                <a:srgbClr val="212121"/>
              </a:solidFill>
              <a:effectLst/>
            </a:endParaRPr>
          </a:p>
          <a:p>
            <a:pPr marL="0" indent="0">
              <a:buNone/>
            </a:pPr>
            <a:endParaRPr lang="en-US" sz="1600" b="0" dirty="0"/>
          </a:p>
          <a:p>
            <a:r>
              <a:rPr lang="en-US" sz="1900" dirty="0"/>
              <a:t>We were able to reconstruct the audio using only 5% of the original data!</a:t>
            </a:r>
          </a:p>
          <a:p>
            <a:r>
              <a:rPr lang="en-US" sz="1900" dirty="0"/>
              <a:t>The downfall is that the reconstruction is actually very slow</a:t>
            </a:r>
          </a:p>
          <a:p>
            <a:r>
              <a:rPr lang="en-US" sz="1900" b="0" dirty="0"/>
              <a:t>Also, </a:t>
            </a:r>
            <a:r>
              <a:rPr lang="en-US" sz="1900" dirty="0"/>
              <a:t>in </a:t>
            </a:r>
            <a:r>
              <a:rPr lang="en-US" sz="1900" dirty="0" err="1"/>
              <a:t>Matlab</a:t>
            </a:r>
            <a:r>
              <a:rPr lang="en-US" sz="1900" dirty="0"/>
              <a:t>, only few optimization function works. I had a problem installing some of the minimization packages like </a:t>
            </a:r>
            <a:r>
              <a:rPr lang="en-US" sz="1900" dirty="0" err="1"/>
              <a:t>ConVeX</a:t>
            </a:r>
            <a:r>
              <a:rPr lang="en-US" sz="1900" dirty="0"/>
              <a:t> (</a:t>
            </a:r>
            <a:r>
              <a:rPr lang="en-US" sz="1900" dirty="0" err="1"/>
              <a:t>cvx</a:t>
            </a:r>
            <a:r>
              <a:rPr lang="en-US" sz="1900" dirty="0"/>
              <a:t>) optimization package and </a:t>
            </a:r>
            <a:r>
              <a:rPr lang="en-US" sz="1900" dirty="0" err="1"/>
              <a:t>CoSaMP</a:t>
            </a:r>
            <a:r>
              <a:rPr lang="en-US" sz="1900" dirty="0"/>
              <a:t> - Compressed Sensing Matching Pursuit so I was thankful that I found the L1-magic package. It is actually not a built-in package. I found it deep down the internet forums :)</a:t>
            </a:r>
          </a:p>
          <a:p>
            <a:r>
              <a:rPr lang="en-US" sz="1900" dirty="0"/>
              <a:t>It would be nice to measure the difference – like PSNR on images. </a:t>
            </a:r>
          </a:p>
          <a:p>
            <a:r>
              <a:rPr lang="en-US" sz="1900" b="0" dirty="0"/>
              <a:t>Future works may include </a:t>
            </a:r>
            <a:r>
              <a:rPr lang="en-US" sz="1900" dirty="0"/>
              <a:t>trying much lower sampling rate and applying a metric to judge the reconstructed sound.</a:t>
            </a:r>
            <a:endParaRPr lang="en-US" sz="1600" b="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800" b="1" i="1" dirty="0"/>
          </a:p>
          <a:p>
            <a:pPr marL="0" indent="0">
              <a:buNone/>
            </a:pPr>
            <a:endParaRPr lang="en-PH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5BEF8B-9C3A-6DF8-8203-4DA36B6A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AD12-3AD3-AF47-D59A-56147D7E2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8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213E7B-391C-FBB2-FC66-5A57E19D4111}"/>
              </a:ext>
            </a:extLst>
          </p:cNvPr>
          <p:cNvSpPr/>
          <p:nvPr/>
        </p:nvSpPr>
        <p:spPr>
          <a:xfrm>
            <a:off x="0" y="0"/>
            <a:ext cx="12192000" cy="6857989"/>
          </a:xfrm>
          <a:prstGeom prst="rect">
            <a:avLst/>
          </a:prstGeom>
          <a:solidFill>
            <a:srgbClr val="E3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7800"/>
            <a:r>
              <a:rPr lang="en-US" sz="28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Reflection</a:t>
            </a:r>
            <a:endParaRPr lang="en-US" b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BA3560-27AD-C4EC-6843-A41A8F5C7BF5}"/>
              </a:ext>
            </a:extLst>
          </p:cNvPr>
          <p:cNvSpPr txBox="1"/>
          <p:nvPr/>
        </p:nvSpPr>
        <p:spPr>
          <a:xfrm>
            <a:off x="132353" y="494474"/>
            <a:ext cx="11927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/>
            <a:r>
              <a:rPr lang="en-US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I don’t do audio signals that much but this activity is very exciting! I can’t believe I did it I was actually scared to do this because it’s not an image anymore (weird to like 2D than 1D signal </a:t>
            </a:r>
            <a:r>
              <a:rPr lang="en-US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hehe</a:t>
            </a:r>
            <a:r>
              <a:rPr lang="en-US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). 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9167213-A37F-1159-6D80-3F243ADAA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09672"/>
              </p:ext>
            </p:extLst>
          </p:nvPr>
        </p:nvGraphicFramePr>
        <p:xfrm>
          <a:off x="413026" y="1206500"/>
          <a:ext cx="11365947" cy="5355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930">
                  <a:extLst>
                    <a:ext uri="{9D8B030D-6E8A-4147-A177-3AD203B41FA5}">
                      <a16:colId xmlns:a16="http://schemas.microsoft.com/office/drawing/2014/main" val="3376581861"/>
                    </a:ext>
                  </a:extLst>
                </a:gridCol>
                <a:gridCol w="8454887">
                  <a:extLst>
                    <a:ext uri="{9D8B030D-6E8A-4147-A177-3AD203B41FA5}">
                      <a16:colId xmlns:a16="http://schemas.microsoft.com/office/drawing/2014/main" val="3909633527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444969827"/>
                    </a:ext>
                  </a:extLst>
                </a:gridCol>
              </a:tblGrid>
              <a:tr h="394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CRITERIA 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QUALIFICATIONS 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 </a:t>
                      </a:r>
                      <a:endParaRPr lang="en-P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71499"/>
                  </a:ext>
                </a:extLst>
              </a:tr>
              <a:tr h="1479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correctness </a:t>
                      </a:r>
                      <a:endParaRPr lang="en-PH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 all objectives. </a:t>
                      </a:r>
                      <a:endParaRPr lang="en-PH" sz="16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Theory is discussed sufficiently.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Procedures and Results are complete. </a:t>
                      </a:r>
                      <a:endParaRPr lang="en-PH" sz="16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Procedures and Results are verifiably correct. </a:t>
                      </a:r>
                      <a:endParaRPr lang="en-PH" sz="16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Understood the lesson. </a:t>
                      </a:r>
                      <a:endParaRPr lang="en-PH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735831"/>
                  </a:ext>
                </a:extLst>
              </a:tr>
              <a:tr h="1207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of presentation </a:t>
                      </a:r>
                      <a:endParaRPr lang="en-PH" sz="1600" dirty="0">
                        <a:effectLst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text and images are of good quality. </a:t>
                      </a:r>
                      <a:endParaRPr lang="en-PH" sz="16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has sufficient comments and guides. </a:t>
                      </a:r>
                      <a:endParaRPr lang="en-PH" sz="16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plots are properly labeled and are visually understandable. </a:t>
                      </a:r>
                      <a:endParaRPr lang="en-PH" sz="16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report is clear. </a:t>
                      </a:r>
                      <a:endParaRPr lang="en-PH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93964"/>
                  </a:ext>
                </a:extLst>
              </a:tr>
              <a:tr h="1207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Self-Reflection </a:t>
                      </a:r>
                      <a:endParaRPr lang="en-PH" sz="1600" dirty="0">
                        <a:effectLst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Explained the validity of results. </a:t>
                      </a:r>
                      <a:endParaRPr lang="en-PH" sz="16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Discussed what went right or wrong in the activity. </a:t>
                      </a:r>
                      <a:endParaRPr lang="en-PH" sz="16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Justified the self-score. </a:t>
                      </a:r>
                      <a:endParaRPr lang="en-PH" sz="16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Acknowledged sources (e.g. persons consulted, references, etc.) </a:t>
                      </a:r>
                      <a:endParaRPr lang="en-PH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022257"/>
                  </a:ext>
                </a:extLst>
              </a:tr>
              <a:tr h="934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Initiative </a:t>
                      </a:r>
                      <a:endParaRPr lang="en-PH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Experimented beyond what was required. </a:t>
                      </a:r>
                      <a:r>
                        <a:rPr lang="en-PH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– I did l_2 minimization too</a:t>
                      </a:r>
                      <a:endParaRPr lang="en-PH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Made significant improvements to existing code. </a:t>
                      </a:r>
                      <a:r>
                        <a:rPr lang="en-PH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– automated a code that asks for several notes then outputs the compressed sound like the one I used in twinkle twinkle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PH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Analyzed limitations or potential of technique, etc. </a:t>
                      </a:r>
                      <a:r>
                        <a:rPr lang="en-PH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PH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5923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E6A8E30-96AA-22CB-9B30-E4567BE9056E}"/>
              </a:ext>
            </a:extLst>
          </p:cNvPr>
          <p:cNvSpPr txBox="1"/>
          <p:nvPr/>
        </p:nvSpPr>
        <p:spPr>
          <a:xfrm>
            <a:off x="11175999" y="6429955"/>
            <a:ext cx="6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74668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C2D7-BDC2-A099-20C2-58E689BA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3635" y="669588"/>
            <a:ext cx="6320528" cy="415276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</a:rPr>
              <a:t>All the codes and files in this activity are available on my </a:t>
            </a:r>
            <a:r>
              <a:rPr lang="en-US" sz="3200" dirty="0" err="1">
                <a:solidFill>
                  <a:schemeClr val="tx1"/>
                </a:solidFill>
              </a:rPr>
              <a:t>Github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https://github.com/mgnarag/physics305_computational_imaging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Github Logo transparent PNG - StickPNG">
            <a:extLst>
              <a:ext uri="{FF2B5EF4-FFF2-40B4-BE49-F238E27FC236}">
                <a16:creationId xmlns:a16="http://schemas.microsoft.com/office/drawing/2014/main" id="{97EF2D93-6E71-B212-DBC7-001AF4F2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203" y="3269356"/>
            <a:ext cx="1589392" cy="155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Voice outline">
            <a:extLst>
              <a:ext uri="{FF2B5EF4-FFF2-40B4-BE49-F238E27FC236}">
                <a16:creationId xmlns:a16="http://schemas.microsoft.com/office/drawing/2014/main" id="{82A27103-276A-AF79-0B28-2DDF36DB3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218" y="2491303"/>
            <a:ext cx="1805340" cy="1805340"/>
          </a:xfrm>
          <a:prstGeom prst="rect">
            <a:avLst/>
          </a:prstGeom>
        </p:spPr>
      </p:pic>
      <p:pic>
        <p:nvPicPr>
          <p:cNvPr id="5" name="Graphic 4" descr="Volume outline">
            <a:extLst>
              <a:ext uri="{FF2B5EF4-FFF2-40B4-BE49-F238E27FC236}">
                <a16:creationId xmlns:a16="http://schemas.microsoft.com/office/drawing/2014/main" id="{D8456A37-09F3-25A6-C798-E90A303D2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5087" y="1049595"/>
            <a:ext cx="1805340" cy="1805340"/>
          </a:xfrm>
          <a:prstGeom prst="rect">
            <a:avLst/>
          </a:prstGeom>
        </p:spPr>
      </p:pic>
      <p:pic>
        <p:nvPicPr>
          <p:cNvPr id="6" name="Graphic 5" descr="Music with solid fill">
            <a:extLst>
              <a:ext uri="{FF2B5EF4-FFF2-40B4-BE49-F238E27FC236}">
                <a16:creationId xmlns:a16="http://schemas.microsoft.com/office/drawing/2014/main" id="{90C75F77-1463-2152-D30E-E75F1715E3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29" y="4822350"/>
            <a:ext cx="1805340" cy="1805340"/>
          </a:xfrm>
          <a:prstGeom prst="rect">
            <a:avLst/>
          </a:prstGeom>
        </p:spPr>
      </p:pic>
      <p:pic>
        <p:nvPicPr>
          <p:cNvPr id="7" name="Graphic 6" descr="Soundwave with solid fill">
            <a:extLst>
              <a:ext uri="{FF2B5EF4-FFF2-40B4-BE49-F238E27FC236}">
                <a16:creationId xmlns:a16="http://schemas.microsoft.com/office/drawing/2014/main" id="{65484609-9551-6C33-07A5-06BF07A2DA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3697" y="4296643"/>
            <a:ext cx="1805340" cy="1805340"/>
          </a:xfrm>
          <a:prstGeom prst="rect">
            <a:avLst/>
          </a:prstGeom>
        </p:spPr>
      </p:pic>
      <p:pic>
        <p:nvPicPr>
          <p:cNvPr id="9" name="Graphic 8" descr="Radio microphone outline">
            <a:extLst>
              <a:ext uri="{FF2B5EF4-FFF2-40B4-BE49-F238E27FC236}">
                <a16:creationId xmlns:a16="http://schemas.microsoft.com/office/drawing/2014/main" id="{3D97A86F-7F7F-D752-D373-90014678F5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429" y="335149"/>
            <a:ext cx="1805340" cy="1805340"/>
          </a:xfrm>
          <a:prstGeom prst="rect">
            <a:avLst/>
          </a:prstGeom>
        </p:spPr>
      </p:pic>
      <p:pic>
        <p:nvPicPr>
          <p:cNvPr id="10" name="Graphic 9" descr="Voice with solid fill">
            <a:extLst>
              <a:ext uri="{FF2B5EF4-FFF2-40B4-BE49-F238E27FC236}">
                <a16:creationId xmlns:a16="http://schemas.microsoft.com/office/drawing/2014/main" id="{3ABD223B-38D3-CE3F-77C9-EB47676246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7837" y="3218566"/>
            <a:ext cx="1805340" cy="18053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5D3A0E-7DA6-C3A6-A21C-C58930250AD4}"/>
              </a:ext>
            </a:extLst>
          </p:cNvPr>
          <p:cNvSpPr txBox="1"/>
          <p:nvPr/>
        </p:nvSpPr>
        <p:spPr>
          <a:xfrm>
            <a:off x="5393635" y="5903893"/>
            <a:ext cx="67983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 part of my code in this activity is from Cleve </a:t>
            </a:r>
            <a:r>
              <a:rPr lang="en-US" sz="1400" dirty="0" err="1"/>
              <a:t>Moler</a:t>
            </a:r>
            <a:r>
              <a:rPr lang="en-US" sz="1400" dirty="0"/>
              <a:t> of </a:t>
            </a:r>
            <a:r>
              <a:rPr lang="en-US" sz="1400" dirty="0" err="1"/>
              <a:t>mathworks</a:t>
            </a:r>
            <a:r>
              <a:rPr lang="en-US" sz="1400" dirty="0"/>
              <a:t>: </a:t>
            </a:r>
            <a:r>
              <a:rPr lang="en-US" sz="1400" dirty="0">
                <a:hlinkClick r:id="rId16"/>
              </a:rPr>
              <a:t>https://www.mathworks.com/company/newsletters/articles/magic-reconstruction-compressed-sensing.html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047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602137-06D1-CFCB-1C33-738C1CAA2876}"/>
              </a:ext>
            </a:extLst>
          </p:cNvPr>
          <p:cNvSpPr/>
          <p:nvPr/>
        </p:nvSpPr>
        <p:spPr>
          <a:xfrm>
            <a:off x="561256" y="584913"/>
            <a:ext cx="11330860" cy="634287"/>
          </a:xfrm>
          <a:custGeom>
            <a:avLst/>
            <a:gdLst>
              <a:gd name="connsiteX0" fmla="*/ 0 w 11330860"/>
              <a:gd name="connsiteY0" fmla="*/ 0 h 634287"/>
              <a:gd name="connsiteX1" fmla="*/ 11330860 w 11330860"/>
              <a:gd name="connsiteY1" fmla="*/ 0 h 634287"/>
              <a:gd name="connsiteX2" fmla="*/ 11330860 w 11330860"/>
              <a:gd name="connsiteY2" fmla="*/ 634287 h 634287"/>
              <a:gd name="connsiteX3" fmla="*/ 0 w 11330860"/>
              <a:gd name="connsiteY3" fmla="*/ 634287 h 634287"/>
              <a:gd name="connsiteX4" fmla="*/ 0 w 11330860"/>
              <a:gd name="connsiteY4" fmla="*/ 0 h 63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0860" h="634287" fill="none" extrusionOk="0">
                <a:moveTo>
                  <a:pt x="0" y="0"/>
                </a:moveTo>
                <a:cubicBezTo>
                  <a:pt x="4933862" y="-44755"/>
                  <a:pt x="7374628" y="-103335"/>
                  <a:pt x="11330860" y="0"/>
                </a:cubicBezTo>
                <a:cubicBezTo>
                  <a:pt x="11301764" y="304747"/>
                  <a:pt x="11354232" y="445058"/>
                  <a:pt x="11330860" y="634287"/>
                </a:cubicBezTo>
                <a:cubicBezTo>
                  <a:pt x="5749268" y="547294"/>
                  <a:pt x="4870383" y="611745"/>
                  <a:pt x="0" y="634287"/>
                </a:cubicBezTo>
                <a:cubicBezTo>
                  <a:pt x="-25778" y="543886"/>
                  <a:pt x="-31699" y="231357"/>
                  <a:pt x="0" y="0"/>
                </a:cubicBezTo>
                <a:close/>
              </a:path>
              <a:path w="11330860" h="634287" stroke="0" extrusionOk="0">
                <a:moveTo>
                  <a:pt x="0" y="0"/>
                </a:moveTo>
                <a:cubicBezTo>
                  <a:pt x="2384500" y="-160477"/>
                  <a:pt x="10034050" y="-51439"/>
                  <a:pt x="11330860" y="0"/>
                </a:cubicBezTo>
                <a:cubicBezTo>
                  <a:pt x="11363153" y="172908"/>
                  <a:pt x="11298779" y="487625"/>
                  <a:pt x="11330860" y="634287"/>
                </a:cubicBezTo>
                <a:cubicBezTo>
                  <a:pt x="5772462" y="793171"/>
                  <a:pt x="4524143" y="643739"/>
                  <a:pt x="0" y="634287"/>
                </a:cubicBezTo>
                <a:cubicBezTo>
                  <a:pt x="-11346" y="427171"/>
                  <a:pt x="42121" y="29154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417254305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6BD868-7D1A-4574-E520-7B194BD8C420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Background 	  	|   	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  	|   	Results and Discussion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5585E0C-8CC4-9945-3269-01999D84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41" y="571899"/>
            <a:ext cx="8318088" cy="647301"/>
          </a:xfrm>
        </p:spPr>
        <p:txBody>
          <a:bodyPr>
            <a:normAutofit/>
          </a:bodyPr>
          <a:lstStyle/>
          <a:p>
            <a:r>
              <a:rPr lang="en-US" sz="2300" dirty="0"/>
              <a:t>Compressive sensing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5BEF8B-9C3A-6DF8-8203-4DA36B6A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AD12-3AD3-AF47-D59A-56147D7E2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9A77326-0E4A-4AA5-36A1-3FDCAF664D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900" y="1431614"/>
                <a:ext cx="11422216" cy="49870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1800" b="0" i="0" u="none" strike="noStrike" dirty="0">
                    <a:effectLst/>
                  </a:rPr>
                  <a:t>Compressive sensing allows the efficient acquisition and reconstruction of signals, even when the number of measurements is much smaller than the traditional Nyquist-Shannon sampling rate! </a:t>
                </a:r>
              </a:p>
              <a:p>
                <a:pPr marL="0" indent="0">
                  <a:buNone/>
                </a:pPr>
                <a:r>
                  <a:rPr lang="en-US" sz="1800" dirty="0"/>
                  <a:t>Say for example that we let y be the random measurement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𝑪𝒙</m:t>
                      </m:r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:r>
                  <a:rPr lang="en-US" sz="1800" b="1" dirty="0"/>
                  <a:t>C</a:t>
                </a:r>
                <a:r>
                  <a:rPr lang="en-US" sz="1800" dirty="0"/>
                  <a:t> is the measurement matrix. We can express it as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800" b="1" smtClean="0">
                          <a:latin typeface="Cambria Math" panose="02040503050406030204" pitchFamily="18" charset="0"/>
                        </a:rPr>
                        <m:t>𝚿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8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b="1" smtClean="0">
                        <a:latin typeface="Cambria Math" panose="02040503050406030204" pitchFamily="18" charset="0"/>
                      </a:rPr>
                      <m:t>𝚿</m:t>
                    </m:r>
                  </m:oMath>
                </a14:m>
                <a:r>
                  <a:rPr lang="en-US" sz="1800" dirty="0"/>
                  <a:t> is our basis function (usually discrete cosine transform) and </a:t>
                </a:r>
                <a:r>
                  <a:rPr lang="en-US" sz="1800" b="1" dirty="0"/>
                  <a:t>s </a:t>
                </a:r>
                <a:r>
                  <a:rPr lang="en-US" sz="1800" dirty="0"/>
                  <a:t>is what we want to solve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𝑎𝑟𝑔𝑚𝑖𝑛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subject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𝚿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sz="18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norm (Manhattan distance) given by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9A77326-0E4A-4AA5-36A1-3FDCAF66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1431614"/>
                <a:ext cx="11422216" cy="4987013"/>
              </a:xfrm>
              <a:prstGeom prst="rect">
                <a:avLst/>
              </a:prstGeom>
              <a:blipFill>
                <a:blip r:embed="rId3"/>
                <a:stretch>
                  <a:fillRect l="-333" t="-1523" r="-999" b="-23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FC5E411-B003-DD79-F038-7B0EF281877E}"/>
              </a:ext>
            </a:extLst>
          </p:cNvPr>
          <p:cNvSpPr txBox="1"/>
          <p:nvPr/>
        </p:nvSpPr>
        <p:spPr>
          <a:xfrm>
            <a:off x="0" y="6465586"/>
            <a:ext cx="8688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Equation from Ma’am Jing’s note on Compressive sensing</a:t>
            </a:r>
          </a:p>
        </p:txBody>
      </p:sp>
    </p:spTree>
    <p:extLst>
      <p:ext uri="{BB962C8B-B14F-4D97-AF65-F5344CB8AC3E}">
        <p14:creationId xmlns:p14="http://schemas.microsoft.com/office/powerpoint/2010/main" val="274263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66BD868-7D1A-4574-E520-7B194BD8C420}"/>
              </a:ext>
            </a:extLst>
          </p:cNvPr>
          <p:cNvSpPr txBox="1"/>
          <p:nvPr/>
        </p:nvSpPr>
        <p:spPr>
          <a:xfrm>
            <a:off x="-1270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US" sz="1600" b="1" dirty="0">
                <a:solidFill>
                  <a:srgbClr val="BF90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  	|   	Methods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|   	Results and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AC277C2C-5FF6-26BA-DE0B-4F2A0B4A4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191" y="596903"/>
                <a:ext cx="5346889" cy="57403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1800" b="1" dirty="0"/>
                  <a:t>1. Create a note</a:t>
                </a:r>
                <a:endParaRPr lang="en-PH" sz="1600" dirty="0"/>
              </a:p>
              <a:p>
                <a:pPr marL="0" indent="0">
                  <a:buNone/>
                </a:pPr>
                <a:r>
                  <a:rPr lang="en-PH" sz="1600" dirty="0"/>
                  <a:t>It would be best to record a note from phone but I do not have musical instrument at hand so we will just create a note.</a:t>
                </a:r>
              </a:p>
              <a:p>
                <a:pPr marL="0" indent="0">
                  <a:buNone/>
                </a:pPr>
                <a:r>
                  <a:rPr lang="en-PH" sz="1600" dirty="0"/>
                  <a:t>Let’s give note </a:t>
                </a:r>
                <a:r>
                  <a:rPr lang="en-PH" sz="1600" i="1" dirty="0"/>
                  <a:t>A</a:t>
                </a:r>
                <a:r>
                  <a:rPr lang="en-PH" sz="1600" dirty="0"/>
                  <a:t> a try where its frequency F is 440 Hz. We can construct it using</a:t>
                </a:r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440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:r>
                  <a:rPr lang="en-PH" sz="1800" b="1" dirty="0"/>
                  <a:t>2. Pick random samples from signal, f</a:t>
                </a:r>
                <a:endParaRPr lang="en-PH" sz="1800" dirty="0"/>
              </a:p>
              <a:p>
                <a:pPr marL="0" indent="0">
                  <a:buNone/>
                </a:pPr>
                <a:r>
                  <a:rPr lang="en-PH" sz="1600" dirty="0"/>
                  <a:t>From the signal</a:t>
                </a:r>
                <a:r>
                  <a:rPr lang="en-PH" sz="1600" i="1" dirty="0"/>
                  <a:t> f</a:t>
                </a:r>
                <a:r>
                  <a:rPr lang="en-PH" sz="1600" dirty="0"/>
                  <a:t>, we pick </a:t>
                </a:r>
                <a:r>
                  <a:rPr lang="en-PH" sz="1600" i="1" dirty="0"/>
                  <a:t>b</a:t>
                </a:r>
                <a:r>
                  <a:rPr lang="en-PH" sz="1600" b="1" dirty="0"/>
                  <a:t> </a:t>
                </a:r>
                <a:r>
                  <a:rPr lang="en-PH" sz="1600" dirty="0"/>
                  <a:t>random 5% of our data:</a:t>
                </a:r>
                <a:endParaRPr lang="en-PH" sz="1600" i="1" dirty="0"/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AC277C2C-5FF6-26BA-DE0B-4F2A0B4A4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191" y="596903"/>
                <a:ext cx="5346889" cy="5740397"/>
              </a:xfrm>
              <a:blipFill>
                <a:blip r:embed="rId3"/>
                <a:stretch>
                  <a:fillRect l="-1188" t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5BEF8B-9C3A-6DF8-8203-4DA36B6A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AD12-3AD3-AF47-D59A-56147D7E2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3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3910CC-90C3-1446-EBCF-06A85F0F4557}"/>
              </a:ext>
            </a:extLst>
          </p:cNvPr>
          <p:cNvCxnSpPr/>
          <p:nvPr/>
        </p:nvCxnSpPr>
        <p:spPr>
          <a:xfrm>
            <a:off x="6159498" y="596903"/>
            <a:ext cx="0" cy="570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69A36D5-9E8E-F0B1-2C4C-FE4B1FC38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35" y="4483307"/>
            <a:ext cx="4416165" cy="1777790"/>
          </a:xfrm>
          <a:prstGeom prst="rect">
            <a:avLst/>
          </a:prstGeom>
        </p:spPr>
      </p:pic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FA153924-CD78-43B5-378E-F60FC1D91025}"/>
              </a:ext>
            </a:extLst>
          </p:cNvPr>
          <p:cNvSpPr txBox="1">
            <a:spLocks/>
          </p:cNvSpPr>
          <p:nvPr/>
        </p:nvSpPr>
        <p:spPr>
          <a:xfrm>
            <a:off x="6570630" y="965200"/>
            <a:ext cx="5346889" cy="55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1600" dirty="0"/>
              <a:t>Let’s also visualize the inverse discrete transform of signal </a:t>
            </a:r>
            <a:r>
              <a:rPr lang="en-PH" sz="1600" i="1" dirty="0"/>
              <a:t>f </a:t>
            </a:r>
            <a:r>
              <a:rPr lang="en-PH" sz="1600" dirty="0"/>
              <a:t>where we see spike at the appropriate frequency. This will be our basis later: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PH" sz="1600" i="1" dirty="0"/>
          </a:p>
          <a:p>
            <a:pPr marL="0" indent="0">
              <a:buFont typeface="Arial" panose="020B0604020202020204" pitchFamily="34" charset="0"/>
              <a:buNone/>
            </a:pPr>
            <a:endParaRPr lang="en-PH" sz="1600" i="1" dirty="0"/>
          </a:p>
          <a:p>
            <a:pPr marL="0" indent="0">
              <a:buFont typeface="Arial" panose="020B0604020202020204" pitchFamily="34" charset="0"/>
              <a:buNone/>
            </a:pPr>
            <a:endParaRPr lang="en-PH" sz="1600" i="1" dirty="0"/>
          </a:p>
          <a:p>
            <a:pPr marL="0" indent="0">
              <a:buFont typeface="Arial" panose="020B0604020202020204" pitchFamily="34" charset="0"/>
              <a:buNone/>
            </a:pPr>
            <a:endParaRPr lang="en-PH" sz="1600" i="1" dirty="0"/>
          </a:p>
          <a:p>
            <a:pPr marL="0" indent="0">
              <a:buFont typeface="Arial" panose="020B0604020202020204" pitchFamily="34" charset="0"/>
              <a:buNone/>
            </a:pPr>
            <a:endParaRPr lang="en-PH" sz="1600" i="1" dirty="0"/>
          </a:p>
          <a:p>
            <a:pPr marL="0" indent="0">
              <a:buFont typeface="Arial" panose="020B0604020202020204" pitchFamily="34" charset="0"/>
              <a:buNone/>
            </a:pPr>
            <a:endParaRPr lang="en-PH" sz="1600" i="1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PH" sz="1600" i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2D5218-487C-E2C9-413F-6DE3EDB6C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774" y="1841500"/>
            <a:ext cx="48006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8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66BD868-7D1A-4574-E520-7B194BD8C420}"/>
              </a:ext>
            </a:extLst>
          </p:cNvPr>
          <p:cNvSpPr txBox="1"/>
          <p:nvPr/>
        </p:nvSpPr>
        <p:spPr>
          <a:xfrm>
            <a:off x="-1270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US" sz="1600" b="1" dirty="0">
                <a:solidFill>
                  <a:srgbClr val="BF90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  	|   	Methods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|   	Results and Discussion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C277C2C-5FF6-26BA-DE0B-4F2A0B4A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806" y="717356"/>
            <a:ext cx="5578310" cy="5619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000" b="1" dirty="0"/>
              <a:t>4. Find solution to Ax = b</a:t>
            </a:r>
            <a:endParaRPr lang="en-PH" sz="1800" dirty="0"/>
          </a:p>
          <a:p>
            <a:pPr marL="0" indent="0">
              <a:buNone/>
            </a:pPr>
            <a:endParaRPr lang="en-PH" sz="1800" dirty="0">
              <a:effectLst/>
            </a:endParaRPr>
          </a:p>
          <a:p>
            <a:pPr marL="0" indent="0">
              <a:buNone/>
            </a:pPr>
            <a:r>
              <a:rPr lang="en-PH" sz="1800" dirty="0">
                <a:effectLst/>
              </a:rPr>
              <a:t>To reconstruct the signal, we need to find the solution to </a:t>
            </a:r>
            <a:r>
              <a:rPr lang="en-PH" sz="1800" i="1" dirty="0">
                <a:effectLst/>
              </a:rPr>
              <a:t>Ax = b </a:t>
            </a:r>
            <a:r>
              <a:rPr lang="en-PH" sz="1800" dirty="0">
                <a:effectLst/>
              </a:rPr>
              <a:t>that minimizes the </a:t>
            </a:r>
            <a:r>
              <a:rPr lang="en-PH" sz="1800" i="1" dirty="0">
                <a:effectLst/>
              </a:rPr>
              <a:t>l1 </a:t>
            </a:r>
            <a:r>
              <a:rPr lang="en-PH" sz="1800" dirty="0">
                <a:effectLst/>
              </a:rPr>
              <a:t>norm of </a:t>
            </a:r>
            <a:r>
              <a:rPr lang="en-PH" sz="1800" i="1" dirty="0">
                <a:effectLst/>
              </a:rPr>
              <a:t>x</a:t>
            </a:r>
            <a:r>
              <a:rPr lang="en-PH" sz="1800" dirty="0">
                <a:effectLst/>
              </a:rPr>
              <a:t>. </a:t>
            </a:r>
          </a:p>
          <a:p>
            <a:pPr marL="0" indent="0">
              <a:buNone/>
            </a:pPr>
            <a:endParaRPr lang="en-PH" sz="1800" dirty="0"/>
          </a:p>
          <a:p>
            <a:pPr marL="0" indent="0">
              <a:buNone/>
            </a:pPr>
            <a:r>
              <a:rPr lang="en-PH" sz="1800" dirty="0"/>
              <a:t>In </a:t>
            </a:r>
            <a:r>
              <a:rPr lang="en-PH" sz="1800" dirty="0" err="1"/>
              <a:t>Matlab</a:t>
            </a:r>
            <a:r>
              <a:rPr lang="en-PH" sz="1800" dirty="0"/>
              <a:t>, we will use the </a:t>
            </a:r>
            <a:r>
              <a:rPr lang="en-PH" sz="1800" i="1" dirty="0">
                <a:solidFill>
                  <a:srgbClr val="BF9001"/>
                </a:solidFill>
                <a:effectLst/>
              </a:rPr>
              <a:t>l1</a:t>
            </a:r>
            <a:r>
              <a:rPr lang="en-PH" sz="1800" dirty="0">
                <a:solidFill>
                  <a:srgbClr val="BF9001"/>
                </a:solidFill>
                <a:effectLst/>
              </a:rPr>
              <a:t>-magic</a:t>
            </a:r>
            <a:r>
              <a:rPr lang="en-PH" sz="1800" dirty="0">
                <a:effectLst/>
              </a:rPr>
              <a:t> package  written by Justin Romberg and Emmanuel </a:t>
            </a:r>
            <a:r>
              <a:rPr lang="en-PH" sz="1800" dirty="0" err="1">
                <a:effectLst/>
              </a:rPr>
              <a:t>Candès</a:t>
            </a:r>
            <a:r>
              <a:rPr lang="en-PH" sz="1800" dirty="0"/>
              <a:t>. Specifically, we will use the function </a:t>
            </a:r>
            <a:r>
              <a:rPr lang="en-PH" sz="1800" dirty="0">
                <a:solidFill>
                  <a:srgbClr val="BF9001"/>
                </a:solidFill>
              </a:rPr>
              <a:t>l1eq_pd</a:t>
            </a:r>
          </a:p>
          <a:p>
            <a:pPr marL="0" indent="0">
              <a:buNone/>
            </a:pPr>
            <a:endParaRPr lang="en-PH" sz="1800" dirty="0">
              <a:solidFill>
                <a:srgbClr val="BF9001"/>
              </a:solidFill>
            </a:endParaRPr>
          </a:p>
          <a:p>
            <a:pPr marL="0" indent="0">
              <a:buNone/>
            </a:pPr>
            <a:endParaRPr lang="en-PH" sz="1800" dirty="0">
              <a:solidFill>
                <a:srgbClr val="BF9001"/>
              </a:solidFill>
            </a:endParaRPr>
          </a:p>
          <a:p>
            <a:pPr marL="0" indent="0">
              <a:buNone/>
            </a:pPr>
            <a:r>
              <a:rPr lang="en-PH" sz="1800" b="1" dirty="0"/>
              <a:t>5. Reconstruction</a:t>
            </a:r>
            <a:endParaRPr lang="en-PH" sz="1600" b="1" dirty="0"/>
          </a:p>
          <a:p>
            <a:pPr marL="0" indent="0">
              <a:buNone/>
            </a:pPr>
            <a:r>
              <a:rPr lang="en-PH" sz="1800" dirty="0"/>
              <a:t>Finally, after getting x, we can reconstruct the signal by getting the DCT of x</a:t>
            </a:r>
            <a:endParaRPr lang="en-PH" sz="2000" dirty="0"/>
          </a:p>
          <a:p>
            <a:pPr marL="0" indent="0">
              <a:buNone/>
            </a:pPr>
            <a:endParaRPr lang="en-PH" sz="1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5BEF8B-9C3A-6DF8-8203-4DA36B6A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AD12-3AD3-AF47-D59A-56147D7E2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4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3910CC-90C3-1446-EBCF-06A85F0F4557}"/>
              </a:ext>
            </a:extLst>
          </p:cNvPr>
          <p:cNvCxnSpPr>
            <a:cxnSpLocks/>
          </p:cNvCxnSpPr>
          <p:nvPr/>
        </p:nvCxnSpPr>
        <p:spPr>
          <a:xfrm>
            <a:off x="6159498" y="596903"/>
            <a:ext cx="0" cy="4940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88B725-8AEB-A472-5F2F-B2E301BBB82B}"/>
              </a:ext>
            </a:extLst>
          </p:cNvPr>
          <p:cNvSpPr txBox="1"/>
          <p:nvPr/>
        </p:nvSpPr>
        <p:spPr>
          <a:xfrm>
            <a:off x="44447" y="679254"/>
            <a:ext cx="611505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PH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Make it a linear system, Ax=b</a:t>
            </a:r>
          </a:p>
          <a:p>
            <a:pPr marL="0" indent="0">
              <a:buNone/>
            </a:pPr>
            <a:endParaRPr lang="en-PH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PH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condensed signal is a vector </a:t>
            </a:r>
            <a:r>
              <a:rPr lang="en-PH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</a:t>
            </a:r>
            <a:r>
              <a:rPr lang="en-PH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PH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 </a:t>
            </a:r>
            <a:r>
              <a:rPr lang="en-PH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samples of the original signal </a:t>
            </a:r>
            <a:r>
              <a:rPr lang="en-PH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PH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We construct a matrix </a:t>
            </a:r>
            <a:r>
              <a:rPr lang="en-PH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PH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extracting </a:t>
            </a:r>
            <a:r>
              <a:rPr lang="en-PH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 </a:t>
            </a:r>
            <a:r>
              <a:rPr lang="en-PH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rows from the </a:t>
            </a:r>
            <a:r>
              <a:rPr lang="en-PH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</a:t>
            </a:r>
            <a:r>
              <a:rPr lang="en-PH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en-PH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-n </a:t>
            </a:r>
            <a:r>
              <a:rPr lang="en-PH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DCT matrix </a:t>
            </a:r>
          </a:p>
          <a:p>
            <a:pPr marL="0" indent="0">
              <a:buNone/>
            </a:pPr>
            <a:endParaRPr lang="en-PH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PH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= D(k,:) </a:t>
            </a:r>
          </a:p>
          <a:p>
            <a:pPr marL="0" indent="0" algn="ctr">
              <a:buNone/>
            </a:pPr>
            <a:endParaRPr lang="en-PH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PH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 k is the vector of indices used for the sample b. The resulting linear system is in the form </a:t>
            </a:r>
            <a:r>
              <a:rPr lang="en-PH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Ax = b</a:t>
            </a:r>
            <a:r>
              <a:rPr lang="en-PH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with size </a:t>
            </a:r>
            <a:r>
              <a:rPr lang="en-PH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m-</a:t>
            </a:r>
            <a:r>
              <a:rPr lang="en-PH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en-PH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-n, </a:t>
            </a:r>
            <a:r>
              <a:rPr lang="en-PH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in our case is 410 by 8193.</a:t>
            </a:r>
          </a:p>
          <a:p>
            <a:pPr marL="0" indent="0">
              <a:buNone/>
            </a:pPr>
            <a:endParaRPr lang="en-PH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PH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20 times as many unknowns as equations!</a:t>
            </a:r>
            <a:endParaRPr lang="en-PH" sz="18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D46BE-69BC-E2F1-AAD9-5AC3DF7423AA}"/>
              </a:ext>
            </a:extLst>
          </p:cNvPr>
          <p:cNvSpPr txBox="1"/>
          <p:nvPr/>
        </p:nvSpPr>
        <p:spPr>
          <a:xfrm>
            <a:off x="287188" y="5982027"/>
            <a:ext cx="1159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PH" sz="1400" b="1" i="1" dirty="0"/>
              <a:t>4.1 OPTIONAL: </a:t>
            </a:r>
            <a:r>
              <a:rPr lang="en-PH" sz="1400" i="1" dirty="0"/>
              <a:t>We can also opt to solve the </a:t>
            </a:r>
            <a:r>
              <a:rPr lang="en-PH" sz="1400" i="1" dirty="0">
                <a:effectLst/>
              </a:rPr>
              <a:t>traditional l</a:t>
            </a:r>
            <a:r>
              <a:rPr lang="en-PH" sz="1400" i="1" baseline="-25000" dirty="0">
                <a:effectLst/>
              </a:rPr>
              <a:t>2</a:t>
            </a:r>
            <a:r>
              <a:rPr lang="en-PH" sz="1400" i="1" dirty="0">
                <a:effectLst/>
              </a:rPr>
              <a:t>, or least squares, solution to Ax = b, computed by </a:t>
            </a:r>
            <a:r>
              <a:rPr lang="en-PH" sz="1400" i="1" dirty="0">
                <a:effectLst/>
                <a:latin typeface="CourierStd"/>
              </a:rPr>
              <a:t>x = </a:t>
            </a:r>
            <a:r>
              <a:rPr lang="en-PH" sz="1400" i="1" dirty="0" err="1">
                <a:effectLst/>
                <a:latin typeface="CourierStd"/>
              </a:rPr>
              <a:t>pinv</a:t>
            </a:r>
            <a:r>
              <a:rPr lang="en-PH" sz="1400" i="1" dirty="0">
                <a:effectLst/>
                <a:latin typeface="CourierStd"/>
              </a:rPr>
              <a:t>(A)*b </a:t>
            </a:r>
            <a:r>
              <a:rPr lang="en-PH" sz="1400" i="1" dirty="0"/>
              <a:t>where </a:t>
            </a:r>
            <a:r>
              <a:rPr lang="en-PH" sz="1400" i="1" dirty="0" err="1">
                <a:effectLst/>
                <a:latin typeface="CourierStd"/>
              </a:rPr>
              <a:t>pinv</a:t>
            </a:r>
            <a:r>
              <a:rPr lang="en-PH" sz="1400" i="1" dirty="0"/>
              <a:t> is a pseudoinverse that produces a matrix x of the same dimensions as A' so that A*X*A = A, X*A*X = X and A*X and X*A are Hermitian. </a:t>
            </a:r>
            <a:endParaRPr lang="en-PH" sz="1050" i="1" dirty="0"/>
          </a:p>
        </p:txBody>
      </p:sp>
    </p:spTree>
    <p:extLst>
      <p:ext uri="{BB962C8B-B14F-4D97-AF65-F5344CB8AC3E}">
        <p14:creationId xmlns:p14="http://schemas.microsoft.com/office/powerpoint/2010/main" val="91229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46AB19D-2631-5584-A7A1-99F5DA60648E}"/>
              </a:ext>
            </a:extLst>
          </p:cNvPr>
          <p:cNvSpPr/>
          <p:nvPr/>
        </p:nvSpPr>
        <p:spPr>
          <a:xfrm>
            <a:off x="6634245" y="1319724"/>
            <a:ext cx="5401428" cy="2505920"/>
          </a:xfrm>
          <a:custGeom>
            <a:avLst/>
            <a:gdLst>
              <a:gd name="connsiteX0" fmla="*/ 0 w 5401428"/>
              <a:gd name="connsiteY0" fmla="*/ 0 h 2505920"/>
              <a:gd name="connsiteX1" fmla="*/ 5401428 w 5401428"/>
              <a:gd name="connsiteY1" fmla="*/ 0 h 2505920"/>
              <a:gd name="connsiteX2" fmla="*/ 5401428 w 5401428"/>
              <a:gd name="connsiteY2" fmla="*/ 2505920 h 2505920"/>
              <a:gd name="connsiteX3" fmla="*/ 0 w 5401428"/>
              <a:gd name="connsiteY3" fmla="*/ 2505920 h 2505920"/>
              <a:gd name="connsiteX4" fmla="*/ 0 w 5401428"/>
              <a:gd name="connsiteY4" fmla="*/ 0 h 250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1428" h="2505920" fill="none" extrusionOk="0">
                <a:moveTo>
                  <a:pt x="0" y="0"/>
                </a:moveTo>
                <a:cubicBezTo>
                  <a:pt x="2449078" y="-44755"/>
                  <a:pt x="3432858" y="-103335"/>
                  <a:pt x="5401428" y="0"/>
                </a:cubicBezTo>
                <a:cubicBezTo>
                  <a:pt x="5361731" y="888019"/>
                  <a:pt x="5544528" y="2136482"/>
                  <a:pt x="5401428" y="2505920"/>
                </a:cubicBezTo>
                <a:cubicBezTo>
                  <a:pt x="4093598" y="2418927"/>
                  <a:pt x="2135051" y="2483378"/>
                  <a:pt x="0" y="2505920"/>
                </a:cubicBezTo>
                <a:cubicBezTo>
                  <a:pt x="166927" y="1637007"/>
                  <a:pt x="12131" y="565146"/>
                  <a:pt x="0" y="0"/>
                </a:cubicBezTo>
                <a:close/>
              </a:path>
              <a:path w="5401428" h="2505920" stroke="0" extrusionOk="0">
                <a:moveTo>
                  <a:pt x="0" y="0"/>
                </a:moveTo>
                <a:cubicBezTo>
                  <a:pt x="2043353" y="-160477"/>
                  <a:pt x="4131703" y="-51439"/>
                  <a:pt x="5401428" y="0"/>
                </a:cubicBezTo>
                <a:cubicBezTo>
                  <a:pt x="5274399" y="595935"/>
                  <a:pt x="5557893" y="2227719"/>
                  <a:pt x="5401428" y="2505920"/>
                </a:cubicBezTo>
                <a:cubicBezTo>
                  <a:pt x="4437579" y="2664804"/>
                  <a:pt x="722596" y="2515372"/>
                  <a:pt x="0" y="2505920"/>
                </a:cubicBezTo>
                <a:cubicBezTo>
                  <a:pt x="-94769" y="1410840"/>
                  <a:pt x="131403" y="79276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7254305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6BD868-7D1A-4574-E520-7B194BD8C420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US" sz="1600" b="1" dirty="0">
                <a:solidFill>
                  <a:srgbClr val="BF90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  	|   	</a:t>
            </a:r>
            <a:r>
              <a:rPr lang="en-US" sz="1600" b="1" dirty="0">
                <a:solidFill>
                  <a:srgbClr val="BF90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|   	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and Discussion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C277C2C-5FF6-26BA-DE0B-4F2A0B4A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91" y="596903"/>
            <a:ext cx="11483809" cy="574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800" dirty="0"/>
              <a:t>On top is </a:t>
            </a:r>
            <a:r>
              <a:rPr lang="en-PH" sz="1800" b="1" dirty="0"/>
              <a:t>x </a:t>
            </a:r>
            <a:r>
              <a:rPr lang="en-PH" sz="1800" dirty="0"/>
              <a:t>which is the l1 solution while on the bottom is the reconstructed signal </a:t>
            </a:r>
            <a:r>
              <a:rPr lang="en-PH" sz="1800" i="1" dirty="0"/>
              <a:t>f </a:t>
            </a:r>
            <a:r>
              <a:rPr lang="en-PH" sz="1800" dirty="0"/>
              <a:t>with only 5% sampling rate!</a:t>
            </a:r>
            <a:endParaRPr lang="en-PH" sz="1800" i="1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r>
              <a:rPr lang="en-PH" sz="1600" dirty="0"/>
              <a:t>A_l1.wav</a:t>
            </a:r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800" b="1" i="1" dirty="0"/>
          </a:p>
          <a:p>
            <a:pPr marL="0" indent="0">
              <a:buNone/>
            </a:pPr>
            <a:endParaRPr lang="en-PH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5BEF8B-9C3A-6DF8-8203-4DA36B6A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AD12-3AD3-AF47-D59A-56147D7E2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E7D35-A408-D672-B85A-75D2DCBB5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91" y="1434337"/>
            <a:ext cx="6121400" cy="502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38C589-8206-CF13-CDF6-80DF841B8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6067" y="4588585"/>
            <a:ext cx="4416165" cy="1777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5BDE04-84E4-8923-A914-1BA962578FD7}"/>
              </a:ext>
            </a:extLst>
          </p:cNvPr>
          <p:cNvSpPr txBox="1"/>
          <p:nvPr/>
        </p:nvSpPr>
        <p:spPr>
          <a:xfrm>
            <a:off x="7289800" y="4318854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 comparison to the original: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2A3C3D-6857-406D-FE9C-9E4F6B441E7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34245" y="5477480"/>
            <a:ext cx="541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A" descr="A">
            <a:hlinkClick r:id="" action="ppaction://media"/>
            <a:extLst>
              <a:ext uri="{FF2B5EF4-FFF2-40B4-BE49-F238E27FC236}">
                <a16:creationId xmlns:a16="http://schemas.microsoft.com/office/drawing/2014/main" id="{F2C2BE6B-DB00-C2AC-26C8-3B6204963C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149162" y="1547099"/>
            <a:ext cx="2107633" cy="2107633"/>
          </a:xfrm>
          <a:prstGeom prst="rect">
            <a:avLst/>
          </a:prstGeom>
        </p:spPr>
      </p:pic>
      <p:pic>
        <p:nvPicPr>
          <p:cNvPr id="22" name="A_l1" descr="A_l1">
            <a:hlinkClick r:id="" action="ppaction://media"/>
            <a:extLst>
              <a:ext uri="{FF2B5EF4-FFF2-40B4-BE49-F238E27FC236}">
                <a16:creationId xmlns:a16="http://schemas.microsoft.com/office/drawing/2014/main" id="{435E37BD-A828-8516-AF20-7A1E7EA1248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429613" y="1489512"/>
            <a:ext cx="2251188" cy="22511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6149F7-9A93-5CCB-C808-FFFD8C8BD948}"/>
              </a:ext>
            </a:extLst>
          </p:cNvPr>
          <p:cNvSpPr txBox="1"/>
          <p:nvPr/>
        </p:nvSpPr>
        <p:spPr>
          <a:xfrm>
            <a:off x="6652309" y="143433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 IT HERE!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400BEE-55BA-86B9-9456-41EAD78F5E42}"/>
              </a:ext>
            </a:extLst>
          </p:cNvPr>
          <p:cNvSpPr txBox="1"/>
          <p:nvPr/>
        </p:nvSpPr>
        <p:spPr>
          <a:xfrm>
            <a:off x="7871509" y="342894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568123-5CCE-7D6E-EE3E-1181DF6B0611}"/>
              </a:ext>
            </a:extLst>
          </p:cNvPr>
          <p:cNvSpPr txBox="1"/>
          <p:nvPr/>
        </p:nvSpPr>
        <p:spPr>
          <a:xfrm>
            <a:off x="9979142" y="3402145"/>
            <a:ext cx="1958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reconstructed</a:t>
            </a:r>
          </a:p>
        </p:txBody>
      </p:sp>
    </p:spTree>
    <p:extLst>
      <p:ext uri="{BB962C8B-B14F-4D97-AF65-F5344CB8AC3E}">
        <p14:creationId xmlns:p14="http://schemas.microsoft.com/office/powerpoint/2010/main" val="363602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46AB19D-2631-5584-A7A1-99F5DA60648E}"/>
              </a:ext>
            </a:extLst>
          </p:cNvPr>
          <p:cNvSpPr/>
          <p:nvPr/>
        </p:nvSpPr>
        <p:spPr>
          <a:xfrm>
            <a:off x="6634245" y="1319724"/>
            <a:ext cx="5401428" cy="5017576"/>
          </a:xfrm>
          <a:custGeom>
            <a:avLst/>
            <a:gdLst>
              <a:gd name="connsiteX0" fmla="*/ 0 w 5401428"/>
              <a:gd name="connsiteY0" fmla="*/ 0 h 5017576"/>
              <a:gd name="connsiteX1" fmla="*/ 5401428 w 5401428"/>
              <a:gd name="connsiteY1" fmla="*/ 0 h 5017576"/>
              <a:gd name="connsiteX2" fmla="*/ 5401428 w 5401428"/>
              <a:gd name="connsiteY2" fmla="*/ 5017576 h 5017576"/>
              <a:gd name="connsiteX3" fmla="*/ 0 w 5401428"/>
              <a:gd name="connsiteY3" fmla="*/ 5017576 h 5017576"/>
              <a:gd name="connsiteX4" fmla="*/ 0 w 5401428"/>
              <a:gd name="connsiteY4" fmla="*/ 0 h 501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1428" h="5017576" fill="none" extrusionOk="0">
                <a:moveTo>
                  <a:pt x="0" y="0"/>
                </a:moveTo>
                <a:cubicBezTo>
                  <a:pt x="2449078" y="-44755"/>
                  <a:pt x="3432858" y="-103335"/>
                  <a:pt x="5401428" y="0"/>
                </a:cubicBezTo>
                <a:cubicBezTo>
                  <a:pt x="5361731" y="1298042"/>
                  <a:pt x="5544528" y="3425030"/>
                  <a:pt x="5401428" y="5017576"/>
                </a:cubicBezTo>
                <a:cubicBezTo>
                  <a:pt x="4093598" y="4930583"/>
                  <a:pt x="2135051" y="4995034"/>
                  <a:pt x="0" y="5017576"/>
                </a:cubicBezTo>
                <a:cubicBezTo>
                  <a:pt x="166927" y="3009186"/>
                  <a:pt x="12131" y="1357248"/>
                  <a:pt x="0" y="0"/>
                </a:cubicBezTo>
                <a:close/>
              </a:path>
              <a:path w="5401428" h="5017576" stroke="0" extrusionOk="0">
                <a:moveTo>
                  <a:pt x="0" y="0"/>
                </a:moveTo>
                <a:cubicBezTo>
                  <a:pt x="2043353" y="-160477"/>
                  <a:pt x="4131703" y="-51439"/>
                  <a:pt x="5401428" y="0"/>
                </a:cubicBezTo>
                <a:cubicBezTo>
                  <a:pt x="5274399" y="2324663"/>
                  <a:pt x="5557893" y="3926480"/>
                  <a:pt x="5401428" y="5017576"/>
                </a:cubicBezTo>
                <a:cubicBezTo>
                  <a:pt x="4437579" y="5176460"/>
                  <a:pt x="722596" y="5027028"/>
                  <a:pt x="0" y="5017576"/>
                </a:cubicBezTo>
                <a:cubicBezTo>
                  <a:pt x="-94769" y="2583493"/>
                  <a:pt x="131403" y="196312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7254305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6BD868-7D1A-4574-E520-7B194BD8C420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US" sz="1600" b="1" dirty="0">
                <a:solidFill>
                  <a:srgbClr val="BF90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  	|   	</a:t>
            </a:r>
            <a:r>
              <a:rPr lang="en-US" sz="1600" b="1" dirty="0">
                <a:solidFill>
                  <a:srgbClr val="BF90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|   	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and Discussion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C277C2C-5FF6-26BA-DE0B-4F2A0B4A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91" y="596903"/>
            <a:ext cx="11483809" cy="574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1800" dirty="0"/>
              <a:t>Additionally, let’s try the </a:t>
            </a:r>
            <a:r>
              <a:rPr lang="en-PH" sz="1800" b="1" dirty="0"/>
              <a:t>traditional l</a:t>
            </a:r>
            <a:r>
              <a:rPr lang="en-PH" sz="1800" b="1" baseline="-25000" dirty="0"/>
              <a:t>2</a:t>
            </a:r>
            <a:r>
              <a:rPr lang="en-PH" sz="1800" b="1" dirty="0"/>
              <a:t> or least squares. </a:t>
            </a:r>
            <a:r>
              <a:rPr lang="en-PH" sz="1800" dirty="0"/>
              <a:t>We expect it to be noisy and not good (as can be seen from the reconstructed signal and the sound itself).</a:t>
            </a: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800" b="1" i="1" dirty="0"/>
          </a:p>
          <a:p>
            <a:pPr marL="0" indent="0">
              <a:buNone/>
            </a:pPr>
            <a:endParaRPr lang="en-PH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5BEF8B-9C3A-6DF8-8203-4DA36B6A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AD12-3AD3-AF47-D59A-56147D7E2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6</a:t>
            </a:fld>
            <a:endParaRPr lang="en-US" dirty="0"/>
          </a:p>
        </p:txBody>
      </p:sp>
      <p:pic>
        <p:nvPicPr>
          <p:cNvPr id="15" name="A" descr="A">
            <a:hlinkClick r:id="" action="ppaction://media"/>
            <a:extLst>
              <a:ext uri="{FF2B5EF4-FFF2-40B4-BE49-F238E27FC236}">
                <a16:creationId xmlns:a16="http://schemas.microsoft.com/office/drawing/2014/main" id="{F2C2BE6B-DB00-C2AC-26C8-3B6204963C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149162" y="1547099"/>
            <a:ext cx="2107633" cy="2107633"/>
          </a:xfrm>
          <a:prstGeom prst="rect">
            <a:avLst/>
          </a:prstGeom>
        </p:spPr>
      </p:pic>
      <p:pic>
        <p:nvPicPr>
          <p:cNvPr id="22" name="A_l1" descr="A_l1">
            <a:hlinkClick r:id="" action="ppaction://media"/>
            <a:extLst>
              <a:ext uri="{FF2B5EF4-FFF2-40B4-BE49-F238E27FC236}">
                <a16:creationId xmlns:a16="http://schemas.microsoft.com/office/drawing/2014/main" id="{435E37BD-A828-8516-AF20-7A1E7EA1248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429612" y="1489511"/>
            <a:ext cx="2165221" cy="21652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6149F7-9A93-5CCB-C808-FFFD8C8BD948}"/>
              </a:ext>
            </a:extLst>
          </p:cNvPr>
          <p:cNvSpPr txBox="1"/>
          <p:nvPr/>
        </p:nvSpPr>
        <p:spPr>
          <a:xfrm>
            <a:off x="6652309" y="143433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 IT HERE!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400BEE-55BA-86B9-9456-41EAD78F5E42}"/>
              </a:ext>
            </a:extLst>
          </p:cNvPr>
          <p:cNvSpPr txBox="1"/>
          <p:nvPr/>
        </p:nvSpPr>
        <p:spPr>
          <a:xfrm>
            <a:off x="7871509" y="342894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568123-5CCE-7D6E-EE3E-1181DF6B0611}"/>
              </a:ext>
            </a:extLst>
          </p:cNvPr>
          <p:cNvSpPr txBox="1"/>
          <p:nvPr/>
        </p:nvSpPr>
        <p:spPr>
          <a:xfrm>
            <a:off x="9979142" y="3402145"/>
            <a:ext cx="195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Reconstructed using l</a:t>
            </a:r>
            <a:r>
              <a:rPr lang="en-US" sz="1600" b="1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4BC28-017E-0F9F-E0DE-40CA2D372B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80" y="1319724"/>
            <a:ext cx="5789872" cy="4737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96701-E6F9-A477-BF4F-AF4140690729}"/>
              </a:ext>
            </a:extLst>
          </p:cNvPr>
          <p:cNvSpPr txBox="1"/>
          <p:nvPr/>
        </p:nvSpPr>
        <p:spPr>
          <a:xfrm>
            <a:off x="8638539" y="5615115"/>
            <a:ext cx="195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Reconstructed using l</a:t>
            </a:r>
            <a:r>
              <a:rPr lang="en-US" sz="1600" b="1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A_l2" descr="A_l2">
            <a:hlinkClick r:id="" action="ppaction://media"/>
            <a:extLst>
              <a:ext uri="{FF2B5EF4-FFF2-40B4-BE49-F238E27FC236}">
                <a16:creationId xmlns:a16="http://schemas.microsoft.com/office/drawing/2014/main" id="{92123EED-3B5F-2981-09F1-10584E12239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522158" y="3940285"/>
            <a:ext cx="1853741" cy="18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0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40E2FAC-4549-84CE-D1EA-CD59A5FD15EC}"/>
              </a:ext>
            </a:extLst>
          </p:cNvPr>
          <p:cNvSpPr/>
          <p:nvPr/>
        </p:nvSpPr>
        <p:spPr>
          <a:xfrm>
            <a:off x="342901" y="3223668"/>
            <a:ext cx="11595100" cy="3113631"/>
          </a:xfrm>
          <a:custGeom>
            <a:avLst/>
            <a:gdLst>
              <a:gd name="connsiteX0" fmla="*/ 0 w 11595100"/>
              <a:gd name="connsiteY0" fmla="*/ 0 h 3113631"/>
              <a:gd name="connsiteX1" fmla="*/ 11595100 w 11595100"/>
              <a:gd name="connsiteY1" fmla="*/ 0 h 3113631"/>
              <a:gd name="connsiteX2" fmla="*/ 11595100 w 11595100"/>
              <a:gd name="connsiteY2" fmla="*/ 3113631 h 3113631"/>
              <a:gd name="connsiteX3" fmla="*/ 0 w 11595100"/>
              <a:gd name="connsiteY3" fmla="*/ 3113631 h 3113631"/>
              <a:gd name="connsiteX4" fmla="*/ 0 w 11595100"/>
              <a:gd name="connsiteY4" fmla="*/ 0 h 31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5100" h="3113631" fill="none" extrusionOk="0">
                <a:moveTo>
                  <a:pt x="0" y="0"/>
                </a:moveTo>
                <a:cubicBezTo>
                  <a:pt x="5337770" y="-44755"/>
                  <a:pt x="8536023" y="-103335"/>
                  <a:pt x="11595100" y="0"/>
                </a:cubicBezTo>
                <a:cubicBezTo>
                  <a:pt x="11555403" y="716468"/>
                  <a:pt x="11738200" y="1623253"/>
                  <a:pt x="11595100" y="3113631"/>
                </a:cubicBezTo>
                <a:cubicBezTo>
                  <a:pt x="6734507" y="3026638"/>
                  <a:pt x="1871891" y="3091089"/>
                  <a:pt x="0" y="3113631"/>
                </a:cubicBezTo>
                <a:cubicBezTo>
                  <a:pt x="166927" y="1977131"/>
                  <a:pt x="12131" y="1478132"/>
                  <a:pt x="0" y="0"/>
                </a:cubicBezTo>
                <a:close/>
              </a:path>
              <a:path w="11595100" h="3113631" stroke="0" extrusionOk="0">
                <a:moveTo>
                  <a:pt x="0" y="0"/>
                </a:moveTo>
                <a:cubicBezTo>
                  <a:pt x="2483903" y="-160477"/>
                  <a:pt x="7168933" y="-51439"/>
                  <a:pt x="11595100" y="0"/>
                </a:cubicBezTo>
                <a:cubicBezTo>
                  <a:pt x="11468071" y="989882"/>
                  <a:pt x="11751565" y="2255057"/>
                  <a:pt x="11595100" y="3113631"/>
                </a:cubicBezTo>
                <a:cubicBezTo>
                  <a:pt x="9357320" y="3272515"/>
                  <a:pt x="1319291" y="3123083"/>
                  <a:pt x="0" y="3113631"/>
                </a:cubicBezTo>
                <a:cubicBezTo>
                  <a:pt x="-94769" y="1799694"/>
                  <a:pt x="131403" y="69545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7254305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6BD868-7D1A-4574-E520-7B194BD8C420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US" sz="1600" b="1" dirty="0">
                <a:solidFill>
                  <a:srgbClr val="BF90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  	|   	</a:t>
            </a:r>
            <a:r>
              <a:rPr lang="en-US" sz="1600" b="1" dirty="0">
                <a:solidFill>
                  <a:srgbClr val="BF90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|   	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and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AC277C2C-5FF6-26BA-DE0B-4F2A0B4A4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557" y="650746"/>
                <a:ext cx="7137792" cy="23588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1800" dirty="0"/>
                  <a:t>But what if it is a complicated tone? Say for example the </a:t>
                </a:r>
                <a:r>
                  <a:rPr lang="en-PH" sz="1800" b="1" dirty="0"/>
                  <a:t>”B” tone of a telephone</a:t>
                </a:r>
                <a:r>
                  <a:rPr lang="en-PH" sz="1800" dirty="0"/>
                  <a:t>. Here is the list of the frequencies: </a:t>
                </a:r>
              </a:p>
              <a:p>
                <a:pPr marL="0" indent="0">
                  <a:buNone/>
                </a:pPr>
                <a:r>
                  <a:rPr lang="en-PH" sz="1800" dirty="0"/>
                  <a:t>So for “B” tone, it’s 770Hz and 1633Hz. Thus, </a:t>
                </a:r>
              </a:p>
              <a:p>
                <a:pPr marL="0" indent="0">
                  <a:buNone/>
                </a:pPr>
                <a:r>
                  <a:rPr lang="en-PH" sz="1800" i="1" dirty="0"/>
                  <a:t>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770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𝐻𝑧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1633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𝐻𝑧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PH" sz="1800" i="1" dirty="0"/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:endParaRPr lang="en-PH" sz="1600" dirty="0"/>
              </a:p>
              <a:p>
                <a:pPr marL="0" indent="0">
                  <a:buNone/>
                </a:pPr>
                <a:endParaRPr lang="en-PH" sz="1600" b="1" dirty="0"/>
              </a:p>
              <a:p>
                <a:pPr marL="0" indent="0">
                  <a:buNone/>
                </a:pPr>
                <a:endParaRPr lang="en-PH" sz="1600" b="1" dirty="0"/>
              </a:p>
              <a:p>
                <a:pPr marL="0" indent="0">
                  <a:buNone/>
                </a:pPr>
                <a:endParaRPr lang="en-PH" sz="1600" b="1" dirty="0"/>
              </a:p>
              <a:p>
                <a:pPr marL="0" indent="0">
                  <a:buNone/>
                </a:pPr>
                <a:endParaRPr lang="en-PH" sz="1600" b="1" dirty="0"/>
              </a:p>
              <a:p>
                <a:pPr marL="0" indent="0">
                  <a:buNone/>
                </a:pPr>
                <a:endParaRPr lang="en-PH" sz="1600" b="1" dirty="0"/>
              </a:p>
              <a:p>
                <a:pPr marL="0" indent="0">
                  <a:buNone/>
                </a:pPr>
                <a:endParaRPr lang="en-PH" sz="1800" b="1" i="1" dirty="0"/>
              </a:p>
              <a:p>
                <a:pPr marL="0" indent="0">
                  <a:buNone/>
                </a:pPr>
                <a:endParaRPr lang="en-PH" sz="1800" dirty="0"/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AC277C2C-5FF6-26BA-DE0B-4F2A0B4A4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557" y="650746"/>
                <a:ext cx="7137792" cy="2358801"/>
              </a:xfrm>
              <a:blipFill>
                <a:blip r:embed="rId7"/>
                <a:stretch>
                  <a:fillRect l="-710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5BEF8B-9C3A-6DF8-8203-4DA36B6A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AD12-3AD3-AF47-D59A-56147D7E2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54E343-1EAC-1959-4FD9-E86058E8F4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6755" y="620054"/>
            <a:ext cx="4143106" cy="21315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40140D-D302-89AF-36BB-DD5ACA22D61D}"/>
              </a:ext>
            </a:extLst>
          </p:cNvPr>
          <p:cNvSpPr txBox="1"/>
          <p:nvPr/>
        </p:nvSpPr>
        <p:spPr>
          <a:xfrm>
            <a:off x="152399" y="6393392"/>
            <a:ext cx="112405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5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[9] Don Lancaster. </a:t>
            </a:r>
            <a:r>
              <a:rPr lang="en-PH" sz="105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9"/>
              </a:rPr>
              <a:t>"TV Typewriter Cookbook"</a:t>
            </a:r>
            <a:r>
              <a:rPr lang="en-PH" sz="105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(</a:t>
            </a:r>
            <a:r>
              <a:rPr lang="en-PH" sz="1050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0" tooltip="TV Typewriter"/>
              </a:rPr>
              <a:t>TV Typewriter</a:t>
            </a:r>
            <a:r>
              <a:rPr lang="en-PH" sz="105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 Section "400-Style (Touch-Tone) Modems". p. 177-178.</a:t>
            </a:r>
            <a:endParaRPr lang="en-US" sz="10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6E8C22-3FDC-CADB-D9E4-C1FFF682FF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416" y="3429000"/>
            <a:ext cx="5174101" cy="18701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1A5D0F-70DE-B757-EA7C-EBD2B774A1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96095" y="3427720"/>
            <a:ext cx="4735720" cy="18701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DF25A5-9900-0614-F9FB-DF436A67D942}"/>
              </a:ext>
            </a:extLst>
          </p:cNvPr>
          <p:cNvSpPr txBox="1"/>
          <p:nvPr/>
        </p:nvSpPr>
        <p:spPr>
          <a:xfrm>
            <a:off x="2721721" y="555750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25A53A-115C-64A4-1B2B-36B90A2FB4DF}"/>
              </a:ext>
            </a:extLst>
          </p:cNvPr>
          <p:cNvSpPr txBox="1"/>
          <p:nvPr/>
        </p:nvSpPr>
        <p:spPr>
          <a:xfrm>
            <a:off x="7181321" y="5557506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Reconstructed using l</a:t>
            </a:r>
            <a:r>
              <a:rPr lang="en-US" sz="1400" b="1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F255E-A373-F729-4B3A-027BE036913A}"/>
              </a:ext>
            </a:extLst>
          </p:cNvPr>
          <p:cNvSpPr txBox="1"/>
          <p:nvPr/>
        </p:nvSpPr>
        <p:spPr>
          <a:xfrm>
            <a:off x="5026709" y="3142165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 IT HERE!</a:t>
            </a:r>
          </a:p>
        </p:txBody>
      </p:sp>
      <p:pic>
        <p:nvPicPr>
          <p:cNvPr id="28" name="B" descr="B">
            <a:hlinkClick r:id="" action="ppaction://media"/>
            <a:extLst>
              <a:ext uri="{FF2B5EF4-FFF2-40B4-BE49-F238E27FC236}">
                <a16:creationId xmlns:a16="http://schemas.microsoft.com/office/drawing/2014/main" id="{8645BF1D-263B-EFCC-14BF-D1B689B947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17059" y="4590374"/>
            <a:ext cx="1870157" cy="1870157"/>
          </a:xfrm>
          <a:prstGeom prst="rect">
            <a:avLst/>
          </a:prstGeom>
        </p:spPr>
      </p:pic>
      <p:pic>
        <p:nvPicPr>
          <p:cNvPr id="29" name="B_l1" descr="B_l1">
            <a:hlinkClick r:id="" action="ppaction://media"/>
            <a:extLst>
              <a:ext uri="{FF2B5EF4-FFF2-40B4-BE49-F238E27FC236}">
                <a16:creationId xmlns:a16="http://schemas.microsoft.com/office/drawing/2014/main" id="{E6D28795-EADD-DC40-789D-8E7B13F5BDE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772678" y="4362798"/>
            <a:ext cx="1870157" cy="18701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408C391-DA6C-3430-C69E-8705312BFE07}"/>
              </a:ext>
            </a:extLst>
          </p:cNvPr>
          <p:cNvSpPr txBox="1"/>
          <p:nvPr/>
        </p:nvSpPr>
        <p:spPr>
          <a:xfrm>
            <a:off x="3585321" y="5953320"/>
            <a:ext cx="39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Almost the same tune!!!</a:t>
            </a:r>
          </a:p>
        </p:txBody>
      </p:sp>
    </p:spTree>
    <p:extLst>
      <p:ext uri="{BB962C8B-B14F-4D97-AF65-F5344CB8AC3E}">
        <p14:creationId xmlns:p14="http://schemas.microsoft.com/office/powerpoint/2010/main" val="36807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40E2FAC-4549-84CE-D1EA-CD59A5FD15EC}"/>
              </a:ext>
            </a:extLst>
          </p:cNvPr>
          <p:cNvSpPr/>
          <p:nvPr/>
        </p:nvSpPr>
        <p:spPr>
          <a:xfrm>
            <a:off x="342901" y="3223668"/>
            <a:ext cx="11595100" cy="3113631"/>
          </a:xfrm>
          <a:custGeom>
            <a:avLst/>
            <a:gdLst>
              <a:gd name="connsiteX0" fmla="*/ 0 w 11595100"/>
              <a:gd name="connsiteY0" fmla="*/ 0 h 3113631"/>
              <a:gd name="connsiteX1" fmla="*/ 11595100 w 11595100"/>
              <a:gd name="connsiteY1" fmla="*/ 0 h 3113631"/>
              <a:gd name="connsiteX2" fmla="*/ 11595100 w 11595100"/>
              <a:gd name="connsiteY2" fmla="*/ 3113631 h 3113631"/>
              <a:gd name="connsiteX3" fmla="*/ 0 w 11595100"/>
              <a:gd name="connsiteY3" fmla="*/ 3113631 h 3113631"/>
              <a:gd name="connsiteX4" fmla="*/ 0 w 11595100"/>
              <a:gd name="connsiteY4" fmla="*/ 0 h 31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5100" h="3113631" fill="none" extrusionOk="0">
                <a:moveTo>
                  <a:pt x="0" y="0"/>
                </a:moveTo>
                <a:cubicBezTo>
                  <a:pt x="5337770" y="-44755"/>
                  <a:pt x="8536023" y="-103335"/>
                  <a:pt x="11595100" y="0"/>
                </a:cubicBezTo>
                <a:cubicBezTo>
                  <a:pt x="11555403" y="716468"/>
                  <a:pt x="11738200" y="1623253"/>
                  <a:pt x="11595100" y="3113631"/>
                </a:cubicBezTo>
                <a:cubicBezTo>
                  <a:pt x="6734507" y="3026638"/>
                  <a:pt x="1871891" y="3091089"/>
                  <a:pt x="0" y="3113631"/>
                </a:cubicBezTo>
                <a:cubicBezTo>
                  <a:pt x="166927" y="1977131"/>
                  <a:pt x="12131" y="1478132"/>
                  <a:pt x="0" y="0"/>
                </a:cubicBezTo>
                <a:close/>
              </a:path>
              <a:path w="11595100" h="3113631" stroke="0" extrusionOk="0">
                <a:moveTo>
                  <a:pt x="0" y="0"/>
                </a:moveTo>
                <a:cubicBezTo>
                  <a:pt x="2483903" y="-160477"/>
                  <a:pt x="7168933" y="-51439"/>
                  <a:pt x="11595100" y="0"/>
                </a:cubicBezTo>
                <a:cubicBezTo>
                  <a:pt x="11468071" y="989882"/>
                  <a:pt x="11751565" y="2255057"/>
                  <a:pt x="11595100" y="3113631"/>
                </a:cubicBezTo>
                <a:cubicBezTo>
                  <a:pt x="9357320" y="3272515"/>
                  <a:pt x="1319291" y="3123083"/>
                  <a:pt x="0" y="3113631"/>
                </a:cubicBezTo>
                <a:cubicBezTo>
                  <a:pt x="-94769" y="1799694"/>
                  <a:pt x="131403" y="69545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7254305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6BD868-7D1A-4574-E520-7B194BD8C420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en-US" sz="1600" b="1" dirty="0">
                <a:solidFill>
                  <a:srgbClr val="BF90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  	|   	</a:t>
            </a:r>
            <a:r>
              <a:rPr lang="en-US" sz="1600" b="1" dirty="0">
                <a:solidFill>
                  <a:srgbClr val="BF900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|   	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and Discussion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C277C2C-5FF6-26BA-DE0B-4F2A0B4A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56" y="650746"/>
            <a:ext cx="11181675" cy="23588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Now, let’s automate our code and try to play a song!</a:t>
            </a:r>
          </a:p>
          <a:p>
            <a:pPr marL="0" indent="0">
              <a:buNone/>
            </a:pPr>
            <a:r>
              <a:rPr lang="en-US" sz="1800" dirty="0"/>
              <a:t>Ba-</a:t>
            </a:r>
            <a:r>
              <a:rPr lang="en-US" sz="1800" dirty="0" err="1"/>
              <a:t>ba</a:t>
            </a:r>
            <a:r>
              <a:rPr lang="en-US" sz="1800" dirty="0"/>
              <a:t>-black sheep/twinkle twinkle star has the note </a:t>
            </a:r>
            <a:r>
              <a:rPr lang="en-PH" sz="1800" b="0" i="0" dirty="0">
                <a:solidFill>
                  <a:srgbClr val="212121"/>
                </a:solidFill>
                <a:effectLst/>
              </a:rPr>
              <a:t>[</a:t>
            </a:r>
            <a:r>
              <a:rPr lang="en-PH" sz="1800" b="0" i="0" dirty="0" err="1">
                <a:solidFill>
                  <a:srgbClr val="212121"/>
                </a:solidFill>
                <a:effectLst/>
              </a:rPr>
              <a:t>A,A,E,E,Fbar,Fbar,E,E,D,D</a:t>
            </a:r>
            <a:r>
              <a:rPr lang="en-PH" sz="1800" b="0" i="0" dirty="0">
                <a:solidFill>
                  <a:srgbClr val="212121"/>
                </a:solidFill>
                <a:effectLst/>
              </a:rPr>
              <a:t>] where</a:t>
            </a:r>
          </a:p>
          <a:p>
            <a:r>
              <a:rPr lang="en-PH" sz="1800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A = 440; </a:t>
            </a:r>
            <a:r>
              <a:rPr lang="en-PH" sz="1800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%Frequency of note A is 440 Hz</a:t>
            </a:r>
            <a:endParaRPr lang="en-PH" sz="1800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PH" sz="1800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E = 659.26; </a:t>
            </a:r>
            <a:r>
              <a:rPr lang="en-PH" sz="1800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%Frequency of note E</a:t>
            </a:r>
            <a:endParaRPr lang="en-PH" sz="1800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PH" sz="1800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Fbar</a:t>
            </a:r>
            <a:r>
              <a:rPr lang="en-PH" sz="1800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 = 739.99; </a:t>
            </a:r>
            <a:r>
              <a:rPr lang="en-PH" sz="1800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%Frequency of note F#</a:t>
            </a:r>
            <a:endParaRPr lang="en-PH" sz="1800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PH" sz="1800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D= 587.33; </a:t>
            </a:r>
            <a:r>
              <a:rPr lang="en-PH" sz="1800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%Frequency of note D</a:t>
            </a:r>
            <a:endParaRPr lang="en-PH" sz="1800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PH" sz="1800" i="0" dirty="0">
                <a:solidFill>
                  <a:srgbClr val="212121"/>
                </a:solidFill>
                <a:effectLst/>
              </a:rPr>
              <a:t>The reconstruction here is actually long…</a:t>
            </a:r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PH" sz="1800" i="1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600" b="1" dirty="0"/>
          </a:p>
          <a:p>
            <a:pPr marL="0" indent="0">
              <a:buNone/>
            </a:pPr>
            <a:endParaRPr lang="en-PH" sz="1800" b="1" i="1" dirty="0"/>
          </a:p>
          <a:p>
            <a:pPr marL="0" indent="0">
              <a:buNone/>
            </a:pPr>
            <a:endParaRPr lang="en-PH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5BEF8B-9C3A-6DF8-8203-4DA36B6A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305: Activity 3 - Compressing sensing on audio signals  by Mark Jeremy G. Narag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8AD12-3AD3-AF47-D59A-56147D7E2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F25A5-9900-0614-F9FB-DF436A67D942}"/>
              </a:ext>
            </a:extLst>
          </p:cNvPr>
          <p:cNvSpPr txBox="1"/>
          <p:nvPr/>
        </p:nvSpPr>
        <p:spPr>
          <a:xfrm>
            <a:off x="2721721" y="555750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25A53A-115C-64A4-1B2B-36B90A2FB4DF}"/>
              </a:ext>
            </a:extLst>
          </p:cNvPr>
          <p:cNvSpPr txBox="1"/>
          <p:nvPr/>
        </p:nvSpPr>
        <p:spPr>
          <a:xfrm>
            <a:off x="7181321" y="5557506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Reconstructed using l</a:t>
            </a:r>
            <a:r>
              <a:rPr lang="en-US" sz="1400" b="1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F255E-A373-F729-4B3A-027BE036913A}"/>
              </a:ext>
            </a:extLst>
          </p:cNvPr>
          <p:cNvSpPr txBox="1"/>
          <p:nvPr/>
        </p:nvSpPr>
        <p:spPr>
          <a:xfrm>
            <a:off x="4099802" y="3300955"/>
            <a:ext cx="458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 BA BA BLACK SHEEP HERE!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08C391-DA6C-3430-C69E-8705312BFE07}"/>
              </a:ext>
            </a:extLst>
          </p:cNvPr>
          <p:cNvSpPr txBox="1"/>
          <p:nvPr/>
        </p:nvSpPr>
        <p:spPr>
          <a:xfrm>
            <a:off x="4019879" y="5965245"/>
            <a:ext cx="39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YAY! Almost the same tune!!!</a:t>
            </a:r>
          </a:p>
        </p:txBody>
      </p:sp>
      <p:pic>
        <p:nvPicPr>
          <p:cNvPr id="3" name="Twinkle" descr="Twinkle">
            <a:hlinkClick r:id="" action="ppaction://media"/>
            <a:extLst>
              <a:ext uri="{FF2B5EF4-FFF2-40B4-BE49-F238E27FC236}">
                <a16:creationId xmlns:a16="http://schemas.microsoft.com/office/drawing/2014/main" id="{52195A6C-5BC6-DAE5-BCC7-5F3FCA162B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214232" y="3302844"/>
            <a:ext cx="2308354" cy="2308354"/>
          </a:xfrm>
          <a:prstGeom prst="rect">
            <a:avLst/>
          </a:prstGeom>
        </p:spPr>
      </p:pic>
      <p:pic>
        <p:nvPicPr>
          <p:cNvPr id="5" name="Twinkle_l1" descr="Twinkle_l1">
            <a:hlinkClick r:id="" action="ppaction://media"/>
            <a:extLst>
              <a:ext uri="{FF2B5EF4-FFF2-40B4-BE49-F238E27FC236}">
                <a16:creationId xmlns:a16="http://schemas.microsoft.com/office/drawing/2014/main" id="{EFD7B0B1-BEDB-5E39-CA21-D0E4DB51DC6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81321" y="3568756"/>
            <a:ext cx="2117304" cy="21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1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1450</Words>
  <Application>Microsoft Macintosh PowerPoint</Application>
  <PresentationFormat>Widescreen</PresentationFormat>
  <Paragraphs>239</Paragraphs>
  <Slides>11</Slides>
  <Notes>8</Notes>
  <HiddenSlides>0</HiddenSlides>
  <MMClips>9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Bahnschrift Light</vt:lpstr>
      <vt:lpstr>Bahnschrift SemiBold</vt:lpstr>
      <vt:lpstr>Calibri</vt:lpstr>
      <vt:lpstr>Calibri Light</vt:lpstr>
      <vt:lpstr>Cambria Math</vt:lpstr>
      <vt:lpstr>CourierStd</vt:lpstr>
      <vt:lpstr>Menlo</vt:lpstr>
      <vt:lpstr>Verdana</vt:lpstr>
      <vt:lpstr>Office Theme</vt:lpstr>
      <vt:lpstr>Compressive sensing of audio signals</vt:lpstr>
      <vt:lpstr>All the codes and files in this activity are available on my Github:   https://github.com/mgnarag/physics305_computational_imaging</vt:lpstr>
      <vt:lpstr>Compressive sensing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Super-resolution motion deblurring</dc:title>
  <dc:creator>Mark Jeremy Narag</dc:creator>
  <cp:lastModifiedBy>Mark Jeremy Narag</cp:lastModifiedBy>
  <cp:revision>77</cp:revision>
  <dcterms:created xsi:type="dcterms:W3CDTF">2023-03-11T14:54:14Z</dcterms:created>
  <dcterms:modified xsi:type="dcterms:W3CDTF">2023-07-04T02:59:43Z</dcterms:modified>
</cp:coreProperties>
</file>