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66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624"/>
    <a:srgbClr val="E3E7E9"/>
    <a:srgbClr val="3A8AB2"/>
    <a:srgbClr val="A6A6A6"/>
    <a:srgbClr val="E4E8EA"/>
    <a:srgbClr val="E4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4676"/>
  </p:normalViewPr>
  <p:slideViewPr>
    <p:cSldViewPr snapToGrid="0">
      <p:cViewPr>
        <p:scale>
          <a:sx n="92" d="100"/>
          <a:sy n="92" d="100"/>
        </p:scale>
        <p:origin x="92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B470C-F42F-7F4B-9AD3-19C6F59B6A2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97BCA-48FA-AF49-B26E-915F2D24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7BCA-48FA-AF49-B26E-915F2D242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7BCA-48FA-AF49-B26E-915F2D2422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7BCA-48FA-AF49-B26E-915F2D242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A733-8A5E-746F-83DA-BEF3286D5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D011-68CB-6BCB-2F5C-295A5684C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324807C-70EE-E168-85BF-4B430E49C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E5497A-9206-8DA3-B21E-E12A98924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F648-30B4-707A-2830-E18661B8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7641-F3C4-17D7-68EC-8DF31312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053C8-A5F0-9C49-278B-DC56B5B1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2C044-D43C-35D5-E575-72CF524A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64DD3-2C60-2DB8-6DDC-713850D4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5B29-A19E-1BBD-0A1E-6B0CBB1B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21AD-265E-BBCA-F134-D0B64CDF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010F1-10A5-E8E0-24F4-03A921A85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4ECD8-41FD-5BD0-6EE3-677A8BF8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2281-9161-22D4-CD37-4680FB8A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A070-97C2-8720-0EAE-C641B43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4D887-EC88-DDAC-2BCA-ABDA1CB3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8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68B8-87FF-7DA8-8688-334FC81C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B3A92-D355-A35D-048A-F78427AD0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6657-DEA9-3836-FD79-02A33EE4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9EEA-2571-E4C4-6D65-D5342B32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C527-7C66-734C-362F-D8BA1482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1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7EEDA-ECAA-2B5A-410B-9FB7DD74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31037-CD17-CAA1-572F-C075D369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080C-1073-C4E3-1B02-D4DEE946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EE65-8921-C002-F210-234A2245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A6D88-A7A5-8BCE-C02F-93E793D0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15F5-5462-DF8A-AC75-4BBD7C02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8554"/>
            <a:ext cx="12191999" cy="808268"/>
          </a:xfrm>
        </p:spPr>
        <p:txBody>
          <a:bodyPr>
            <a:normAutofit/>
          </a:bodyPr>
          <a:lstStyle>
            <a:lvl1pPr>
              <a:defRPr sz="24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DC1F-B317-2DC7-3859-56329DC3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485376"/>
            <a:ext cx="11665975" cy="4691587"/>
          </a:xfrm>
        </p:spPr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A1A5AB-3FC0-DF49-BDC5-51E8E8306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AE3FA1-9D5D-0A22-BDE3-E2BCE78BF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678001"/>
            <a:ext cx="59976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9F7FE-2FE5-4796-8D8C-B9A60381E8D9}"/>
              </a:ext>
            </a:extLst>
          </p:cNvPr>
          <p:cNvSpPr txBox="1"/>
          <p:nvPr userDrawn="1"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Background 	  	| 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  	|   	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41571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C9F7FE-2FE5-4796-8D8C-B9A60381E8D9}"/>
              </a:ext>
            </a:extLst>
          </p:cNvPr>
          <p:cNvSpPr txBox="1"/>
          <p:nvPr userDrawn="1"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  	|   	</a:t>
            </a: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</a:t>
            </a: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Results and Discussion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3F9195-6060-A2DF-600A-C874AEB9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8554"/>
            <a:ext cx="12191999" cy="808268"/>
          </a:xfrm>
        </p:spPr>
        <p:txBody>
          <a:bodyPr>
            <a:normAutofit/>
          </a:bodyPr>
          <a:lstStyle>
            <a:lvl1pPr>
              <a:defRPr sz="24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4C9E11-FFDF-9E95-3351-B20D273D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485376"/>
            <a:ext cx="11665975" cy="4691587"/>
          </a:xfrm>
        </p:spPr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D058AF-07F5-623C-56B5-CB8C6D4E7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6A4591-2544-6F90-6203-1CFCC2EEC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678001"/>
            <a:ext cx="59976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9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C9F7FE-2FE5-4796-8D8C-B9A60381E8D9}"/>
              </a:ext>
            </a:extLst>
          </p:cNvPr>
          <p:cNvSpPr txBox="1"/>
          <p:nvPr userDrawn="1"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  	|   	</a:t>
            </a: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and Discussion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5DCCF1-4D61-EF97-72C8-4809159E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8554"/>
            <a:ext cx="12191999" cy="808268"/>
          </a:xfrm>
        </p:spPr>
        <p:txBody>
          <a:bodyPr>
            <a:normAutofit/>
          </a:bodyPr>
          <a:lstStyle>
            <a:lvl1pPr>
              <a:defRPr sz="24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E1FDEB-4CC1-39E2-ED88-C5F927DF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485376"/>
            <a:ext cx="11665975" cy="4691587"/>
          </a:xfrm>
        </p:spPr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334FC0-BB3D-F4A0-717E-CD6C1B4E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4C627C2-E8F9-2A70-3AF6-1EF8BC90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678001"/>
            <a:ext cx="59976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2EF2-C7ED-1B86-09C6-2446040B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05691-68A1-F8C4-6CE9-5580E40E8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9464C20-3AA7-6466-1A06-711A9086D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5523296-40E0-0D91-C666-25CC2EFF7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1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AB3-67D9-D2A0-421F-723DC073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2932-A397-246D-62AC-5F2B81E4C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5CFCC-9DF5-D759-2691-C2B4B806E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8F68AE-580E-5926-2DD4-F8C1C3AB5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093478F-38CB-52C5-661C-503A33ECD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2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F480-DC9D-CBAF-FBC9-93D069A1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96245-6EF1-C3D0-88EA-3774E89E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31B6A-E282-B1E6-2578-D227932D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91896-19B8-57D1-AFF4-FF4660DE9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726D9-578D-0128-8A0B-BCEB9048B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6B9AC9F-6338-98E2-0DAF-82926A827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DB5331A-0404-E938-CD5F-46CE9CA130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9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5A31-05A6-94F9-E340-5A2F67EC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02CEE2-D61E-64FB-ADAD-2F60EB550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7D1327-C568-B3D6-38E7-BEEB511C5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7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B8A0-51B6-17B3-972E-A58828D30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E556-5ADE-D583-0EF3-62FC8CCFB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6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00884-BF8E-16DF-8F6A-BE8BC108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0534-E546-D6CB-0650-DCB94BB8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66CA5-F60D-36AF-6CDD-F49072533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2 - Super-resolution on Photoactivated Localization Microscopy		by Mark Jeremy G. Narag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86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C2D7-BDC2-A099-20C2-58E689BA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387747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Super-resolution on Photoactivated Localization Microscopy (PALM)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B00FAF-031D-5DF8-73C7-B35553B85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212431"/>
            <a:ext cx="5617794" cy="264556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Physics 305 Activity 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Sem AY 2022-2023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 Jeremy G. Narag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2014-64423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PhD Physics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320932D-348D-7463-0D02-15D4D682C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3" b="8320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028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602137-06D1-CFCB-1C33-738C1CAA2876}"/>
              </a:ext>
            </a:extLst>
          </p:cNvPr>
          <p:cNvSpPr/>
          <p:nvPr/>
        </p:nvSpPr>
        <p:spPr>
          <a:xfrm>
            <a:off x="3760841" y="831273"/>
            <a:ext cx="8128819" cy="3061854"/>
          </a:xfrm>
          <a:custGeom>
            <a:avLst/>
            <a:gdLst>
              <a:gd name="connsiteX0" fmla="*/ 0 w 8128819"/>
              <a:gd name="connsiteY0" fmla="*/ 0 h 3061854"/>
              <a:gd name="connsiteX1" fmla="*/ 8128819 w 8128819"/>
              <a:gd name="connsiteY1" fmla="*/ 0 h 3061854"/>
              <a:gd name="connsiteX2" fmla="*/ 8128819 w 8128819"/>
              <a:gd name="connsiteY2" fmla="*/ 3061854 h 3061854"/>
              <a:gd name="connsiteX3" fmla="*/ 0 w 8128819"/>
              <a:gd name="connsiteY3" fmla="*/ 3061854 h 3061854"/>
              <a:gd name="connsiteX4" fmla="*/ 0 w 8128819"/>
              <a:gd name="connsiteY4" fmla="*/ 0 h 306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819" h="3061854" fill="none" extrusionOk="0">
                <a:moveTo>
                  <a:pt x="0" y="0"/>
                </a:moveTo>
                <a:cubicBezTo>
                  <a:pt x="1414215" y="-44755"/>
                  <a:pt x="4419526" y="-103335"/>
                  <a:pt x="8128819" y="0"/>
                </a:cubicBezTo>
                <a:cubicBezTo>
                  <a:pt x="8089122" y="416555"/>
                  <a:pt x="8271919" y="1921148"/>
                  <a:pt x="8128819" y="3061854"/>
                </a:cubicBezTo>
                <a:cubicBezTo>
                  <a:pt x="4972286" y="2974861"/>
                  <a:pt x="3147608" y="3039312"/>
                  <a:pt x="0" y="3061854"/>
                </a:cubicBezTo>
                <a:cubicBezTo>
                  <a:pt x="166927" y="1923021"/>
                  <a:pt x="12131" y="1163611"/>
                  <a:pt x="0" y="0"/>
                </a:cubicBezTo>
                <a:close/>
              </a:path>
              <a:path w="8128819" h="3061854" stroke="0" extrusionOk="0">
                <a:moveTo>
                  <a:pt x="0" y="0"/>
                </a:moveTo>
                <a:cubicBezTo>
                  <a:pt x="1627367" y="-160477"/>
                  <a:pt x="5265823" y="-51439"/>
                  <a:pt x="8128819" y="0"/>
                </a:cubicBezTo>
                <a:cubicBezTo>
                  <a:pt x="8001790" y="1107650"/>
                  <a:pt x="8285284" y="1699518"/>
                  <a:pt x="8128819" y="3061854"/>
                </a:cubicBezTo>
                <a:cubicBezTo>
                  <a:pt x="4623024" y="3220738"/>
                  <a:pt x="2967082" y="3071306"/>
                  <a:pt x="0" y="3061854"/>
                </a:cubicBezTo>
                <a:cubicBezTo>
                  <a:pt x="-94769" y="2195611"/>
                  <a:pt x="131403" y="11327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41725430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BD868-7D1A-4574-E520-7B194BD8C420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Background 	  	| 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  	|   	Results and Discussion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5585E0C-8CC4-9945-3269-01999D84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841" y="918375"/>
            <a:ext cx="8318088" cy="808268"/>
          </a:xfrm>
        </p:spPr>
        <p:txBody>
          <a:bodyPr>
            <a:normAutofit/>
          </a:bodyPr>
          <a:lstStyle/>
          <a:p>
            <a:r>
              <a:rPr lang="en-US" sz="2300" dirty="0"/>
              <a:t>Photoactivated Localization Microscopy (PALM)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C277C2C-5FF6-26BA-DE0B-4F2A0B4A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474" y="1860884"/>
            <a:ext cx="7939551" cy="17363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PH" sz="1800" dirty="0"/>
              <a:t>S</a:t>
            </a:r>
            <a:r>
              <a:rPr lang="en-PH" sz="1800" u="none" strike="noStrike" dirty="0">
                <a:effectLst/>
              </a:rPr>
              <a:t>uper-resolution microscopy technique!</a:t>
            </a:r>
          </a:p>
          <a:p>
            <a:pPr algn="just"/>
            <a:r>
              <a:rPr lang="en-PH" sz="1800" dirty="0"/>
              <a:t>Works by </a:t>
            </a:r>
            <a:r>
              <a:rPr lang="en-PH" sz="1800" u="none" strike="noStrike" dirty="0">
                <a:effectLst/>
              </a:rPr>
              <a:t>activating and imaging sparse subsets of fluorophores at a time, and then repeating the process multiple times to build up a high-resolution image as shown in Fig 1 (details in the caption)</a:t>
            </a:r>
          </a:p>
          <a:p>
            <a:pPr algn="just"/>
            <a:r>
              <a:rPr lang="en-PH" sz="1800" u="none" strike="noStrike" dirty="0">
                <a:solidFill>
                  <a:srgbClr val="202122"/>
                </a:solidFill>
                <a:effectLst/>
              </a:rPr>
              <a:t>featured as Methods of the Year for 2008 by the Nature Methods journal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BEF8B-9C3A-6DF8-8203-4DA36B6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Physics 305: Activity 2 - Super-resolution on Photoactivated Localization Microscopy		by Mark Jeremy G. Narag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AD12-3AD3-AF47-D59A-56147D7E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BFC1B-E6EB-F78A-AB04-1F038756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5" y="555963"/>
            <a:ext cx="3277306" cy="578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431C9E-722A-C807-8F58-2E15E732EFC0}"/>
              </a:ext>
            </a:extLst>
          </p:cNvPr>
          <p:cNvSpPr txBox="1"/>
          <p:nvPr/>
        </p:nvSpPr>
        <p:spPr>
          <a:xfrm>
            <a:off x="3571572" y="4402814"/>
            <a:ext cx="83180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F0502020204030204" pitchFamily="34" charset="0"/>
              </a:rPr>
              <a:t>Fig. 1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. The principle behind PALM. A sparse subset of PA-FP molecules that are attached to proteins of interest and then fixed within a cell are activated (</a:t>
            </a:r>
            <a:r>
              <a:rPr lang="en-PH" sz="1200" b="1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A 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and </a:t>
            </a:r>
            <a:r>
              <a:rPr lang="en-PH" sz="1200" b="1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B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 with a brief laser pulse at </a:t>
            </a:r>
            <a:r>
              <a:rPr lang="el-GR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λ</a:t>
            </a:r>
            <a:r>
              <a:rPr lang="en-PH" sz="1200" b="0" i="0" u="none" strike="noStrike" baseline="-250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act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 = 405 mm and then imaged at </a:t>
            </a:r>
            <a:r>
              <a:rPr lang="el-GR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λ</a:t>
            </a:r>
            <a:r>
              <a:rPr lang="en-PH" sz="1200" b="0" i="0" u="none" strike="noStrike" baseline="-250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exc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 = 561 mm until most are bleached (C). This process is repeated many times (</a:t>
            </a:r>
            <a:r>
              <a:rPr lang="en-PH" sz="1200" b="1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C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PH" sz="1200" b="1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D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 until the population of inactivated, unbleached molecules is depleted. Summing the molecular images across all frames results in a diffraction-limited image (</a:t>
            </a:r>
            <a:r>
              <a:rPr lang="en-PH" sz="1200" b="1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PH" sz="1200" b="1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F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). However, if the location of each molecule is first determined by fitting the expected molecular image given by the PSF of the microscope [(</a:t>
            </a:r>
            <a:r>
              <a:rPr lang="en-PH" sz="1200" b="1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G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), center] to the actual molecular image [(G), left], the molecule can be plotted [(G), right] as a Gaussian that has a standard deviation equal to the uncertainty </a:t>
            </a:r>
            <a:r>
              <a:rPr lang="el-GR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PH" sz="1200" b="0" i="1" u="none" strike="noStrike" baseline="-250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x</a:t>
            </a:r>
            <a:r>
              <a:rPr lang="en-PH" sz="1200" b="0" i="0" u="none" strike="noStrike" baseline="-250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en-PH" sz="1200" b="0" i="1" u="none" strike="noStrike" baseline="-250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y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 in the fitted position. Repeating with all molecules across all frames (</a:t>
            </a:r>
            <a:r>
              <a:rPr lang="en-PH" sz="1200" b="1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A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′ through </a:t>
            </a:r>
            <a:r>
              <a:rPr lang="en-PH" sz="1200" b="1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D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′) and summing the results yields a </a:t>
            </a:r>
            <a:r>
              <a:rPr lang="en-PH" sz="1200" b="0" i="0" u="none" strike="noStrike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superresolution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image (</a:t>
            </a:r>
            <a:r>
              <a:rPr lang="en-PH" sz="1200" b="1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′ and </a:t>
            </a:r>
            <a:r>
              <a:rPr lang="en-PH" sz="1200" b="1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F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′) in which resolution is dictated by the uncertainties </a:t>
            </a:r>
            <a:r>
              <a:rPr lang="el-GR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PH" sz="1200" b="0" i="1" u="none" strike="noStrike" baseline="-250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x</a:t>
            </a:r>
            <a:r>
              <a:rPr lang="en-PH" sz="1200" b="0" i="0" u="none" strike="noStrike" baseline="-250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en-PH" sz="1200" b="0" i="1" u="none" strike="noStrike" baseline="-250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y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 as well as by the density of localized molecules. Scale: 1 × 1 </a:t>
            </a:r>
            <a:r>
              <a:rPr lang="el-GR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μ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m in (F) and (F′), 4 × 4 </a:t>
            </a:r>
            <a:r>
              <a:rPr lang="el-GR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μ</a:t>
            </a:r>
            <a:r>
              <a:rPr lang="en-PH" sz="1200" b="0" i="0" u="none" strike="noStrike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m elsewhere. [1]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866B7-11C4-53AF-ED7C-B56D3820756C}"/>
              </a:ext>
            </a:extLst>
          </p:cNvPr>
          <p:cNvSpPr txBox="1"/>
          <p:nvPr/>
        </p:nvSpPr>
        <p:spPr>
          <a:xfrm>
            <a:off x="141340" y="6407144"/>
            <a:ext cx="120506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900" dirty="0">
                <a:latin typeface="Arial" panose="020B0604020202020204" pitchFamily="34" charset="0"/>
                <a:cs typeface="Arial" panose="020B0604020202020204" pitchFamily="34" charset="0"/>
              </a:rPr>
              <a:t>[1] Betzig, E., Patterson, G. H., </a:t>
            </a:r>
            <a:r>
              <a:rPr lang="en-PH" sz="900" dirty="0" err="1">
                <a:latin typeface="Arial" panose="020B0604020202020204" pitchFamily="34" charset="0"/>
                <a:cs typeface="Arial" panose="020B0604020202020204" pitchFamily="34" charset="0"/>
              </a:rPr>
              <a:t>Sougrat</a:t>
            </a:r>
            <a:r>
              <a:rPr lang="en-PH" sz="900" dirty="0">
                <a:latin typeface="Arial" panose="020B0604020202020204" pitchFamily="34" charset="0"/>
                <a:cs typeface="Arial" panose="020B0604020202020204" pitchFamily="34" charset="0"/>
              </a:rPr>
              <a:t>, R., </a:t>
            </a:r>
            <a:r>
              <a:rPr lang="en-PH" sz="900" dirty="0" err="1">
                <a:latin typeface="Arial" panose="020B0604020202020204" pitchFamily="34" charset="0"/>
                <a:cs typeface="Arial" panose="020B0604020202020204" pitchFamily="34" charset="0"/>
              </a:rPr>
              <a:t>Lindwasser</a:t>
            </a:r>
            <a:r>
              <a:rPr lang="en-PH" sz="900" dirty="0">
                <a:latin typeface="Arial" panose="020B0604020202020204" pitchFamily="34" charset="0"/>
                <a:cs typeface="Arial" panose="020B0604020202020204" pitchFamily="34" charset="0"/>
              </a:rPr>
              <a:t>, O. W., </a:t>
            </a:r>
            <a:r>
              <a:rPr lang="en-PH" sz="900" dirty="0" err="1">
                <a:latin typeface="Arial" panose="020B0604020202020204" pitchFamily="34" charset="0"/>
                <a:cs typeface="Arial" panose="020B0604020202020204" pitchFamily="34" charset="0"/>
              </a:rPr>
              <a:t>Olenych</a:t>
            </a:r>
            <a:r>
              <a:rPr lang="en-PH" sz="900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en-PH" sz="900" dirty="0" err="1">
                <a:latin typeface="Arial" panose="020B0604020202020204" pitchFamily="34" charset="0"/>
                <a:cs typeface="Arial" panose="020B0604020202020204" pitchFamily="34" charset="0"/>
              </a:rPr>
              <a:t>Bonifacino</a:t>
            </a:r>
            <a:r>
              <a:rPr lang="en-PH" sz="900" dirty="0">
                <a:latin typeface="Arial" panose="020B0604020202020204" pitchFamily="34" charset="0"/>
                <a:cs typeface="Arial" panose="020B0604020202020204" pitchFamily="34" charset="0"/>
              </a:rPr>
              <a:t>, J. S., ... &amp; Hess, H. F. (2006). Imaging intracellular fluorescent proteins at nanometer resolution. science, 313(5793), 1642-1645.</a:t>
            </a:r>
          </a:p>
        </p:txBody>
      </p:sp>
    </p:spTree>
    <p:extLst>
      <p:ext uri="{BB962C8B-B14F-4D97-AF65-F5344CB8AC3E}">
        <p14:creationId xmlns:p14="http://schemas.microsoft.com/office/powerpoint/2010/main" val="274263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602137-06D1-CFCB-1C33-738C1CAA2876}"/>
              </a:ext>
            </a:extLst>
          </p:cNvPr>
          <p:cNvSpPr/>
          <p:nvPr/>
        </p:nvSpPr>
        <p:spPr>
          <a:xfrm>
            <a:off x="3760841" y="831273"/>
            <a:ext cx="8128819" cy="5108352"/>
          </a:xfrm>
          <a:custGeom>
            <a:avLst/>
            <a:gdLst>
              <a:gd name="connsiteX0" fmla="*/ 0 w 8128819"/>
              <a:gd name="connsiteY0" fmla="*/ 0 h 5108352"/>
              <a:gd name="connsiteX1" fmla="*/ 8128819 w 8128819"/>
              <a:gd name="connsiteY1" fmla="*/ 0 h 5108352"/>
              <a:gd name="connsiteX2" fmla="*/ 8128819 w 8128819"/>
              <a:gd name="connsiteY2" fmla="*/ 5108352 h 5108352"/>
              <a:gd name="connsiteX3" fmla="*/ 0 w 8128819"/>
              <a:gd name="connsiteY3" fmla="*/ 5108352 h 5108352"/>
              <a:gd name="connsiteX4" fmla="*/ 0 w 8128819"/>
              <a:gd name="connsiteY4" fmla="*/ 0 h 510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819" h="5108352" fill="none" extrusionOk="0">
                <a:moveTo>
                  <a:pt x="0" y="0"/>
                </a:moveTo>
                <a:cubicBezTo>
                  <a:pt x="1414215" y="-44755"/>
                  <a:pt x="4419526" y="-103335"/>
                  <a:pt x="8128819" y="0"/>
                </a:cubicBezTo>
                <a:cubicBezTo>
                  <a:pt x="8089122" y="1642212"/>
                  <a:pt x="8271919" y="3851781"/>
                  <a:pt x="8128819" y="5108352"/>
                </a:cubicBezTo>
                <a:cubicBezTo>
                  <a:pt x="4972286" y="5021359"/>
                  <a:pt x="3147608" y="5085810"/>
                  <a:pt x="0" y="5108352"/>
                </a:cubicBezTo>
                <a:cubicBezTo>
                  <a:pt x="166927" y="2990046"/>
                  <a:pt x="12131" y="804033"/>
                  <a:pt x="0" y="0"/>
                </a:cubicBezTo>
                <a:close/>
              </a:path>
              <a:path w="8128819" h="5108352" stroke="0" extrusionOk="0">
                <a:moveTo>
                  <a:pt x="0" y="0"/>
                </a:moveTo>
                <a:cubicBezTo>
                  <a:pt x="1627367" y="-160477"/>
                  <a:pt x="5265823" y="-51439"/>
                  <a:pt x="8128819" y="0"/>
                </a:cubicBezTo>
                <a:cubicBezTo>
                  <a:pt x="8001790" y="1070553"/>
                  <a:pt x="8285284" y="3764587"/>
                  <a:pt x="8128819" y="5108352"/>
                </a:cubicBezTo>
                <a:cubicBezTo>
                  <a:pt x="4623024" y="5267236"/>
                  <a:pt x="2967082" y="5117804"/>
                  <a:pt x="0" y="5108352"/>
                </a:cubicBezTo>
                <a:cubicBezTo>
                  <a:pt x="-94769" y="3492032"/>
                  <a:pt x="131403" y="79201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41725430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BD868-7D1A-4574-E520-7B194BD8C420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Background 	  	| 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  	|   	Results and Discussion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5585E0C-8CC4-9945-3269-01999D84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841" y="918375"/>
            <a:ext cx="8318088" cy="808268"/>
          </a:xfrm>
        </p:spPr>
        <p:txBody>
          <a:bodyPr>
            <a:normAutofit/>
          </a:bodyPr>
          <a:lstStyle/>
          <a:p>
            <a:r>
              <a:rPr lang="en-US" sz="2300" dirty="0"/>
              <a:t>Photoactivated Localization Microscopy (PALM)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C277C2C-5FF6-26BA-DE0B-4F2A0B4A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474" y="1692673"/>
            <a:ext cx="7939551" cy="4246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sz="2000" dirty="0"/>
              <a:t>This technique has both optics and image processing side [2]:</a:t>
            </a:r>
          </a:p>
          <a:p>
            <a:pPr marL="0" indent="0">
              <a:buNone/>
            </a:pPr>
            <a:endParaRPr lang="en-PH" sz="2000" dirty="0"/>
          </a:p>
          <a:p>
            <a:pPr marL="0" indent="0">
              <a:buNone/>
            </a:pPr>
            <a:r>
              <a:rPr lang="en-PH" sz="2000" i="1" dirty="0"/>
              <a:t>Optics side:</a:t>
            </a:r>
          </a:p>
          <a:p>
            <a:pPr lvl="1"/>
            <a:r>
              <a:rPr lang="en-PH" sz="1600" dirty="0"/>
              <a:t>Photoactivatable fluorescent dyes</a:t>
            </a:r>
          </a:p>
          <a:p>
            <a:pPr lvl="1"/>
            <a:r>
              <a:rPr lang="en-PH" sz="1600" dirty="0"/>
              <a:t>Widefield fluorescent microscope – a Total Internal Reflection Microscope</a:t>
            </a:r>
          </a:p>
          <a:p>
            <a:pPr lvl="1"/>
            <a:r>
              <a:rPr lang="en-PH" sz="1600" dirty="0"/>
              <a:t>A means to switch on and off an activation and readout laser </a:t>
            </a:r>
          </a:p>
          <a:p>
            <a:pPr lvl="1"/>
            <a:r>
              <a:rPr lang="en-PH" sz="1600" dirty="0"/>
              <a:t>A highly sensitive CCD camera</a:t>
            </a:r>
          </a:p>
          <a:p>
            <a:pPr lvl="1"/>
            <a:endParaRPr lang="en-PH" sz="1600" dirty="0"/>
          </a:p>
          <a:p>
            <a:pPr marL="0" indent="0">
              <a:buNone/>
            </a:pPr>
            <a:r>
              <a:rPr lang="en-PH" sz="2000" i="1" dirty="0"/>
              <a:t>Image processing side:</a:t>
            </a:r>
          </a:p>
          <a:p>
            <a:pPr lvl="1"/>
            <a:r>
              <a:rPr lang="en-PH" sz="1600" dirty="0"/>
              <a:t>Stacking of images</a:t>
            </a:r>
          </a:p>
          <a:p>
            <a:pPr lvl="1"/>
            <a:r>
              <a:rPr lang="en-PH" sz="1600" dirty="0"/>
              <a:t>Gaussian fitting</a:t>
            </a:r>
          </a:p>
          <a:p>
            <a:pPr lvl="1"/>
            <a:endParaRPr lang="en-PH" sz="1600" dirty="0"/>
          </a:p>
          <a:p>
            <a:pPr marL="0" indent="0">
              <a:buNone/>
            </a:pPr>
            <a:r>
              <a:rPr lang="en-PH" sz="2000" dirty="0"/>
              <a:t>In this activity, we will do </a:t>
            </a:r>
            <a:r>
              <a:rPr lang="en-PH" sz="2000" b="1" dirty="0"/>
              <a:t>gaussian fitting </a:t>
            </a:r>
            <a:r>
              <a:rPr lang="en-PH" sz="2000" dirty="0"/>
              <a:t>on the stacked images to super-resolve it!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BEF8B-9C3A-6DF8-8203-4DA36B6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Physics 305: Activity 2 - Super-resolution on Photoactivated Localization Microscopy		by Mark Jeremy G. Narag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AD12-3AD3-AF47-D59A-56147D7E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BFC1B-E6EB-F78A-AB04-1F038756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5" y="555963"/>
            <a:ext cx="3277306" cy="578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7866B7-11C4-53AF-ED7C-B56D3820756C}"/>
              </a:ext>
            </a:extLst>
          </p:cNvPr>
          <p:cNvSpPr txBox="1"/>
          <p:nvPr/>
        </p:nvSpPr>
        <p:spPr>
          <a:xfrm>
            <a:off x="155195" y="6407144"/>
            <a:ext cx="120506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9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Sorian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o, M. 2023. </a:t>
            </a:r>
            <a:r>
              <a:rPr lang="en-PH" sz="900" dirty="0">
                <a:latin typeface="Arial" panose="020B0604020202020204" pitchFamily="34" charset="0"/>
                <a:cs typeface="Arial" panose="020B0604020202020204" pitchFamily="34" charset="0"/>
              </a:rPr>
              <a:t>Photoactivated Localization Microscopy (PALM)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Physics 305 Computational Imaging Manual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6F9B9B-EFAF-EF8B-C496-BEF3B6E57ED2}"/>
              </a:ext>
            </a:extLst>
          </p:cNvPr>
          <p:cNvSpPr/>
          <p:nvPr/>
        </p:nvSpPr>
        <p:spPr>
          <a:xfrm>
            <a:off x="4531833" y="4488872"/>
            <a:ext cx="1717964" cy="387928"/>
          </a:xfrm>
          <a:custGeom>
            <a:avLst/>
            <a:gdLst>
              <a:gd name="connsiteX0" fmla="*/ 0 w 1717964"/>
              <a:gd name="connsiteY0" fmla="*/ 193964 h 387928"/>
              <a:gd name="connsiteX1" fmla="*/ 858982 w 1717964"/>
              <a:gd name="connsiteY1" fmla="*/ 0 h 387928"/>
              <a:gd name="connsiteX2" fmla="*/ 1717964 w 1717964"/>
              <a:gd name="connsiteY2" fmla="*/ 193964 h 387928"/>
              <a:gd name="connsiteX3" fmla="*/ 858982 w 1717964"/>
              <a:gd name="connsiteY3" fmla="*/ 387928 h 387928"/>
              <a:gd name="connsiteX4" fmla="*/ 0 w 1717964"/>
              <a:gd name="connsiteY4" fmla="*/ 193964 h 38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964" h="387928" extrusionOk="0">
                <a:moveTo>
                  <a:pt x="0" y="193964"/>
                </a:moveTo>
                <a:cubicBezTo>
                  <a:pt x="-25867" y="64436"/>
                  <a:pt x="456616" y="-15174"/>
                  <a:pt x="858982" y="0"/>
                </a:cubicBezTo>
                <a:cubicBezTo>
                  <a:pt x="1362251" y="-6665"/>
                  <a:pt x="1702053" y="103188"/>
                  <a:pt x="1717964" y="193964"/>
                </a:cubicBezTo>
                <a:cubicBezTo>
                  <a:pt x="1668406" y="345666"/>
                  <a:pt x="1375694" y="380977"/>
                  <a:pt x="858982" y="387928"/>
                </a:cubicBezTo>
                <a:cubicBezTo>
                  <a:pt x="385758" y="381405"/>
                  <a:pt x="-8978" y="300093"/>
                  <a:pt x="0" y="193964"/>
                </a:cubicBezTo>
                <a:close/>
              </a:path>
            </a:pathLst>
          </a:custGeom>
          <a:noFill/>
          <a:ln w="38100">
            <a:solidFill>
              <a:srgbClr val="D63624"/>
            </a:solidFill>
            <a:extLst>
              <a:ext uri="{C807C97D-BFC1-408E-A445-0C87EB9F89A2}">
                <ask:lineSketchStyleProps xmlns:ask="http://schemas.microsoft.com/office/drawing/2018/sketchyshapes" sd="173522530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602137-06D1-CFCB-1C33-738C1CAA2876}"/>
              </a:ext>
            </a:extLst>
          </p:cNvPr>
          <p:cNvSpPr/>
          <p:nvPr/>
        </p:nvSpPr>
        <p:spPr>
          <a:xfrm>
            <a:off x="203011" y="516492"/>
            <a:ext cx="11492685" cy="468901"/>
          </a:xfrm>
          <a:custGeom>
            <a:avLst/>
            <a:gdLst>
              <a:gd name="connsiteX0" fmla="*/ 0 w 11492685"/>
              <a:gd name="connsiteY0" fmla="*/ 0 h 468901"/>
              <a:gd name="connsiteX1" fmla="*/ 11492685 w 11492685"/>
              <a:gd name="connsiteY1" fmla="*/ 0 h 468901"/>
              <a:gd name="connsiteX2" fmla="*/ 11492685 w 11492685"/>
              <a:gd name="connsiteY2" fmla="*/ 468901 h 468901"/>
              <a:gd name="connsiteX3" fmla="*/ 0 w 11492685"/>
              <a:gd name="connsiteY3" fmla="*/ 468901 h 468901"/>
              <a:gd name="connsiteX4" fmla="*/ 0 w 11492685"/>
              <a:gd name="connsiteY4" fmla="*/ 0 h 46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2685" h="468901" fill="none" extrusionOk="0">
                <a:moveTo>
                  <a:pt x="0" y="0"/>
                </a:moveTo>
                <a:cubicBezTo>
                  <a:pt x="3275780" y="-44755"/>
                  <a:pt x="9282921" y="-103335"/>
                  <a:pt x="11492685" y="0"/>
                </a:cubicBezTo>
                <a:cubicBezTo>
                  <a:pt x="11474460" y="170537"/>
                  <a:pt x="11518487" y="391118"/>
                  <a:pt x="11492685" y="468901"/>
                </a:cubicBezTo>
                <a:cubicBezTo>
                  <a:pt x="8930996" y="381908"/>
                  <a:pt x="4677436" y="446359"/>
                  <a:pt x="0" y="468901"/>
                </a:cubicBezTo>
                <a:cubicBezTo>
                  <a:pt x="24659" y="267187"/>
                  <a:pt x="20068" y="201590"/>
                  <a:pt x="0" y="0"/>
                </a:cubicBezTo>
                <a:close/>
              </a:path>
              <a:path w="11492685" h="468901" stroke="0" extrusionOk="0">
                <a:moveTo>
                  <a:pt x="0" y="0"/>
                </a:moveTo>
                <a:cubicBezTo>
                  <a:pt x="3380348" y="-160477"/>
                  <a:pt x="8952313" y="-51439"/>
                  <a:pt x="11492685" y="0"/>
                </a:cubicBezTo>
                <a:cubicBezTo>
                  <a:pt x="11480236" y="94029"/>
                  <a:pt x="11500396" y="367674"/>
                  <a:pt x="11492685" y="468901"/>
                </a:cubicBezTo>
                <a:cubicBezTo>
                  <a:pt x="6360010" y="627785"/>
                  <a:pt x="4466881" y="478353"/>
                  <a:pt x="0" y="468901"/>
                </a:cubicBezTo>
                <a:cubicBezTo>
                  <a:pt x="-29265" y="396246"/>
                  <a:pt x="5288" y="9486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41725430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BD868-7D1A-4574-E520-7B194BD8C420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Background 	  	| 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  	|   	Results and Discussion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C277C2C-5FF6-26BA-DE0B-4F2A0B4A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51" y="550372"/>
            <a:ext cx="11088443" cy="629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000" i="1" dirty="0"/>
              <a:t>Super-resolve it? Gaussian fitting? But why?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BEF8B-9C3A-6DF8-8203-4DA36B6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Physics 305: Activity 2 - Super-resolution on Photoactivated Localization Microscopy		by Mark Jeremy G. Narag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AD12-3AD3-AF47-D59A-56147D7E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9" name="Picture 8" descr="A picture containing screenshot, text, diagram, design&#10;&#10;Description automatically generated">
            <a:extLst>
              <a:ext uri="{FF2B5EF4-FFF2-40B4-BE49-F238E27FC236}">
                <a16:creationId xmlns:a16="http://schemas.microsoft.com/office/drawing/2014/main" id="{4BF6FEE1-0156-AFB8-269F-A116B0C1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53" y="1213879"/>
            <a:ext cx="6968837" cy="3011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A8BAE6-7AEC-6C7B-BE95-6ADEBA3BD81D}"/>
              </a:ext>
            </a:extLst>
          </p:cNvPr>
          <p:cNvSpPr txBox="1"/>
          <p:nvPr/>
        </p:nvSpPr>
        <p:spPr>
          <a:xfrm>
            <a:off x="338430" y="4071292"/>
            <a:ext cx="113572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even when there is no confounding background, a molecule imaged with </a:t>
            </a:r>
            <a:r>
              <a:rPr lang="en-PH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PH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detected photons will appear noisy and spread with a width approaching the diffraction limit. In order to localize the centroid of the diffraction-limited spot, the image is typically analyzed by applying a least-squares fit to a Gaussian approximation of the point-spread function (or the function itself if that can be determined). Presented in Figure 3 are simplified illustrations of the single-molecule localization process. The image of a single emitter (considered raw data; Figure 3(a)) is mathematically treated to fit a two-dimensional Gaussian function and localized with nanometer accuracy (Figure 3(b)). The entire process is schematically depicted in Figure 3(c) to show the Gaussian profile of a point-spread function sandwiched between the raw and processed data [3].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768BE-AA91-ECAF-D2AD-DBD6BF66BC06}"/>
              </a:ext>
            </a:extLst>
          </p:cNvPr>
          <p:cNvSpPr txBox="1"/>
          <p:nvPr/>
        </p:nvSpPr>
        <p:spPr>
          <a:xfrm>
            <a:off x="0" y="6379616"/>
            <a:ext cx="86798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[3] ZEISS Microscopy Online Campus | Practical Aspects of Photoactivated Localization Microscopy (PALM) (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fsu.edu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5344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Words>773</Words>
  <Application>Microsoft Macintosh PowerPoint</Application>
  <PresentationFormat>Widescreen</PresentationFormat>
  <Paragraphs>44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roboto</vt:lpstr>
      <vt:lpstr>Verdana</vt:lpstr>
      <vt:lpstr>Office Theme</vt:lpstr>
      <vt:lpstr>Super-resolution on Photoactivated Localization Microscopy (PALM) </vt:lpstr>
      <vt:lpstr>Photoactivated Localization Microscopy (PALM)</vt:lpstr>
      <vt:lpstr>Photoactivated Localization Microscopy (PALM)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Super-resolution motion deblurring</dc:title>
  <dc:creator>Mark Jeremy Narag</dc:creator>
  <cp:lastModifiedBy>Mark Jeremy Narag</cp:lastModifiedBy>
  <cp:revision>38</cp:revision>
  <dcterms:created xsi:type="dcterms:W3CDTF">2023-03-11T14:54:14Z</dcterms:created>
  <dcterms:modified xsi:type="dcterms:W3CDTF">2023-06-27T15:42:52Z</dcterms:modified>
</cp:coreProperties>
</file>