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5" r:id="rId4"/>
    <p:sldId id="269" r:id="rId5"/>
    <p:sldId id="272" r:id="rId6"/>
    <p:sldId id="275" r:id="rId7"/>
    <p:sldId id="290" r:id="rId8"/>
    <p:sldId id="291" r:id="rId9"/>
    <p:sldId id="292" r:id="rId10"/>
    <p:sldId id="273" r:id="rId11"/>
    <p:sldId id="276" r:id="rId12"/>
    <p:sldId id="278" r:id="rId13"/>
    <p:sldId id="277" r:id="rId14"/>
    <p:sldId id="280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71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32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52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24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6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9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16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71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9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8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3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9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514601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ESTRATÉGIA E CONHECIMENTO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037" y="3602038"/>
            <a:ext cx="10998751" cy="1655762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Natureza e dinâmica das capacidades</a:t>
            </a:r>
          </a:p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 competências organizacionais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Aprendizagem Organizacional e Vantagem Competitiva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B9BE4-F53E-4C50-9313-C1F896D2F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4E1A2C-63AB-4E9E-853D-84E07207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1A64BB-FC88-440A-A001-8619BA67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2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119056"/>
            <a:ext cx="8989258" cy="2619888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Competição, Inovação e Estratégias em Ambientes de Rápidas Mudanças Tecnológicas.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A732D-796C-4F64-9E00-184BD54F7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95371D-4080-4EA1-A2C6-53930790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271A5E-7F16-4F9D-A193-8FCA1A6F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Capabilities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6531BA-3D22-4D64-A687-94B140806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9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C3FC34-426C-4BDA-A14C-29B0FB5D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6E8C49-4C28-43F7-B9BD-CFF064DD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Transferência de Know-how </a:t>
            </a:r>
            <a:r>
              <a:rPr lang="pt-BR" dirty="0" err="1"/>
              <a:t>Interfirmas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93A870-8593-443D-9510-45D6BF4D7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7F9521D-5970-410D-B255-BD5CCF98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F53658C-9761-4195-82A6-4D897EE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047048"/>
            <a:ext cx="8989258" cy="2763904"/>
          </a:xfrm>
        </p:spPr>
        <p:txBody>
          <a:bodyPr>
            <a:normAutofit fontScale="90000"/>
          </a:bodyPr>
          <a:lstStyle/>
          <a:p>
            <a:r>
              <a:rPr lang="pt-BR" dirty="0"/>
              <a:t>Fatores Culturais e Seus Efeitos na Implementação do Aprendizado e Multiplicadores  do Conhecimento nas Organizações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8557-D72E-4E72-B278-26B6C49CD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C92CFF-A611-40A1-80D9-DA7D6D4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8D1304-9858-4AB1-A67C-7DB90D55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230555" y="368072"/>
            <a:ext cx="7727715" cy="1188720"/>
          </a:xfrm>
        </p:spPr>
        <p:txBody>
          <a:bodyPr/>
          <a:lstStyle/>
          <a:p>
            <a:r>
              <a:rPr lang="pt-BR" b="1" dirty="0">
                <a:ea typeface="Open Sans" panose="020B0806030504020204" pitchFamily="34" charset="0"/>
                <a:cs typeface="Open Sans" panose="020B0806030504020204" pitchFamily="34" charset="0"/>
              </a:rPr>
              <a:t>Tópicos Abordados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35496" y="1828800"/>
            <a:ext cx="10717832" cy="4840560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Conceito de rotinas organizacionais.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Conhecimento tácito e explícito.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Aprendizagem organizacional e vantagem competitiva.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Competição, inovação e estratégias em ambientes de rápidas mudanças tecnológicas.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 err="1">
                <a:ea typeface="Verdana" panose="020B0604030504040204" pitchFamily="34" charset="0"/>
                <a:cs typeface="Times New Roman" panose="02020603050405020304" pitchFamily="18" charset="0"/>
              </a:rPr>
              <a:t>Dynamic</a:t>
            </a: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ea typeface="Verdana" panose="020B0604030504040204" pitchFamily="34" charset="0"/>
                <a:cs typeface="Times New Roman" panose="02020603050405020304" pitchFamily="18" charset="0"/>
              </a:rPr>
              <a:t>capabilities</a:t>
            </a: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Transferência de know-how </a:t>
            </a:r>
            <a:r>
              <a:rPr lang="pt-BR" sz="2000" dirty="0" err="1">
                <a:ea typeface="Verdana" panose="020B0604030504040204" pitchFamily="34" charset="0"/>
                <a:cs typeface="Times New Roman" panose="02020603050405020304" pitchFamily="18" charset="0"/>
              </a:rPr>
              <a:t>interfirmas</a:t>
            </a: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Fatores culturais e  seus efeitos na implementação do aprendizado e  multiplicadores  do conhecimento nas organizações.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ea typeface="Verdana" panose="020B0604030504040204" pitchFamily="34" charset="0"/>
                <a:cs typeface="Times New Roman" panose="02020603050405020304" pitchFamily="18" charset="0"/>
              </a:rPr>
              <a:t>Aquisição, desenvolvimento, transferência e replicação do conhecimento.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en-US" sz="2000" dirty="0">
                <a:ea typeface="Verdana" panose="020B0604030504040204" pitchFamily="34" charset="0"/>
                <a:cs typeface="Times New Roman" panose="02020603050405020304" pitchFamily="18" charset="0"/>
              </a:rPr>
              <a:t>Exploration, </a:t>
            </a:r>
            <a:r>
              <a:rPr lang="en-US" sz="2000" dirty="0" err="1">
                <a:ea typeface="Verdana" panose="020B0604030504040204" pitchFamily="34" charset="0"/>
                <a:cs typeface="Times New Roman" panose="02020603050405020304" pitchFamily="18" charset="0"/>
              </a:rPr>
              <a:t>explotation</a:t>
            </a:r>
            <a:r>
              <a:rPr lang="en-US" sz="2000" dirty="0">
                <a:ea typeface="Verdana" panose="020B0604030504040204" pitchFamily="34" charset="0"/>
                <a:cs typeface="Times New Roman" panose="02020603050405020304" pitchFamily="18" charset="0"/>
              </a:rPr>
              <a:t> e path dependency.</a:t>
            </a:r>
            <a:endParaRPr lang="pt-BR" sz="2000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A742128-1231-4645-A62C-F896F0390C84}"/>
              </a:ext>
            </a:extLst>
          </p:cNvPr>
          <p:cNvSpPr>
            <a:spLocks noChangeAspect="1"/>
          </p:cNvSpPr>
          <p:nvPr/>
        </p:nvSpPr>
        <p:spPr>
          <a:xfrm>
            <a:off x="11350996" y="6021288"/>
            <a:ext cx="720080" cy="720080"/>
          </a:xfrm>
          <a:prstGeom prst="ellipse">
            <a:avLst/>
          </a:prstGeom>
          <a:solidFill>
            <a:schemeClr val="accent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Aquisição, Desenvolvimento, Transferência e Replicação do Conhecimento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F4B07-51E7-4B8F-9469-82E66FEFD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A4355B-DD85-4C87-AF00-C57DA87B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46FE91-C079-4761-B17B-84E7B37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/>
          </a:bodyPr>
          <a:lstStyle/>
          <a:p>
            <a:r>
              <a:rPr lang="en-US" dirty="0"/>
              <a:t>Exploration, </a:t>
            </a:r>
            <a:r>
              <a:rPr lang="en-US" dirty="0" err="1"/>
              <a:t>Explotation</a:t>
            </a:r>
            <a:r>
              <a:rPr lang="en-US" dirty="0"/>
              <a:t> e Path Dependency.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8FE13F-9912-4FC3-B909-5A2F8BA7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0AFFC1-A41C-4503-A4D7-0E9A553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F9468-C184-4D73-9E44-A340614F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6820" y="1662894"/>
            <a:ext cx="5435184" cy="353221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prstTxWarp prst="textPlain">
              <a:avLst/>
            </a:prstTxWarp>
            <a:noAutofit/>
          </a:bodyPr>
          <a:lstStyle/>
          <a:p>
            <a:pPr algn="l"/>
            <a:r>
              <a:rPr lang="pt-BR" sz="3600" dirty="0" err="1"/>
              <a:t>Hítallo</a:t>
            </a:r>
            <a:r>
              <a:rPr lang="pt-BR" sz="3600" dirty="0"/>
              <a:t> </a:t>
            </a:r>
            <a:r>
              <a:rPr lang="pt-BR" sz="3600" dirty="0" err="1"/>
              <a:t>Flávyo</a:t>
            </a:r>
            <a:br>
              <a:rPr lang="pt-BR" sz="3600" dirty="0"/>
            </a:br>
            <a:r>
              <a:rPr lang="pt-BR" sz="3600" dirty="0"/>
              <a:t>José Eduardo</a:t>
            </a:r>
            <a:br>
              <a:rPr lang="pt-BR" sz="3600" dirty="0"/>
            </a:br>
            <a:r>
              <a:rPr lang="pt-BR" sz="3600" dirty="0"/>
              <a:t>Luiz Eduardo</a:t>
            </a:r>
            <a:br>
              <a:rPr lang="pt-BR" sz="3600" dirty="0"/>
            </a:br>
            <a:r>
              <a:rPr lang="pt-BR" sz="3600" dirty="0"/>
              <a:t>Marcello Alves</a:t>
            </a:r>
            <a:br>
              <a:rPr lang="pt-BR" sz="3600" dirty="0"/>
            </a:br>
            <a:r>
              <a:rPr lang="pt-BR" sz="3600" dirty="0"/>
              <a:t>Reinaldo Albernaz</a:t>
            </a:r>
            <a:br>
              <a:rPr lang="pt-BR" sz="3600" dirty="0"/>
            </a:br>
            <a:r>
              <a:rPr lang="pt-BR" sz="3600" dirty="0"/>
              <a:t>Robson Cardozo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Rotinas Organizacionais.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DE1F533-EED2-4693-B04E-C1A6D61C8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7721-F8BE-465D-BFD9-B94ECCD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98EB0-B84A-426C-9526-24C2BEE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 Tácito e Explícito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A976B0CF-B4C0-4EA0-BAC4-C0A8A09C5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1E6DE8-95CA-4B23-B76C-30EC587D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O explícito e o tácito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1967B7-96A2-4F87-A210-A45F3032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555" y="2638045"/>
            <a:ext cx="7320241" cy="3101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/>
              <a:t>“É possível distinguir dois tipos de conhecimento: o </a:t>
            </a:r>
            <a:r>
              <a:rPr lang="pt-BR" sz="2800" b="1" dirty="0"/>
              <a:t>explícito</a:t>
            </a:r>
            <a:r>
              <a:rPr lang="pt-BR" sz="2800" dirty="0"/>
              <a:t> e o </a:t>
            </a:r>
            <a:r>
              <a:rPr lang="pt-BR" sz="2800" b="1" dirty="0"/>
              <a:t>tácito</a:t>
            </a:r>
            <a:r>
              <a:rPr lang="pt-BR" sz="2800" dirty="0"/>
              <a:t>. O conhecimento explícito, ou codificado, refere-se ao conhecimento transmissível em linguagem formal, sistemática, enquanto o conhecimento tácito possui uma qualidade pessoal, tornando-se mais difícil de ser formalizado e comunicado”. - </a:t>
            </a:r>
            <a:r>
              <a:rPr lang="pt-BR" sz="2800" b="1" dirty="0"/>
              <a:t>Fleury (2002, p.139).</a:t>
            </a:r>
          </a:p>
        </p:txBody>
      </p:sp>
    </p:spTree>
    <p:extLst>
      <p:ext uri="{BB962C8B-B14F-4D97-AF65-F5344CB8AC3E}">
        <p14:creationId xmlns:p14="http://schemas.microsoft.com/office/powerpoint/2010/main" val="34065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E11731-BAC8-48CF-AD6E-FA857868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20" y="2780928"/>
            <a:ext cx="5184576" cy="3744416"/>
          </a:xfrm>
        </p:spPr>
        <p:txBody>
          <a:bodyPr>
            <a:normAutofit/>
          </a:bodyPr>
          <a:lstStyle/>
          <a:p>
            <a:r>
              <a:rPr lang="pt-BR" b="1" dirty="0"/>
              <a:t>“</a:t>
            </a:r>
            <a:r>
              <a:rPr lang="pt-BR" dirty="0"/>
              <a:t>São os conhecimentos estruturados e capazes de serem verbalizados. É a parte estruturada e objetiva do conhecimento, que pode ser transportada, armazenada e compartilhada em documentos e sistemas computacionais. Fazem parte do conhecimento explícito: normas, registros de bibliográficas, livros, procedimentos de trabalho, documentos internos, sistemas corporativos e as bases de dados espalhadas pela empresa, entre outros.” - </a:t>
            </a:r>
            <a:r>
              <a:rPr lang="pt-BR" b="1" dirty="0"/>
              <a:t>Fernanda (1999, p.99).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2B3F565-313F-4BC6-AFA8-1199A8B5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O explícito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DB7D7DD-2C29-4A37-A7CF-830BB715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2" y="2501834"/>
            <a:ext cx="1080000" cy="108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7306EBA-EBEF-431C-992A-3FE67520E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88" y="3864298"/>
            <a:ext cx="1080000" cy="108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33CA1A5-A9F9-42D4-ADF0-76C4462E0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88" y="5226762"/>
            <a:ext cx="1080000" cy="108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526958C-E6D6-4DC6-97D8-2CA9FE58E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3909786"/>
            <a:ext cx="1080000" cy="10800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4EE1F2D-AC46-4DD1-97DE-EA79B0644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5226762"/>
            <a:ext cx="1080000" cy="108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2FB4FF0-0B01-433C-B465-FF2761CBF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2" y="3864298"/>
            <a:ext cx="1080000" cy="1080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BC89CD9-C760-4288-B482-CB060599F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2" y="5226762"/>
            <a:ext cx="1080000" cy="10800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2F386BBA-353D-4298-8E88-3B22948BAE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2501834"/>
            <a:ext cx="1080000" cy="1080000"/>
          </a:xfrm>
          <a:prstGeom prst="rect">
            <a:avLst/>
          </a:prstGeom>
        </p:spPr>
      </p:pic>
      <p:pic>
        <p:nvPicPr>
          <p:cNvPr id="38" name="Espaço Reservado para Conteúdo 37">
            <a:extLst>
              <a:ext uri="{FF2B5EF4-FFF2-40B4-BE49-F238E27FC236}">
                <a16:creationId xmlns:a16="http://schemas.microsoft.com/office/drawing/2014/main" id="{F543CF72-E1BC-43A3-9262-29F3175DC2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88" y="2501834"/>
            <a:ext cx="1080000" cy="1080000"/>
          </a:xfrm>
        </p:spPr>
      </p:pic>
    </p:spTree>
    <p:extLst>
      <p:ext uri="{BB962C8B-B14F-4D97-AF65-F5344CB8AC3E}">
        <p14:creationId xmlns:p14="http://schemas.microsoft.com/office/powerpoint/2010/main" val="18029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B0131C-AC10-4F71-8A3A-AB6D15885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E11731-BAC8-48CF-AD6E-FA857868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3382094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70ED9F2-18FC-4768-A556-E187EC70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3382094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Conhecimento tácito: </a:t>
            </a:r>
            <a:r>
              <a:rPr lang="pt-BR" dirty="0"/>
              <a:t>são os conhecimentos inerentes às pessoas, isto é, as habilidades que estas possuem. Trata-se da parcela não estruturada do conhecimento, a qual não pode ser registrada e/ou facilmente transmitida a outra pessoa. Exemplo: para andar de bicicleta é preciso experimentar, tentar, cair e sentir.</a:t>
            </a:r>
            <a:endParaRPr lang="pt-BR" sz="1800" dirty="0"/>
          </a:p>
          <a:p>
            <a:r>
              <a:rPr lang="pt-BR" sz="1800" dirty="0"/>
              <a:t>“Produzido pela experiência da vida, incluindo elementos cognitivos e práticos”. - </a:t>
            </a:r>
            <a:r>
              <a:rPr lang="pt-BR" sz="1800" b="1" dirty="0" err="1"/>
              <a:t>Carbone</a:t>
            </a:r>
            <a:r>
              <a:rPr lang="pt-BR" sz="1800" b="1" dirty="0"/>
              <a:t> (2009, p.82).</a:t>
            </a:r>
            <a:endParaRPr lang="pt-BR" sz="1800" dirty="0"/>
          </a:p>
          <a:p>
            <a:r>
              <a:rPr lang="pt-BR" sz="1800" dirty="0"/>
              <a:t>Assim sendo, pode-se conceituá-lo como o conhecimento que é adquirido através de experiências individuais considerando-se fatores intangíveis, como por exemplo: crenças pessoais, ideias, valores, julgamentos pessoais, perspectivas, intuições.</a:t>
            </a:r>
            <a:endParaRPr lang="pt-BR" sz="1800" b="1" dirty="0"/>
          </a:p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D416D4B-E056-4069-93B1-33C5D0618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2000" dirty="0"/>
              <a:t>tácito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2B3F565-313F-4BC6-AFA8-1199A8B5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 tácito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245619-ADCD-45B8-A6AC-EE0CFE78D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96305"/>
            <a:ext cx="7920880" cy="6665390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0</TotalTime>
  <Words>413</Words>
  <Application>Microsoft Office PowerPoint</Application>
  <PresentationFormat>Personalizar</PresentationFormat>
  <Paragraphs>34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Franklin Gothic Medium</vt:lpstr>
      <vt:lpstr>Gill Sans MT</vt:lpstr>
      <vt:lpstr>Open Sans</vt:lpstr>
      <vt:lpstr>Times New Roman</vt:lpstr>
      <vt:lpstr>Verdana</vt:lpstr>
      <vt:lpstr>Pacote</vt:lpstr>
      <vt:lpstr>ESTRATÉGIA E CONHECIMENTO</vt:lpstr>
      <vt:lpstr>Tópicos Abordados</vt:lpstr>
      <vt:lpstr>Conceito de Rotinas Organizacionais.</vt:lpstr>
      <vt:lpstr>Apresentação do PowerPoint</vt:lpstr>
      <vt:lpstr>Conhecimento Tácito e Explícito</vt:lpstr>
      <vt:lpstr>O explícito e o tácito</vt:lpstr>
      <vt:lpstr>O explícito</vt:lpstr>
      <vt:lpstr> tácito</vt:lpstr>
      <vt:lpstr>Apresentação do PowerPoint</vt:lpstr>
      <vt:lpstr>Aprendizagem Organizacional e Vantagem Competitiva</vt:lpstr>
      <vt:lpstr>Apresentação do PowerPoint</vt:lpstr>
      <vt:lpstr>Competição, Inovação e Estratégias em Ambientes de Rápidas Mudanças Tecnológicas.</vt:lpstr>
      <vt:lpstr>Apresentação do PowerPoint</vt:lpstr>
      <vt:lpstr>Dynamic Capabilities</vt:lpstr>
      <vt:lpstr>Apresentação do PowerPoint</vt:lpstr>
      <vt:lpstr>Transferência de Know-how Interfirmas</vt:lpstr>
      <vt:lpstr>Apresentação do PowerPoint</vt:lpstr>
      <vt:lpstr>Fatores Culturais e Seus Efeitos na Implementação do Aprendizado e Multiplicadores  do Conhecimento nas Organizações</vt:lpstr>
      <vt:lpstr>Apresentação do PowerPoint</vt:lpstr>
      <vt:lpstr>Aquisição, Desenvolvimento, Transferência e Replicação do Conhecimento</vt:lpstr>
      <vt:lpstr>Apresentação do PowerPoint</vt:lpstr>
      <vt:lpstr>Exploration, Explotation e Path Dependency.</vt:lpstr>
      <vt:lpstr>Apresentação do PowerPoint</vt:lpstr>
      <vt:lpstr>Hítallo Flávyo José Eduardo Luiz Eduardo Marcello Alves Reinaldo Albernaz Robson Cardozo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2017-06-21T13:08:24Z</dcterms:created>
  <dcterms:modified xsi:type="dcterms:W3CDTF">2017-06-21T20:25:58Z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