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6" r:id="rId2"/>
  </p:sldMasterIdLst>
  <p:notesMasterIdLst>
    <p:notesMasterId r:id="rId24"/>
  </p:notesMasterIdLst>
  <p:handoutMasterIdLst>
    <p:handoutMasterId r:id="rId25"/>
  </p:handoutMasterIdLst>
  <p:sldIdLst>
    <p:sldId id="256" r:id="rId3"/>
    <p:sldId id="265" r:id="rId4"/>
    <p:sldId id="269" r:id="rId5"/>
    <p:sldId id="272" r:id="rId6"/>
    <p:sldId id="275" r:id="rId7"/>
    <p:sldId id="273" r:id="rId8"/>
    <p:sldId id="276" r:id="rId9"/>
    <p:sldId id="278" r:id="rId10"/>
    <p:sldId id="277" r:id="rId11"/>
    <p:sldId id="280" r:id="rId12"/>
    <p:sldId id="279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71" r:id="rId2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4" autoAdjust="0"/>
    <p:restoredTop sz="94660"/>
  </p:normalViewPr>
  <p:slideViewPr>
    <p:cSldViewPr showGuides="1">
      <p:cViewPr varScale="1">
        <p:scale>
          <a:sx n="104" d="100"/>
          <a:sy n="104" d="100"/>
        </p:scale>
        <p:origin x="114" y="336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140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pt-BR" smtClean="0"/>
              <a:t>21/06/2017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pt-BR" smtClean="0"/>
              <a:t>21/06/2017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52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599784" y="2386744"/>
            <a:ext cx="8989258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799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4492" y="4352544"/>
            <a:ext cx="6799841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pPr/>
              <a:t>21/06/2017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1244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pPr/>
              <a:t>21/06/2017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263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0858" y="937260"/>
            <a:ext cx="1298270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0555" y="937260"/>
            <a:ext cx="6196875" cy="498348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pPr/>
              <a:t>21/06/2017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199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pPr/>
              <a:t>21/06/2017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816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599784" y="2386744"/>
            <a:ext cx="8989258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799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4492" y="4352465"/>
            <a:ext cx="6799841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t>21/06/2017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2714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500" y="2638044"/>
            <a:ext cx="4270659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665" y="2638044"/>
            <a:ext cx="4269135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t>21/06/2017</a:t>
            </a:fld>
            <a:endParaRPr lang="pt-BR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890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024" y="2313434"/>
            <a:ext cx="426913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899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024" y="3143250"/>
            <a:ext cx="4269136" cy="25967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6666" y="3143250"/>
            <a:ext cx="425237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6665" y="2313434"/>
            <a:ext cx="426913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899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t>21/06/2017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2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pPr/>
              <a:t>21/06/2017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083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pPr/>
              <a:t>21/06/2017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631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462" y="2243829"/>
            <a:ext cx="4485488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99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326" y="804672"/>
            <a:ext cx="4814586" cy="5248656"/>
          </a:xfrm>
        </p:spPr>
        <p:txBody>
          <a:bodyPr>
            <a:normAutofit/>
          </a:bodyPr>
          <a:lstStyle>
            <a:lvl1pPr>
              <a:defRPr sz="1899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277" y="3549918"/>
            <a:ext cx="3793772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t>21/06/2017</a:t>
            </a:fld>
            <a:endParaRPr lang="pt-B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463" y="6236208"/>
            <a:ext cx="5123462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938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4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313" y="2243828"/>
            <a:ext cx="4493827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199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4412" y="0"/>
            <a:ext cx="6100508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199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277" y="3549919"/>
            <a:ext cx="3793772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463" y="6236208"/>
            <a:ext cx="5123462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0555" y="964692"/>
            <a:ext cx="772771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0555" y="2638045"/>
            <a:ext cx="772771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19392" y="6238816"/>
            <a:ext cx="2753029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E0FA9E5-6744-4841-888F-9E7CC0C2B7EC}" type="datetimeFigureOut">
              <a:rPr lang="pt-BR" smtClean="0"/>
              <a:pPr/>
              <a:t>21/06/2017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9784" y="6236208"/>
            <a:ext cx="58996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6120" y="6217920"/>
            <a:ext cx="365665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AEAE4A8-A6E5-453E-B946-FB774B73F48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399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126" rtl="0" eaLnBrk="1" latinLnBrk="0" hangingPunct="1">
        <a:lnSpc>
          <a:spcPct val="90000"/>
        </a:lnSpc>
        <a:spcBef>
          <a:spcPct val="0"/>
        </a:spcBef>
        <a:buNone/>
        <a:defRPr sz="2799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063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594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126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2657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469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3868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6853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210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7549478" cy="2514601"/>
          </a:xfrm>
        </p:spPr>
        <p:txBody>
          <a:bodyPr>
            <a:normAutofit/>
          </a:bodyPr>
          <a:lstStyle/>
          <a:p>
            <a:r>
              <a:rPr lang="pt-BR" sz="4400" dirty="0"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ESTRATÉGIA E CONHECIMENTO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95037" y="3602038"/>
            <a:ext cx="10998751" cy="1655762"/>
          </a:xfrm>
        </p:spPr>
        <p:txBody>
          <a:bodyPr>
            <a:normAutofit/>
          </a:bodyPr>
          <a:lstStyle/>
          <a:p>
            <a:pPr algn="r"/>
            <a:r>
              <a:rPr lang="pt-BR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Natureza e dinâmica das capacidades</a:t>
            </a:r>
          </a:p>
          <a:p>
            <a:pPr algn="r"/>
            <a:r>
              <a:rPr lang="pt-BR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e competências organizacionais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E95371D-4080-4EA1-A2C6-539307909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271A5E-7F16-4F9D-A193-8FCA1A6F0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86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Dynamic</a:t>
            </a:r>
            <a:r>
              <a:rPr lang="pt-BR" dirty="0"/>
              <a:t> </a:t>
            </a:r>
            <a:r>
              <a:rPr lang="pt-BR" dirty="0" err="1"/>
              <a:t>Capabilities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6531BA-3D22-4D64-A687-94B140806F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99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DC3FC34-426C-4BDA-A14C-29B0FB5D0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B6E8C49-4C28-43F7-B9BD-CFF064DD1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07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Transferência de Know-how </a:t>
            </a:r>
            <a:r>
              <a:rPr lang="pt-BR" dirty="0" err="1"/>
              <a:t>Interfirmas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93A870-8593-443D-9510-45D6BF4D78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85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7F9521D-5970-410D-B255-BD5CCF982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F53658C-9761-4195-82A6-4D897EE44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6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783" y="2047048"/>
            <a:ext cx="8989258" cy="2763904"/>
          </a:xfrm>
        </p:spPr>
        <p:txBody>
          <a:bodyPr>
            <a:normAutofit fontScale="90000"/>
          </a:bodyPr>
          <a:lstStyle/>
          <a:p>
            <a:r>
              <a:rPr lang="pt-BR" dirty="0"/>
              <a:t>Fatores Culturais e Seus Efeitos na Implementação do Aprendizado e Multiplicadores  do Conhecimento nas Organizações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0F8557-D72E-4E72-B278-26B6C49CD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42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6C92CFF-A611-40A1-80D9-DA7D6D4E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28D1304-9858-4AB1-A67C-7DB90D554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0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783" y="2606040"/>
            <a:ext cx="8989258" cy="1645920"/>
          </a:xfrm>
        </p:spPr>
        <p:txBody>
          <a:bodyPr>
            <a:normAutofit fontScale="90000"/>
          </a:bodyPr>
          <a:lstStyle/>
          <a:p>
            <a:r>
              <a:rPr lang="pt-BR" dirty="0"/>
              <a:t>Aquisição, Desenvolvimento, Transferência e Replicação do Conhecimento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1F4B07-51E7-4B8F-9469-82E66FEFDA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44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0A4355B-DD85-4C87-AF00-C57DA87B8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846FE91-C079-4761-B17B-84E7B3795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41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783" y="2606040"/>
            <a:ext cx="8989258" cy="1645920"/>
          </a:xfrm>
        </p:spPr>
        <p:txBody>
          <a:bodyPr>
            <a:normAutofit/>
          </a:bodyPr>
          <a:lstStyle/>
          <a:p>
            <a:r>
              <a:rPr lang="en-US" dirty="0"/>
              <a:t>Exploration, </a:t>
            </a:r>
            <a:r>
              <a:rPr lang="en-US" dirty="0" err="1"/>
              <a:t>Explotation</a:t>
            </a:r>
            <a:r>
              <a:rPr lang="en-US" dirty="0"/>
              <a:t> e Path Dependency.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8FE13F-9912-4FC3-B909-5A2F8BA72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05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2230555" y="368072"/>
            <a:ext cx="7727715" cy="1188720"/>
          </a:xfrm>
        </p:spPr>
        <p:txBody>
          <a:bodyPr/>
          <a:lstStyle/>
          <a:p>
            <a:r>
              <a:rPr lang="pt-BR" b="1" dirty="0">
                <a:ea typeface="Open Sans" panose="020B0806030504020204" pitchFamily="34" charset="0"/>
                <a:cs typeface="Open Sans" panose="020B0806030504020204" pitchFamily="34" charset="0"/>
              </a:rPr>
              <a:t>Tópicos Abordados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735496" y="1828800"/>
            <a:ext cx="10717832" cy="4840560"/>
          </a:xfrm>
        </p:spPr>
        <p:txBody>
          <a:bodyPr>
            <a:normAutofit/>
          </a:bodyPr>
          <a:lstStyle/>
          <a:p>
            <a:pPr>
              <a:buFont typeface="Times New Roman" panose="02020603050405020304" pitchFamily="18" charset="0"/>
              <a:buChar char="●"/>
            </a:pPr>
            <a:r>
              <a:rPr lang="pt-BR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Conceito de rotinas organizacionais.</a:t>
            </a:r>
          </a:p>
          <a:p>
            <a:pPr>
              <a:buFont typeface="Times New Roman" panose="02020603050405020304" pitchFamily="18" charset="0"/>
              <a:buChar char="●"/>
            </a:pPr>
            <a:r>
              <a:rPr lang="pt-BR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Conhecimento tácito e explícito.</a:t>
            </a:r>
          </a:p>
          <a:p>
            <a:pPr>
              <a:buFont typeface="Times New Roman" panose="02020603050405020304" pitchFamily="18" charset="0"/>
              <a:buChar char="●"/>
            </a:pPr>
            <a:r>
              <a:rPr lang="pt-BR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Aprendizagem organizacional e vantagem competitiva.</a:t>
            </a:r>
          </a:p>
          <a:p>
            <a:pPr>
              <a:buFont typeface="Times New Roman" panose="02020603050405020304" pitchFamily="18" charset="0"/>
              <a:buChar char="●"/>
            </a:pPr>
            <a:r>
              <a:rPr lang="pt-BR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Competição, inovação e estratégias em ambientes de rápidas mudanças tecnológicas.</a:t>
            </a:r>
          </a:p>
          <a:p>
            <a:pPr>
              <a:buFont typeface="Times New Roman" panose="02020603050405020304" pitchFamily="18" charset="0"/>
              <a:buChar char="●"/>
            </a:pPr>
            <a:r>
              <a:rPr lang="pt-BR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Dynamic</a:t>
            </a:r>
            <a:r>
              <a:rPr lang="pt-BR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capabilities</a:t>
            </a:r>
            <a:r>
              <a:rPr lang="pt-BR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Times New Roman" panose="02020603050405020304" pitchFamily="18" charset="0"/>
              <a:buChar char="●"/>
            </a:pPr>
            <a:r>
              <a:rPr lang="pt-BR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Transferência de know-how </a:t>
            </a:r>
            <a:r>
              <a:rPr lang="pt-BR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interfirmas</a:t>
            </a:r>
            <a:r>
              <a:rPr lang="pt-BR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Times New Roman" panose="02020603050405020304" pitchFamily="18" charset="0"/>
              <a:buChar char="●"/>
            </a:pPr>
            <a:r>
              <a:rPr lang="pt-BR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Fatores culturais e  seus efeitos na implementação do aprendizado e  multiplicadores  do conhecimento nas organizações.</a:t>
            </a:r>
          </a:p>
          <a:p>
            <a:pPr>
              <a:buFont typeface="Times New Roman" panose="02020603050405020304" pitchFamily="18" charset="0"/>
              <a:buChar char="●"/>
            </a:pPr>
            <a:r>
              <a:rPr lang="pt-BR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Aquisição, desenvolvimento, transferência e replicação do conhecimento.</a:t>
            </a:r>
          </a:p>
          <a:p>
            <a:pP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Exploration, </a:t>
            </a:r>
            <a:r>
              <a:rPr lang="en-US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explotation</a:t>
            </a: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e path dependency.</a:t>
            </a:r>
            <a:endParaRPr lang="pt-BR" sz="2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6A742128-1231-4645-A62C-F896F0390C84}"/>
              </a:ext>
            </a:extLst>
          </p:cNvPr>
          <p:cNvSpPr>
            <a:spLocks noChangeAspect="1"/>
          </p:cNvSpPr>
          <p:nvPr/>
        </p:nvSpPr>
        <p:spPr>
          <a:xfrm>
            <a:off x="11350996" y="6021288"/>
            <a:ext cx="720080" cy="720080"/>
          </a:xfrm>
          <a:prstGeom prst="ellipse">
            <a:avLst/>
          </a:prstGeom>
          <a:solidFill>
            <a:schemeClr val="accent1"/>
          </a:soli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80AFFC1-A41C-4503-A4D7-0E9A5530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7F9468-C184-4D73-9E44-A340614FD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88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76820" y="1662894"/>
            <a:ext cx="5435184" cy="353221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prstTxWarp prst="textPlain">
              <a:avLst/>
            </a:prstTxWarp>
            <a:noAutofit/>
          </a:bodyPr>
          <a:lstStyle/>
          <a:p>
            <a:pPr algn="l"/>
            <a:r>
              <a:rPr lang="pt-BR" sz="3600" dirty="0" err="1"/>
              <a:t>Hítallo</a:t>
            </a:r>
            <a:r>
              <a:rPr lang="pt-BR" sz="3600" dirty="0"/>
              <a:t> </a:t>
            </a:r>
            <a:r>
              <a:rPr lang="pt-BR" sz="3600" dirty="0" err="1"/>
              <a:t>Flávyo</a:t>
            </a:r>
            <a:br>
              <a:rPr lang="pt-BR" sz="3600" dirty="0"/>
            </a:br>
            <a:r>
              <a:rPr lang="pt-BR" sz="3600" dirty="0"/>
              <a:t>José Eduardo</a:t>
            </a:r>
            <a:br>
              <a:rPr lang="pt-BR" sz="3600" dirty="0"/>
            </a:br>
            <a:r>
              <a:rPr lang="pt-BR" sz="3600" dirty="0"/>
              <a:t>Luiz Eduardo</a:t>
            </a:r>
            <a:br>
              <a:rPr lang="pt-BR" sz="3600" dirty="0"/>
            </a:br>
            <a:r>
              <a:rPr lang="pt-BR" sz="3600" dirty="0"/>
              <a:t>Marcello Alves</a:t>
            </a:r>
            <a:br>
              <a:rPr lang="pt-BR" sz="3600" dirty="0"/>
            </a:br>
            <a:r>
              <a:rPr lang="pt-BR" sz="3600" dirty="0"/>
              <a:t>Reinaldo Albernaz</a:t>
            </a:r>
            <a:br>
              <a:rPr lang="pt-BR" sz="3600" dirty="0"/>
            </a:br>
            <a:r>
              <a:rPr lang="pt-BR" sz="3600" dirty="0"/>
              <a:t>Robson Cardozo</a:t>
            </a:r>
          </a:p>
        </p:txBody>
      </p:sp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 de Rotinas Organizacionais.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DE1F533-EED2-4693-B04E-C1A6D61C8E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7721-F8BE-465D-BFD9-B94ECCDB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898EB0-B84A-426C-9526-24C2BEE9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4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Conhecimento Tácito e Explícito</a:t>
            </a:r>
          </a:p>
        </p:txBody>
      </p:sp>
      <p:sp>
        <p:nvSpPr>
          <p:cNvPr id="26" name="Espaço Reservado para Texto 25">
            <a:extLst>
              <a:ext uri="{FF2B5EF4-FFF2-40B4-BE49-F238E27FC236}">
                <a16:creationId xmlns:a16="http://schemas.microsoft.com/office/drawing/2014/main" id="{A976B0CF-B4C0-4EA0-BAC4-C0A8A09C52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1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CC9DB16C-B653-4180-9657-D5A5FFF96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80" y="156900"/>
            <a:ext cx="7776864" cy="6544200"/>
          </a:xfrm>
          <a:effectLst>
            <a:softEdge rad="12700"/>
          </a:effec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4333704-4AE1-416B-A851-2767C4BAEB01}"/>
              </a:ext>
            </a:extLst>
          </p:cNvPr>
          <p:cNvSpPr txBox="1"/>
          <p:nvPr/>
        </p:nvSpPr>
        <p:spPr>
          <a:xfrm>
            <a:off x="405780" y="692696"/>
            <a:ext cx="3672408" cy="547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421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783" y="2606040"/>
            <a:ext cx="8989258" cy="1645920"/>
          </a:xfrm>
        </p:spPr>
        <p:txBody>
          <a:bodyPr>
            <a:normAutofit fontScale="90000"/>
          </a:bodyPr>
          <a:lstStyle/>
          <a:p>
            <a:r>
              <a:rPr lang="pt-BR" dirty="0"/>
              <a:t>Aprendizagem Organizacional e Vantagem Competitiva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BB9BE4-F53E-4C50-9313-C1F896D2F2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3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44E1A2C-63AB-4E9E-853D-84E072070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31A64BB-FC88-440A-A001-8619BA674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25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783" y="2119056"/>
            <a:ext cx="8989258" cy="2619888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Competição, Inovação e Estratégias em Ambientes de Rápidas Mudanças Tecnológicas.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2A732D-796C-4F64-9E00-184BD54F7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18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Escritório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scritório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D182A0E-7F17-4A86-A7C5-8846F54E43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0</TotalTime>
  <Words>149</Words>
  <Application>Microsoft Office PowerPoint</Application>
  <PresentationFormat>Personalizar</PresentationFormat>
  <Paragraphs>25</Paragraphs>
  <Slides>21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9" baseType="lpstr">
      <vt:lpstr>Arial</vt:lpstr>
      <vt:lpstr>Arial Black</vt:lpstr>
      <vt:lpstr>Franklin Gothic Medium</vt:lpstr>
      <vt:lpstr>Gill Sans MT</vt:lpstr>
      <vt:lpstr>Open Sans</vt:lpstr>
      <vt:lpstr>Times New Roman</vt:lpstr>
      <vt:lpstr>Verdana</vt:lpstr>
      <vt:lpstr>Pacote</vt:lpstr>
      <vt:lpstr>ESTRATÉGIA E CONHECIMENTO</vt:lpstr>
      <vt:lpstr>Tópicos Abordados</vt:lpstr>
      <vt:lpstr>Conceito de Rotinas Organizacionais.</vt:lpstr>
      <vt:lpstr>Apresentação do PowerPoint</vt:lpstr>
      <vt:lpstr>Conhecimento Tácito e Explícito</vt:lpstr>
      <vt:lpstr>Apresentação do PowerPoint</vt:lpstr>
      <vt:lpstr>Aprendizagem Organizacional e Vantagem Competitiva</vt:lpstr>
      <vt:lpstr>Apresentação do PowerPoint</vt:lpstr>
      <vt:lpstr>Competição, Inovação e Estratégias em Ambientes de Rápidas Mudanças Tecnológicas.</vt:lpstr>
      <vt:lpstr>Apresentação do PowerPoint</vt:lpstr>
      <vt:lpstr>Dynamic Capabilities</vt:lpstr>
      <vt:lpstr>Apresentação do PowerPoint</vt:lpstr>
      <vt:lpstr>Transferência de Know-how Interfirmas</vt:lpstr>
      <vt:lpstr>Apresentação do PowerPoint</vt:lpstr>
      <vt:lpstr>Fatores Culturais e Seus Efeitos na Implementação do Aprendizado e Multiplicadores  do Conhecimento nas Organizações</vt:lpstr>
      <vt:lpstr>Apresentação do PowerPoint</vt:lpstr>
      <vt:lpstr>Aquisição, Desenvolvimento, Transferência e Replicação do Conhecimento</vt:lpstr>
      <vt:lpstr>Apresentação do PowerPoint</vt:lpstr>
      <vt:lpstr>Exploration, Explotation e Path Dependency.</vt:lpstr>
      <vt:lpstr>Apresentação do PowerPoint</vt:lpstr>
      <vt:lpstr>Hítallo Flávyo José Eduardo Luiz Eduardo Marcello Alves Reinaldo Albernaz Robson Cardozo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2017-06-21T13:08:24Z</dcterms:created>
  <dcterms:modified xsi:type="dcterms:W3CDTF">2017-06-21T18:04:25Z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