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swald" panose="020B0604020202020204" charset="0"/>
      <p:regular r:id="rId14"/>
      <p:bold r:id="rId15"/>
    </p:embeddedFont>
    <p:embeddedFont>
      <p:font typeface="Playfair Display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7125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44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616f17b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3616f17b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69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616f17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3616f17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69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2928146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2928146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07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3616f17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3616f17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34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2928146f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2928146f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81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616f17b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616f17b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37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928146f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928146f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77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3787158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3787158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09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2928146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2928146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83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928146f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2928146f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947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TradeWiser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Mfarm Ventures P Ltd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Lending Partner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Loss Default Guarantee: We are a pure play lending service provider, and a FLDG of </a:t>
            </a:r>
            <a:r>
              <a:rPr lang="en" dirty="0" smtClean="0"/>
              <a:t>20% </a:t>
            </a:r>
            <a:r>
              <a:rPr lang="en" dirty="0"/>
              <a:t>(subject to new RBI guidelines) is proposed as a lender protection fund.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Spread share as commission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Interchange revenue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What happens in case of a default?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Theft: Recourse to wh owner, payment through investor fund, recovery from wh owner and insurance.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Actualisation Timelines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Lending Middleware - </a:t>
            </a:r>
            <a:r>
              <a:rPr lang="en" dirty="0" smtClean="0"/>
              <a:t> June 2023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Warehouse </a:t>
            </a:r>
            <a:r>
              <a:rPr lang="en" dirty="0" smtClean="0"/>
              <a:t>setup-	June 2023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EDI Integration with Financing </a:t>
            </a:r>
            <a:r>
              <a:rPr lang="en" dirty="0" smtClean="0"/>
              <a:t>module-September 2023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Objectives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835600" y="1305775"/>
            <a:ext cx="3472800" cy="30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Introduction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Borrower Profile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Lifecycle of eWR financing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Opportunity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Management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Terms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Actualisation Timeline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Warehouse Receipt Financing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Current process: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Send material to warehouse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Arrange survey and submit surveyor's report to avail financing.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Get disbursal in minimum 2-3 days TAT.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Mostly availed by food processing units and aggregators thus limiting the products penetration.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</a:t>
            </a:r>
            <a:r>
              <a:rPr lang="en" dirty="0" smtClean="0"/>
              <a:t>of TradeWiser </a:t>
            </a:r>
            <a:r>
              <a:rPr lang="en" dirty="0"/>
              <a:t>Ecosystem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complete cycle can be run completely digitally drastically reducing TAT.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360 degree solution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434242"/>
                </a:solidFill>
                <a:highlight>
                  <a:srgbClr val="FFFFFF"/>
                </a:highlight>
              </a:rPr>
              <a:t>Digitization of the back-office process, not just digitizing paper documents.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Borrower Profile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0" y="1304875"/>
            <a:ext cx="302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Farmer/ Producer</a:t>
            </a:r>
            <a:endParaRPr sz="1800" b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Objective: Bridge lending till trades are secured and executed.</a:t>
            </a:r>
            <a:endParaRPr sz="180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6080075" y="1304875"/>
            <a:ext cx="30639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Food Processing/ End User</a:t>
            </a:r>
            <a:endParaRPr sz="1800"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Objective: Working Capital optimization and operationalising just in time inventory and  price volatility derisking.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024675" y="1304875"/>
            <a:ext cx="306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Trader/ Intermediary</a:t>
            </a:r>
            <a:endParaRPr sz="1800" b="1"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Objective: Leverage for superior return on capital employed.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of eWR Financing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Customer acquisition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Approval and analytics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Disbursement and repayment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Collections</a:t>
            </a:r>
            <a:endParaRPr sz="1600" b="1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3787226" y="1722475"/>
            <a:ext cx="1846200" cy="17463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COLLATERAL MANAGEMENT</a:t>
            </a:r>
            <a:endParaRPr sz="1200"/>
          </a:p>
        </p:txBody>
      </p:sp>
      <p:sp>
        <p:nvSpPr>
          <p:cNvPr id="97" name="Google Shape;97;p19"/>
          <p:cNvSpPr/>
          <p:nvPr/>
        </p:nvSpPr>
        <p:spPr>
          <a:xfrm>
            <a:off x="2789700" y="322975"/>
            <a:ext cx="1507200" cy="6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PROCESS MANAGEMENT</a:t>
            </a:r>
            <a:endParaRPr sz="1300" b="1"/>
          </a:p>
        </p:txBody>
      </p:sp>
      <p:sp>
        <p:nvSpPr>
          <p:cNvPr id="98" name="Google Shape;98;p19"/>
          <p:cNvSpPr/>
          <p:nvPr/>
        </p:nvSpPr>
        <p:spPr>
          <a:xfrm>
            <a:off x="1135575" y="1534025"/>
            <a:ext cx="1617900" cy="6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INVENTORY MANAGEMENT </a:t>
            </a:r>
            <a:endParaRPr sz="1300" b="1"/>
          </a:p>
        </p:txBody>
      </p:sp>
      <p:sp>
        <p:nvSpPr>
          <p:cNvPr id="99" name="Google Shape;99;p19"/>
          <p:cNvSpPr/>
          <p:nvPr/>
        </p:nvSpPr>
        <p:spPr>
          <a:xfrm>
            <a:off x="2370700" y="3313075"/>
            <a:ext cx="1222800" cy="6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STOCK AUDITS</a:t>
            </a:r>
            <a:endParaRPr sz="1300" b="1"/>
          </a:p>
        </p:txBody>
      </p:sp>
      <p:sp>
        <p:nvSpPr>
          <p:cNvPr id="100" name="Google Shape;100;p19"/>
          <p:cNvSpPr/>
          <p:nvPr/>
        </p:nvSpPr>
        <p:spPr>
          <a:xfrm>
            <a:off x="6667175" y="1722475"/>
            <a:ext cx="1222800" cy="6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HEALTH TESTS</a:t>
            </a:r>
            <a:endParaRPr sz="1300" b="1"/>
          </a:p>
        </p:txBody>
      </p:sp>
      <p:sp>
        <p:nvSpPr>
          <p:cNvPr id="101" name="Google Shape;101;p19"/>
          <p:cNvSpPr/>
          <p:nvPr/>
        </p:nvSpPr>
        <p:spPr>
          <a:xfrm>
            <a:off x="5280400" y="322975"/>
            <a:ext cx="1222800" cy="68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SECURITY</a:t>
            </a:r>
            <a:endParaRPr sz="1300" b="1"/>
          </a:p>
        </p:txBody>
      </p:sp>
      <p:cxnSp>
        <p:nvCxnSpPr>
          <p:cNvPr id="102" name="Google Shape;102;p19"/>
          <p:cNvCxnSpPr>
            <a:stCxn id="96" idx="1"/>
            <a:endCxn id="97" idx="2"/>
          </p:cNvCxnSpPr>
          <p:nvPr/>
        </p:nvCxnSpPr>
        <p:spPr>
          <a:xfrm rot="10800000">
            <a:off x="3543395" y="1005015"/>
            <a:ext cx="514200" cy="9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9"/>
          <p:cNvCxnSpPr>
            <a:stCxn id="96" idx="2"/>
            <a:endCxn id="98" idx="3"/>
          </p:cNvCxnSpPr>
          <p:nvPr/>
        </p:nvCxnSpPr>
        <p:spPr>
          <a:xfrm rot="10800000">
            <a:off x="2753426" y="1875025"/>
            <a:ext cx="1033800" cy="72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9"/>
          <p:cNvCxnSpPr>
            <a:stCxn id="96" idx="5"/>
            <a:endCxn id="105" idx="0"/>
          </p:cNvCxnSpPr>
          <p:nvPr/>
        </p:nvCxnSpPr>
        <p:spPr>
          <a:xfrm>
            <a:off x="5363056" y="3213035"/>
            <a:ext cx="264300" cy="9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9"/>
          <p:cNvCxnSpPr>
            <a:stCxn id="96" idx="6"/>
            <a:endCxn id="100" idx="1"/>
          </p:cNvCxnSpPr>
          <p:nvPr/>
        </p:nvCxnSpPr>
        <p:spPr>
          <a:xfrm rot="10800000" flipH="1">
            <a:off x="5633426" y="2063425"/>
            <a:ext cx="1033800" cy="5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9"/>
          <p:cNvCxnSpPr>
            <a:stCxn id="96" idx="7"/>
            <a:endCxn id="101" idx="2"/>
          </p:cNvCxnSpPr>
          <p:nvPr/>
        </p:nvCxnSpPr>
        <p:spPr>
          <a:xfrm rot="10800000" flipH="1">
            <a:off x="5363056" y="1005015"/>
            <a:ext cx="528600" cy="97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9"/>
          <p:cNvSpPr txBox="1"/>
          <p:nvPr/>
        </p:nvSpPr>
        <p:spPr>
          <a:xfrm>
            <a:off x="6758325" y="140575"/>
            <a:ext cx="1973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&gt;CCTVs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&gt;Limited Access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&gt;Reliable Manpower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&gt;Video on Demand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558975" y="2404375"/>
            <a:ext cx="2372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&gt;Smaller SUs enables better Handling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&gt;Smart Environmental Sensors with AI layer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&gt;Highest Sanitation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&gt;Pest control Measures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873750" y="4186375"/>
            <a:ext cx="1507200" cy="46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REPORTING</a:t>
            </a:r>
            <a:endParaRPr b="1"/>
          </a:p>
        </p:txBody>
      </p:sp>
      <p:cxnSp>
        <p:nvCxnSpPr>
          <p:cNvPr id="110" name="Google Shape;110;p19"/>
          <p:cNvCxnSpPr>
            <a:stCxn id="96" idx="3"/>
            <a:endCxn id="99" idx="3"/>
          </p:cNvCxnSpPr>
          <p:nvPr/>
        </p:nvCxnSpPr>
        <p:spPr>
          <a:xfrm flipH="1">
            <a:off x="3593495" y="3213035"/>
            <a:ext cx="464100" cy="4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9"/>
          <p:cNvSpPr txBox="1"/>
          <p:nvPr/>
        </p:nvSpPr>
        <p:spPr>
          <a:xfrm>
            <a:off x="1254500" y="2263938"/>
            <a:ext cx="184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&gt;Effective ERP/WMS system 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95400" y="140575"/>
            <a:ext cx="2094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&gt;Clearly defined SOPs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&gt;Automation driven processes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69725" y="3390775"/>
            <a:ext cx="220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&gt;RFID tagged Stock units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&gt;WMS 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&gt;Video on Demand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&gt;Zoning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Risk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 Issues Faced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Mis- identification of securitised material/mixing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Advantages of Dematerialised Infrastructure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Digital lien marking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Partial withdrawal facility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Ease of asset transfer, securitisation and liquidation.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Risk	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Value risk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 to market of asset to call for margin.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Insurance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contracts are backed by standard insurances to ensure full and fair recovery in case of losses accrued due to standard perils like fire, weather, natural calamities and theft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393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Oswald</vt:lpstr>
      <vt:lpstr>Playfair Display</vt:lpstr>
      <vt:lpstr>Montserrat</vt:lpstr>
      <vt:lpstr>Pop</vt:lpstr>
      <vt:lpstr>TradeWiser Mfarm Ventures P Ltd</vt:lpstr>
      <vt:lpstr>Objectives</vt:lpstr>
      <vt:lpstr>Warehouse Receipt Financing</vt:lpstr>
      <vt:lpstr>Borrower Profile</vt:lpstr>
      <vt:lpstr>Lifecycle of eWR Financing</vt:lpstr>
      <vt:lpstr>Risk Management</vt:lpstr>
      <vt:lpstr>PowerPoint Presentation</vt:lpstr>
      <vt:lpstr>Material Risk</vt:lpstr>
      <vt:lpstr>Financial Risk </vt:lpstr>
      <vt:lpstr>Terms</vt:lpstr>
      <vt:lpstr>Actualisation Timelines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TradeWiser Mfarm Ventures P Ltd</dc:title>
  <dc:creator>Mayank</dc:creator>
  <cp:lastModifiedBy>Microsoft account</cp:lastModifiedBy>
  <cp:revision>3</cp:revision>
  <dcterms:modified xsi:type="dcterms:W3CDTF">2023-04-29T10:27:18Z</dcterms:modified>
</cp:coreProperties>
</file>