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83" r:id="rId1"/>
  </p:sldMasterIdLst>
  <p:sldIdLst>
    <p:sldId id="256" r:id="rId2"/>
    <p:sldId id="257" r:id="rId3"/>
    <p:sldId id="265" r:id="rId4"/>
    <p:sldId id="258" r:id="rId5"/>
    <p:sldId id="266" r:id="rId6"/>
    <p:sldId id="267" r:id="rId7"/>
    <p:sldId id="261" r:id="rId8"/>
    <p:sldId id="264" r:id="rId9"/>
    <p:sldId id="260" r:id="rId10"/>
    <p:sldId id="263" r:id="rId11"/>
    <p:sldId id="269" r:id="rId12"/>
    <p:sldId id="270" r:id="rId13"/>
    <p:sldId id="262"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KULAKRISHNAN M" initials="GM" lastIdx="1" clrIdx="0">
    <p:extLst>
      <p:ext uri="{19B8F6BF-5375-455C-9EA6-DF929625EA0E}">
        <p15:presenceInfo xmlns:p15="http://schemas.microsoft.com/office/powerpoint/2012/main" userId="32c1f28d63a31af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65" autoAdjust="0"/>
    <p:restoredTop sz="94660"/>
  </p:normalViewPr>
  <p:slideViewPr>
    <p:cSldViewPr snapToGrid="0">
      <p:cViewPr varScale="1">
        <p:scale>
          <a:sx n="68" d="100"/>
          <a:sy n="68" d="100"/>
        </p:scale>
        <p:origin x="74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5674A4D8-90D9-4F74-99A1-CDEC3CAEC29B}" type="datetimeFigureOut">
              <a:rPr lang="en-IN" smtClean="0"/>
              <a:t>04-03-2023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638978BA-26AC-4D1B-8B8C-290EA63E4C48}" type="slidenum">
              <a:rPr lang="en-IN" smtClean="0"/>
              <a:t>‹#›</a:t>
            </a:fld>
            <a:endParaRPr lang="en-IN"/>
          </a:p>
        </p:txBody>
      </p:sp>
    </p:spTree>
    <p:extLst>
      <p:ext uri="{BB962C8B-B14F-4D97-AF65-F5344CB8AC3E}">
        <p14:creationId xmlns:p14="http://schemas.microsoft.com/office/powerpoint/2010/main" val="237967554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74A4D8-90D9-4F74-99A1-CDEC3CAEC29B}" type="datetimeFigureOut">
              <a:rPr lang="en-IN" smtClean="0"/>
              <a:t>04-03-2023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8978BA-26AC-4D1B-8B8C-290EA63E4C48}" type="slidenum">
              <a:rPr lang="en-IN" smtClean="0"/>
              <a:t>‹#›</a:t>
            </a:fld>
            <a:endParaRPr lang="en-IN"/>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90603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74A4D8-90D9-4F74-99A1-CDEC3CAEC29B}" type="datetimeFigureOut">
              <a:rPr lang="en-IN" smtClean="0"/>
              <a:t>04-03-2023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8978BA-26AC-4D1B-8B8C-290EA63E4C48}" type="slidenum">
              <a:rPr lang="en-IN" smtClean="0"/>
              <a:t>‹#›</a:t>
            </a:fld>
            <a:endParaRPr lang="en-IN"/>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81572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74A4D8-90D9-4F74-99A1-CDEC3CAEC29B}" type="datetimeFigureOut">
              <a:rPr lang="en-IN" smtClean="0"/>
              <a:t>04-03-2023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8978BA-26AC-4D1B-8B8C-290EA63E4C48}" type="slidenum">
              <a:rPr lang="en-IN" smtClean="0"/>
              <a:t>‹#›</a:t>
            </a:fld>
            <a:endParaRPr lang="en-IN"/>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99939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74A4D8-90D9-4F74-99A1-CDEC3CAEC29B}" type="datetimeFigureOut">
              <a:rPr lang="en-IN" smtClean="0"/>
              <a:t>04-03-2023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8978BA-26AC-4D1B-8B8C-290EA63E4C48}" type="slidenum">
              <a:rPr lang="en-IN" smtClean="0"/>
              <a:t>‹#›</a:t>
            </a:fld>
            <a:endParaRPr lang="en-IN"/>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5839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74A4D8-90D9-4F74-99A1-CDEC3CAEC29B}" type="datetimeFigureOut">
              <a:rPr lang="en-IN" smtClean="0"/>
              <a:t>04-03-2023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8978BA-26AC-4D1B-8B8C-290EA63E4C48}" type="slidenum">
              <a:rPr lang="en-IN" smtClean="0"/>
              <a:t>‹#›</a:t>
            </a:fld>
            <a:endParaRPr lang="en-IN"/>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22312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74A4D8-90D9-4F74-99A1-CDEC3CAEC29B}" type="datetimeFigureOut">
              <a:rPr lang="en-IN" smtClean="0"/>
              <a:t>04-03-2023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8978BA-26AC-4D1B-8B8C-290EA63E4C48}" type="slidenum">
              <a:rPr lang="en-IN" smtClean="0"/>
              <a:t>‹#›</a:t>
            </a:fld>
            <a:endParaRPr lang="en-IN"/>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65206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74A4D8-90D9-4F74-99A1-CDEC3CAEC29B}" type="datetimeFigureOut">
              <a:rPr lang="en-IN" smtClean="0"/>
              <a:t>04-03-2023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8978BA-26AC-4D1B-8B8C-290EA63E4C48}" type="slidenum">
              <a:rPr lang="en-IN" smtClean="0"/>
              <a:t>‹#›</a:t>
            </a:fld>
            <a:endParaRPr lang="en-IN"/>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23388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74A4D8-90D9-4F74-99A1-CDEC3CAEC29B}" type="datetimeFigureOut">
              <a:rPr lang="en-IN" smtClean="0"/>
              <a:t>04-03-2023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8978BA-26AC-4D1B-8B8C-290EA63E4C48}" type="slidenum">
              <a:rPr lang="en-IN" smtClean="0"/>
              <a:t>‹#›</a:t>
            </a:fld>
            <a:endParaRPr lang="en-IN"/>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9683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74A4D8-90D9-4F74-99A1-CDEC3CAEC29B}" type="datetimeFigureOut">
              <a:rPr lang="en-IN" smtClean="0"/>
              <a:t>04-03-2023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8978BA-26AC-4D1B-8B8C-290EA63E4C48}" type="slidenum">
              <a:rPr lang="en-IN" smtClean="0"/>
              <a:t>‹#›</a:t>
            </a:fld>
            <a:endParaRPr lang="en-IN"/>
          </a:p>
        </p:txBody>
      </p:sp>
    </p:spTree>
    <p:extLst>
      <p:ext uri="{BB962C8B-B14F-4D97-AF65-F5344CB8AC3E}">
        <p14:creationId xmlns:p14="http://schemas.microsoft.com/office/powerpoint/2010/main" val="2379408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74A4D8-90D9-4F74-99A1-CDEC3CAEC29B}" type="datetimeFigureOut">
              <a:rPr lang="en-IN" smtClean="0"/>
              <a:t>04-03-2023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8978BA-26AC-4D1B-8B8C-290EA63E4C48}" type="slidenum">
              <a:rPr lang="en-IN" smtClean="0"/>
              <a:t>‹#›</a:t>
            </a:fld>
            <a:endParaRPr lang="en-IN"/>
          </a:p>
        </p:txBody>
      </p:sp>
    </p:spTree>
    <p:extLst>
      <p:ext uri="{BB962C8B-B14F-4D97-AF65-F5344CB8AC3E}">
        <p14:creationId xmlns:p14="http://schemas.microsoft.com/office/powerpoint/2010/main" val="2719049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5674A4D8-90D9-4F74-99A1-CDEC3CAEC29B}" type="datetimeFigureOut">
              <a:rPr lang="en-IN" smtClean="0"/>
              <a:t>04-03-2023</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638978BA-26AC-4D1B-8B8C-290EA63E4C48}" type="slidenum">
              <a:rPr lang="en-IN" smtClean="0"/>
              <a:t>‹#›</a:t>
            </a:fld>
            <a:endParaRPr lang="en-IN"/>
          </a:p>
        </p:txBody>
      </p:sp>
    </p:spTree>
    <p:extLst>
      <p:ext uri="{BB962C8B-B14F-4D97-AF65-F5344CB8AC3E}">
        <p14:creationId xmlns:p14="http://schemas.microsoft.com/office/powerpoint/2010/main" val="2466724966"/>
      </p:ext>
    </p:extLst>
  </p:cSld>
  <p:clrMap bg1="lt1" tx1="dk1" bg2="lt2" tx2="dk2" accent1="accent1" accent2="accent2" accent3="accent3" accent4="accent4" accent5="accent5" accent6="accent6" hlink="hlink" folHlink="folHlink"/>
  <p:sldLayoutIdLst>
    <p:sldLayoutId id="2147484384" r:id="rId1"/>
    <p:sldLayoutId id="2147484385" r:id="rId2"/>
    <p:sldLayoutId id="2147484386" r:id="rId3"/>
    <p:sldLayoutId id="2147484387" r:id="rId4"/>
    <p:sldLayoutId id="2147484388" r:id="rId5"/>
    <p:sldLayoutId id="2147484389" r:id="rId6"/>
    <p:sldLayoutId id="2147484390" r:id="rId7"/>
    <p:sldLayoutId id="2147484391" r:id="rId8"/>
    <p:sldLayoutId id="2147484392" r:id="rId9"/>
    <p:sldLayoutId id="2147484393" r:id="rId10"/>
    <p:sldLayoutId id="2147484394"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126B7-D067-A59D-0329-4033B92D77E4}"/>
              </a:ext>
            </a:extLst>
          </p:cNvPr>
          <p:cNvSpPr>
            <a:spLocks noGrp="1"/>
          </p:cNvSpPr>
          <p:nvPr>
            <p:ph type="ctrTitle"/>
          </p:nvPr>
        </p:nvSpPr>
        <p:spPr>
          <a:xfrm>
            <a:off x="2252394" y="330590"/>
            <a:ext cx="8579729" cy="1313375"/>
          </a:xfrm>
        </p:spPr>
        <p:txBody>
          <a:bodyPr>
            <a:noAutofit/>
          </a:bodyPr>
          <a:lstStyle/>
          <a:p>
            <a:pPr algn="ctr"/>
            <a:r>
              <a:rPr lang="en-IN" sz="4400" dirty="0">
                <a:latin typeface="Times New Roman" panose="02020603050405020304" pitchFamily="18" charset="0"/>
                <a:cs typeface="Times New Roman" panose="02020603050405020304" pitchFamily="18" charset="0"/>
              </a:rPr>
              <a:t>TIMETABLE</a:t>
            </a:r>
            <a:r>
              <a:rPr lang="en-IN" sz="4400" dirty="0"/>
              <a:t> GENERATOR</a:t>
            </a:r>
          </a:p>
        </p:txBody>
      </p:sp>
      <p:sp>
        <p:nvSpPr>
          <p:cNvPr id="3" name="Subtitle 2">
            <a:extLst>
              <a:ext uri="{FF2B5EF4-FFF2-40B4-BE49-F238E27FC236}">
                <a16:creationId xmlns:a16="http://schemas.microsoft.com/office/drawing/2014/main" id="{D62F506B-B6BC-4A6A-6A1D-43072C64611E}"/>
              </a:ext>
            </a:extLst>
          </p:cNvPr>
          <p:cNvSpPr>
            <a:spLocks noGrp="1"/>
          </p:cNvSpPr>
          <p:nvPr>
            <p:ph type="subTitle" idx="1"/>
          </p:nvPr>
        </p:nvSpPr>
        <p:spPr>
          <a:xfrm>
            <a:off x="562709" y="3643532"/>
            <a:ext cx="11210192" cy="2897945"/>
          </a:xfrm>
        </p:spPr>
        <p:txBody>
          <a:bodyPr>
            <a:noAutofit/>
          </a:bodyPr>
          <a:lstStyle/>
          <a:p>
            <a:pPr indent="457200"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Latha" panose="020B0604020202020204" pitchFamily="34" charset="0"/>
              </a:rPr>
              <a:t>  GUIDED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BY</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DONE BY</a:t>
            </a:r>
          </a:p>
          <a:p>
            <a:pPr indent="457200" algn="just">
              <a:lnSpc>
                <a:spcPct val="150000"/>
              </a:lnSpc>
              <a:spcAft>
                <a:spcPts val="800"/>
              </a:spcAft>
            </a:pPr>
            <a:r>
              <a:rPr lang="en-IN" sz="1800" kern="100" dirty="0">
                <a:latin typeface="Times New Roman" panose="02020603050405020304" pitchFamily="18" charset="0"/>
                <a:ea typeface="Calibri" panose="020F0502020204030204" pitchFamily="34" charset="0"/>
                <a:cs typeface="Latha" panose="020B0604020202020204" pitchFamily="34" charset="0"/>
              </a:rPr>
              <a:t>  DR S.ANNIE JOICE                                                     BALA MURALI KRISHNA D(830120104003)</a:t>
            </a:r>
          </a:p>
          <a:p>
            <a:pPr indent="457200" algn="just">
              <a:lnSpc>
                <a:spcPct val="150000"/>
              </a:lnSpc>
              <a:spcAft>
                <a:spcPts val="800"/>
              </a:spcAft>
            </a:pPr>
            <a:r>
              <a:rPr lang="en-IN" sz="1800" kern="100" dirty="0">
                <a:latin typeface="Times New Roman" panose="02020603050405020304" pitchFamily="18" charset="0"/>
                <a:ea typeface="Calibri" panose="020F0502020204030204" pitchFamily="34" charset="0"/>
                <a:cs typeface="Latha" panose="020B0604020202020204" pitchFamily="34" charset="0"/>
              </a:rPr>
              <a:t>                                                                                        GOKULAKRISHNAN M(830120104007)</a:t>
            </a:r>
          </a:p>
          <a:p>
            <a:pPr indent="457200" algn="just">
              <a:lnSpc>
                <a:spcPct val="150000"/>
              </a:lnSpc>
              <a:spcAft>
                <a:spcPts val="800"/>
              </a:spcAft>
            </a:pPr>
            <a:r>
              <a:rPr lang="en-IN" sz="1800" kern="100" dirty="0">
                <a:latin typeface="Times New Roman" panose="02020603050405020304" pitchFamily="18" charset="0"/>
                <a:ea typeface="Calibri" panose="020F0502020204030204" pitchFamily="34" charset="0"/>
                <a:cs typeface="Latha" panose="020B0604020202020204" pitchFamily="34" charset="0"/>
              </a:rPr>
              <a:t>                                                                                        VIMAL RAJ A(830120104034)</a:t>
            </a:r>
          </a:p>
          <a:p>
            <a:pPr indent="457200" algn="just">
              <a:lnSpc>
                <a:spcPct val="150000"/>
              </a:lnSpc>
              <a:spcAft>
                <a:spcPts val="800"/>
              </a:spcAft>
            </a:pPr>
            <a:endParaRPr lang="en-IN" sz="1800" kern="100" dirty="0">
              <a:latin typeface="Times New Roman" panose="02020603050405020304" pitchFamily="18" charset="0"/>
              <a:ea typeface="Calibri" panose="020F0502020204030204" pitchFamily="34" charset="0"/>
              <a:cs typeface="Latha" panose="020B0604020202020204" pitchFamily="34" charset="0"/>
            </a:endParaRPr>
          </a:p>
          <a:p>
            <a:pPr indent="457200"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Latha" panose="020B0604020202020204" pitchFamily="34" charset="0"/>
              </a:rPr>
              <a:t> </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endParaRPr lang="en-IN" sz="1800" dirty="0"/>
          </a:p>
        </p:txBody>
      </p:sp>
    </p:spTree>
    <p:extLst>
      <p:ext uri="{BB962C8B-B14F-4D97-AF65-F5344CB8AC3E}">
        <p14:creationId xmlns:p14="http://schemas.microsoft.com/office/powerpoint/2010/main" val="2040272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A964B-8FCD-385B-927F-5864E1B76962}"/>
              </a:ext>
            </a:extLst>
          </p:cNvPr>
          <p:cNvSpPr>
            <a:spLocks noGrp="1"/>
          </p:cNvSpPr>
          <p:nvPr>
            <p:ph type="title"/>
          </p:nvPr>
        </p:nvSpPr>
        <p:spPr>
          <a:xfrm>
            <a:off x="1828800" y="428626"/>
            <a:ext cx="8102990" cy="879670"/>
          </a:xfrm>
        </p:spPr>
        <p:txBody>
          <a:bodyPr>
            <a:normAutofit/>
          </a:bodyPr>
          <a:lstStyle/>
          <a:p>
            <a:pPr algn="ctr"/>
            <a:r>
              <a:rPr lang="en-IN" sz="4000" dirty="0">
                <a:latin typeface="Times New Roman" panose="02020603050405020304" pitchFamily="18" charset="0"/>
                <a:cs typeface="Times New Roman" panose="02020603050405020304" pitchFamily="18" charset="0"/>
              </a:rPr>
              <a:t>FEATURES</a:t>
            </a:r>
          </a:p>
        </p:txBody>
      </p:sp>
      <p:sp>
        <p:nvSpPr>
          <p:cNvPr id="3" name="Content Placeholder 2">
            <a:extLst>
              <a:ext uri="{FF2B5EF4-FFF2-40B4-BE49-F238E27FC236}">
                <a16:creationId xmlns:a16="http://schemas.microsoft.com/office/drawing/2014/main" id="{B109C5EC-2E5A-77AB-2F7C-FC96F3563D73}"/>
              </a:ext>
            </a:extLst>
          </p:cNvPr>
          <p:cNvSpPr>
            <a:spLocks noGrp="1"/>
          </p:cNvSpPr>
          <p:nvPr>
            <p:ph idx="1"/>
          </p:nvPr>
        </p:nvSpPr>
        <p:spPr>
          <a:xfrm>
            <a:off x="1028700" y="1851025"/>
            <a:ext cx="9719017" cy="4338760"/>
          </a:xfrm>
        </p:spPr>
        <p:txBody>
          <a:bodyPr/>
          <a:lstStyle/>
          <a:p>
            <a:pPr algn="just"/>
            <a:r>
              <a:rPr lang="en-US" b="1" dirty="0"/>
              <a:t>Data storage</a:t>
            </a:r>
          </a:p>
          <a:p>
            <a:pPr algn="just"/>
            <a:endParaRPr lang="en-US" dirty="0"/>
          </a:p>
          <a:p>
            <a:pPr algn="just"/>
            <a:r>
              <a:rPr lang="en-US" b="1" dirty="0"/>
              <a:t>Conflict detection</a:t>
            </a:r>
          </a:p>
          <a:p>
            <a:pPr algn="just"/>
            <a:endParaRPr lang="en-US" b="1" dirty="0"/>
          </a:p>
          <a:p>
            <a:pPr algn="just"/>
            <a:r>
              <a:rPr lang="en-US" b="1" dirty="0"/>
              <a:t>Class schedule visualization</a:t>
            </a:r>
          </a:p>
          <a:p>
            <a:pPr algn="just"/>
            <a:endParaRPr lang="en-US" dirty="0"/>
          </a:p>
          <a:p>
            <a:pPr algn="just"/>
            <a:r>
              <a:rPr lang="en-US" b="1" dirty="0"/>
              <a:t>Mobile compatibility</a:t>
            </a:r>
            <a:endParaRPr lang="en-IN" dirty="0"/>
          </a:p>
        </p:txBody>
      </p:sp>
    </p:spTree>
    <p:extLst>
      <p:ext uri="{BB962C8B-B14F-4D97-AF65-F5344CB8AC3E}">
        <p14:creationId xmlns:p14="http://schemas.microsoft.com/office/powerpoint/2010/main" val="32462585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A964B-8FCD-385B-927F-5864E1B76962}"/>
              </a:ext>
            </a:extLst>
          </p:cNvPr>
          <p:cNvSpPr>
            <a:spLocks noGrp="1"/>
          </p:cNvSpPr>
          <p:nvPr>
            <p:ph type="title"/>
          </p:nvPr>
        </p:nvSpPr>
        <p:spPr>
          <a:xfrm>
            <a:off x="1828800" y="428626"/>
            <a:ext cx="8102990" cy="879670"/>
          </a:xfrm>
        </p:spPr>
        <p:txBody>
          <a:bodyPr>
            <a:normAutofit/>
          </a:bodyPr>
          <a:lstStyle/>
          <a:p>
            <a:pPr algn="ctr"/>
            <a:r>
              <a:rPr lang="en-IN" sz="4000" dirty="0">
                <a:latin typeface="Times New Roman" panose="02020603050405020304" pitchFamily="18" charset="0"/>
                <a:cs typeface="Times New Roman" panose="02020603050405020304" pitchFamily="18" charset="0"/>
              </a:rPr>
              <a:t>SYSTEM ARCHITECTURE</a:t>
            </a:r>
          </a:p>
        </p:txBody>
      </p:sp>
      <p:sp>
        <p:nvSpPr>
          <p:cNvPr id="4" name="Rectangle 2">
            <a:extLst>
              <a:ext uri="{FF2B5EF4-FFF2-40B4-BE49-F238E27FC236}">
                <a16:creationId xmlns:a16="http://schemas.microsoft.com/office/drawing/2014/main" id="{11795B25-8B8C-6D7B-69EC-769FC464849F}"/>
              </a:ext>
            </a:extLst>
          </p:cNvPr>
          <p:cNvSpPr>
            <a:spLocks noChangeArrowheads="1"/>
          </p:cNvSpPr>
          <p:nvPr/>
        </p:nvSpPr>
        <p:spPr bwMode="auto">
          <a:xfrm>
            <a:off x="2672861" y="170219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7" name="Picture 6">
            <a:extLst>
              <a:ext uri="{FF2B5EF4-FFF2-40B4-BE49-F238E27FC236}">
                <a16:creationId xmlns:a16="http://schemas.microsoft.com/office/drawing/2014/main" id="{0D98C71B-EE88-14DD-7EF5-B15D22D5CA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7274" y="1581025"/>
            <a:ext cx="8243667" cy="4941708"/>
          </a:xfrm>
          <a:prstGeom prst="rect">
            <a:avLst/>
          </a:prstGeom>
        </p:spPr>
      </p:pic>
    </p:spTree>
    <p:extLst>
      <p:ext uri="{BB962C8B-B14F-4D97-AF65-F5344CB8AC3E}">
        <p14:creationId xmlns:p14="http://schemas.microsoft.com/office/powerpoint/2010/main" val="11414885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A964B-8FCD-385B-927F-5864E1B76962}"/>
              </a:ext>
            </a:extLst>
          </p:cNvPr>
          <p:cNvSpPr>
            <a:spLocks noGrp="1"/>
          </p:cNvSpPr>
          <p:nvPr>
            <p:ph type="title"/>
          </p:nvPr>
        </p:nvSpPr>
        <p:spPr>
          <a:xfrm>
            <a:off x="1828800" y="428626"/>
            <a:ext cx="8102990" cy="879670"/>
          </a:xfrm>
        </p:spPr>
        <p:txBody>
          <a:bodyPr>
            <a:normAutofit/>
          </a:bodyPr>
          <a:lstStyle/>
          <a:p>
            <a:pPr algn="ctr"/>
            <a:r>
              <a:rPr lang="en-IN" sz="4000" dirty="0">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a16="http://schemas.microsoft.com/office/drawing/2014/main" id="{B109C5EC-2E5A-77AB-2F7C-FC96F3563D73}"/>
              </a:ext>
            </a:extLst>
          </p:cNvPr>
          <p:cNvSpPr>
            <a:spLocks noGrp="1"/>
          </p:cNvSpPr>
          <p:nvPr>
            <p:ph idx="1"/>
          </p:nvPr>
        </p:nvSpPr>
        <p:spPr>
          <a:xfrm>
            <a:off x="1028700" y="1851025"/>
            <a:ext cx="9719017" cy="4338760"/>
          </a:xfrm>
        </p:spPr>
        <p:txBody>
          <a:bodyPr/>
          <a:lstStyle/>
          <a:p>
            <a:pPr algn="just"/>
            <a:r>
              <a:rPr lang="en-IN" b="0" i="0" dirty="0">
                <a:solidFill>
                  <a:srgbClr val="374151"/>
                </a:solidFill>
                <a:effectLst/>
                <a:latin typeface="Söhne"/>
              </a:rPr>
              <a:t>Fitness Function Module</a:t>
            </a:r>
          </a:p>
          <a:p>
            <a:pPr algn="just"/>
            <a:r>
              <a:rPr lang="en-IN" b="0" i="0" dirty="0">
                <a:solidFill>
                  <a:srgbClr val="374151"/>
                </a:solidFill>
                <a:effectLst/>
                <a:latin typeface="Söhne"/>
              </a:rPr>
              <a:t>Initial Population Generation Module</a:t>
            </a:r>
          </a:p>
          <a:p>
            <a:pPr algn="just"/>
            <a:r>
              <a:rPr lang="en-IN" b="0" i="0" dirty="0">
                <a:solidFill>
                  <a:srgbClr val="374151"/>
                </a:solidFill>
                <a:effectLst/>
                <a:latin typeface="Söhne"/>
              </a:rPr>
              <a:t>Selection Module</a:t>
            </a:r>
          </a:p>
          <a:p>
            <a:pPr algn="just"/>
            <a:r>
              <a:rPr lang="en-IN" b="0" i="0" dirty="0">
                <a:solidFill>
                  <a:srgbClr val="374151"/>
                </a:solidFill>
                <a:effectLst/>
                <a:latin typeface="Söhne"/>
              </a:rPr>
              <a:t>Crossover Module</a:t>
            </a:r>
            <a:endParaRPr lang="en-IN" dirty="0">
              <a:solidFill>
                <a:srgbClr val="374151"/>
              </a:solidFill>
              <a:latin typeface="Söhne"/>
            </a:endParaRPr>
          </a:p>
          <a:p>
            <a:pPr algn="just"/>
            <a:r>
              <a:rPr lang="en-IN" b="0" i="0" dirty="0">
                <a:solidFill>
                  <a:srgbClr val="374151"/>
                </a:solidFill>
                <a:effectLst/>
                <a:latin typeface="Söhne"/>
              </a:rPr>
              <a:t>Mutation Module</a:t>
            </a:r>
          </a:p>
          <a:p>
            <a:pPr algn="just"/>
            <a:r>
              <a:rPr lang="en-IN" b="0" i="0" dirty="0">
                <a:solidFill>
                  <a:srgbClr val="374151"/>
                </a:solidFill>
                <a:effectLst/>
                <a:latin typeface="Söhne"/>
              </a:rPr>
              <a:t>Termination Module</a:t>
            </a:r>
            <a:endParaRPr lang="en-IN" dirty="0">
              <a:solidFill>
                <a:srgbClr val="374151"/>
              </a:solidFill>
              <a:latin typeface="Söhne"/>
            </a:endParaRPr>
          </a:p>
          <a:p>
            <a:pPr algn="just"/>
            <a:r>
              <a:rPr lang="en-IN" b="0" i="0">
                <a:solidFill>
                  <a:srgbClr val="374151"/>
                </a:solidFill>
                <a:effectLst/>
                <a:latin typeface="Söhne"/>
              </a:rPr>
              <a:t>Output Module</a:t>
            </a:r>
            <a:endParaRPr lang="en-IN" dirty="0"/>
          </a:p>
        </p:txBody>
      </p:sp>
    </p:spTree>
    <p:extLst>
      <p:ext uri="{BB962C8B-B14F-4D97-AF65-F5344CB8AC3E}">
        <p14:creationId xmlns:p14="http://schemas.microsoft.com/office/powerpoint/2010/main" val="11532699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ADA8497A-910E-B4C6-D278-76613E851841}"/>
              </a:ext>
            </a:extLst>
          </p:cNvPr>
          <p:cNvSpPr>
            <a:spLocks noGrp="1"/>
          </p:cNvSpPr>
          <p:nvPr>
            <p:ph type="title"/>
          </p:nvPr>
        </p:nvSpPr>
        <p:spPr/>
        <p:txBody>
          <a:bodyPr>
            <a:normAutofit/>
          </a:bodyPr>
          <a:lstStyle/>
          <a:p>
            <a:pPr algn="ctr"/>
            <a:r>
              <a:rPr lang="en-IN" dirty="0">
                <a:latin typeface="Times New Roman" panose="02020603050405020304" pitchFamily="18" charset="0"/>
                <a:cs typeface="Times New Roman" panose="02020603050405020304" pitchFamily="18" charset="0"/>
              </a:rPr>
              <a:t>CONCLUSION</a:t>
            </a:r>
          </a:p>
        </p:txBody>
      </p:sp>
      <p:sp>
        <p:nvSpPr>
          <p:cNvPr id="13" name="Content Placeholder 12">
            <a:extLst>
              <a:ext uri="{FF2B5EF4-FFF2-40B4-BE49-F238E27FC236}">
                <a16:creationId xmlns:a16="http://schemas.microsoft.com/office/drawing/2014/main" id="{C17F56D3-448E-8803-0DA4-E3934C5B0F65}"/>
              </a:ext>
            </a:extLst>
          </p:cNvPr>
          <p:cNvSpPr>
            <a:spLocks noGrp="1"/>
          </p:cNvSpPr>
          <p:nvPr>
            <p:ph idx="1"/>
          </p:nvPr>
        </p:nvSpPr>
        <p:spPr>
          <a:xfrm>
            <a:off x="1261872" y="1589649"/>
            <a:ext cx="9288897" cy="4459458"/>
          </a:xfrm>
        </p:spPr>
        <p:txBody>
          <a:bodyPr>
            <a:normAutofit/>
          </a:bodyPr>
          <a:lstStyle/>
          <a:p>
            <a:pPr marL="0" indent="0" algn="just">
              <a:buNone/>
            </a:pPr>
            <a:endParaRPr lang="en-IN" dirty="0"/>
          </a:p>
          <a:p>
            <a:pPr algn="just"/>
            <a:r>
              <a:rPr lang="en-US" dirty="0"/>
              <a:t> Effective time table generation requires careful planning and attention to detail. It is essential </a:t>
            </a:r>
            <a:r>
              <a:rPr lang="en-US" dirty="0">
                <a:latin typeface="Times New Roman" panose="02020603050405020304" pitchFamily="18" charset="0"/>
                <a:cs typeface="Times New Roman" panose="02020603050405020304" pitchFamily="18" charset="0"/>
              </a:rPr>
              <a:t>to</a:t>
            </a:r>
            <a:r>
              <a:rPr lang="en-US" dirty="0"/>
              <a:t> consider the availability of classrooms, instructors, and students, and allocate them in a way that minimizes conflicts and maximizes productivity. The use of computer algorithms and scheduling software can significantly simplify the time table generation process and help ensure that the final schedule is efficient and feasible.</a:t>
            </a:r>
          </a:p>
          <a:p>
            <a:pPr algn="just"/>
            <a:r>
              <a:rPr lang="en-US" dirty="0"/>
              <a:t> In conclusion, the generation of a time table is a complex process that requires careful consideration of multiple factors. By using the right tools and techniques, it is possible to create a well-structured schedule that meets the needs of all parties involved and contributes to a more organized and efficient workflow.</a:t>
            </a:r>
            <a:endParaRPr lang="en-IN" dirty="0"/>
          </a:p>
        </p:txBody>
      </p:sp>
    </p:spTree>
    <p:extLst>
      <p:ext uri="{BB962C8B-B14F-4D97-AF65-F5344CB8AC3E}">
        <p14:creationId xmlns:p14="http://schemas.microsoft.com/office/powerpoint/2010/main" val="1950120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ADA8497A-910E-B4C6-D278-76613E851841}"/>
              </a:ext>
            </a:extLst>
          </p:cNvPr>
          <p:cNvSpPr>
            <a:spLocks noGrp="1"/>
          </p:cNvSpPr>
          <p:nvPr>
            <p:ph type="title"/>
          </p:nvPr>
        </p:nvSpPr>
        <p:spPr>
          <a:xfrm>
            <a:off x="1261872" y="168812"/>
            <a:ext cx="9692640" cy="1058276"/>
          </a:xfrm>
        </p:spPr>
        <p:txBody>
          <a:bodyPr>
            <a:normAutofit/>
          </a:bodyPr>
          <a:lstStyle/>
          <a:p>
            <a:pPr algn="ctr"/>
            <a:r>
              <a:rPr lang="en-IN" dirty="0">
                <a:latin typeface="Times New Roman" panose="02020603050405020304" pitchFamily="18" charset="0"/>
                <a:cs typeface="Times New Roman" panose="02020603050405020304" pitchFamily="18" charset="0"/>
              </a:rPr>
              <a:t>REFERENCES</a:t>
            </a:r>
          </a:p>
        </p:txBody>
      </p:sp>
      <p:sp>
        <p:nvSpPr>
          <p:cNvPr id="13" name="Content Placeholder 12">
            <a:extLst>
              <a:ext uri="{FF2B5EF4-FFF2-40B4-BE49-F238E27FC236}">
                <a16:creationId xmlns:a16="http://schemas.microsoft.com/office/drawing/2014/main" id="{C17F56D3-448E-8803-0DA4-E3934C5B0F65}"/>
              </a:ext>
            </a:extLst>
          </p:cNvPr>
          <p:cNvSpPr>
            <a:spLocks noGrp="1"/>
          </p:cNvSpPr>
          <p:nvPr>
            <p:ph idx="1"/>
          </p:nvPr>
        </p:nvSpPr>
        <p:spPr>
          <a:xfrm>
            <a:off x="1261872" y="1603716"/>
            <a:ext cx="9288897" cy="4459458"/>
          </a:xfrm>
        </p:spPr>
        <p:txBody>
          <a:bodyPr>
            <a:normAutofit/>
          </a:bodyPr>
          <a:lstStyle/>
          <a:p>
            <a:pPr algn="just"/>
            <a:r>
              <a:rPr lang="en-IN" dirty="0"/>
              <a:t> Chowdhary A, </a:t>
            </a:r>
            <a:r>
              <a:rPr lang="en-IN" dirty="0" err="1"/>
              <a:t>Kande</a:t>
            </a:r>
            <a:r>
              <a:rPr lang="en-IN" dirty="0"/>
              <a:t> P, </a:t>
            </a:r>
            <a:r>
              <a:rPr lang="en-IN" dirty="0" err="1"/>
              <a:t>Dhone</a:t>
            </a:r>
            <a:r>
              <a:rPr lang="en-IN" dirty="0"/>
              <a:t> S, Ingle S, </a:t>
            </a:r>
            <a:r>
              <a:rPr lang="en-IN" dirty="0" err="1"/>
              <a:t>Rushiya</a:t>
            </a:r>
            <a:r>
              <a:rPr lang="en-IN" dirty="0"/>
              <a:t> R, And Gawande D, 2014 Timetable Generation system. International Journal of Computer Science and Mobile Computing, 3(2). </a:t>
            </a:r>
          </a:p>
          <a:p>
            <a:pPr algn="just"/>
            <a:r>
              <a:rPr lang="en-IN" dirty="0" err="1"/>
              <a:t>Bhaduri</a:t>
            </a:r>
            <a:r>
              <a:rPr lang="en-IN" dirty="0"/>
              <a:t>, A., 2009, October. University timetable scheduling using genetic artificial immune network. In Advances in Recent Technologies in Communication and Computing, 2009. ARTCom'09. International Conference on (pp. 289Y292). IEEE.</a:t>
            </a:r>
          </a:p>
          <a:p>
            <a:pPr algn="just"/>
            <a:r>
              <a:rPr lang="en-US" dirty="0"/>
              <a:t>International Journal of Engineering Research &amp; Technology (IJERT) http://www.ijert.org ISSN: 2278-0181 IJERTV9IS070568 Published by : www.ijert.org Vol. 9 Issue 07, July-2020</a:t>
            </a:r>
            <a:endParaRPr lang="en-IN" dirty="0"/>
          </a:p>
        </p:txBody>
      </p:sp>
    </p:spTree>
    <p:extLst>
      <p:ext uri="{BB962C8B-B14F-4D97-AF65-F5344CB8AC3E}">
        <p14:creationId xmlns:p14="http://schemas.microsoft.com/office/powerpoint/2010/main" val="15821913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B95CD-9E60-729E-5821-4DFD4D6679BD}"/>
              </a:ext>
            </a:extLst>
          </p:cNvPr>
          <p:cNvSpPr>
            <a:spLocks noGrp="1"/>
          </p:cNvSpPr>
          <p:nvPr>
            <p:ph type="title"/>
          </p:nvPr>
        </p:nvSpPr>
        <p:spPr>
          <a:xfrm>
            <a:off x="1261872" y="294198"/>
            <a:ext cx="9692640" cy="1126639"/>
          </a:xfrm>
        </p:spPr>
        <p:txBody>
          <a:bodyPr/>
          <a:lstStyle/>
          <a:p>
            <a:pPr algn="ctr"/>
            <a:r>
              <a:rPr lang="en-IN"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288FC318-1069-3BCA-5C26-968721E3AF0C}"/>
              </a:ext>
            </a:extLst>
          </p:cNvPr>
          <p:cNvSpPr>
            <a:spLocks noGrp="1"/>
          </p:cNvSpPr>
          <p:nvPr>
            <p:ph idx="1"/>
          </p:nvPr>
        </p:nvSpPr>
        <p:spPr>
          <a:xfrm>
            <a:off x="858129" y="1828800"/>
            <a:ext cx="9847385" cy="4735002"/>
          </a:xfrm>
        </p:spPr>
        <p:txBody>
          <a:bodyPr>
            <a:noAutofit/>
          </a:bodyPr>
          <a:lstStyle/>
          <a:p>
            <a:pPr indent="0" algn="just">
              <a:lnSpc>
                <a:spcPct val="150000"/>
              </a:lnSpc>
              <a:spcAft>
                <a:spcPts val="800"/>
              </a:spcAft>
              <a:buNone/>
            </a:pPr>
            <a:r>
              <a:rPr lang="en-IN" sz="1800" kern="100" dirty="0">
                <a:effectLst/>
                <a:latin typeface="Times New Roman" panose="02020603050405020304" pitchFamily="18" charset="0"/>
                <a:ea typeface="Calibri" panose="020F0502020204030204" pitchFamily="34" charset="0"/>
                <a:cs typeface="Latha" panose="020B0604020202020204" pitchFamily="34" charset="0"/>
              </a:rPr>
              <a:t> 	The Timetable Generation Process for Educational Institutions is a complex task that involves scheduling multiple classes for a large number of students and staff. The goal is to create a balanced and efficient schedule that meets the needs of all stakeholders. To achieve this, various constraints such as teacher availability and student schedules need to be taken into account. Genetic Algorithm  have been developed to automate the timetable generation process, allowing institutions to generate schedules efficiently and accurately. The use of these algorithms can save a significant amount of time and effort compared to manual timetable generation and minimize the risk of errors and conflicts. By implementing an Automated Timetable Generation System, Educational Institutions can improve their resource utilization, enhance the learning experience for students, and increase overall efficiency</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endParaRPr lang="en-IN" sz="1800" dirty="0"/>
          </a:p>
        </p:txBody>
      </p:sp>
    </p:spTree>
    <p:extLst>
      <p:ext uri="{BB962C8B-B14F-4D97-AF65-F5344CB8AC3E}">
        <p14:creationId xmlns:p14="http://schemas.microsoft.com/office/powerpoint/2010/main" val="1752806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B95CD-9E60-729E-5821-4DFD4D6679BD}"/>
              </a:ext>
            </a:extLst>
          </p:cNvPr>
          <p:cNvSpPr>
            <a:spLocks noGrp="1"/>
          </p:cNvSpPr>
          <p:nvPr>
            <p:ph type="title"/>
          </p:nvPr>
        </p:nvSpPr>
        <p:spPr>
          <a:xfrm>
            <a:off x="1249680" y="267286"/>
            <a:ext cx="9692640" cy="858129"/>
          </a:xfrm>
        </p:spPr>
        <p:txBody>
          <a:bodyPr/>
          <a:lstStyle/>
          <a:p>
            <a:pPr algn="ctr"/>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288FC318-1069-3BCA-5C26-968721E3AF0C}"/>
              </a:ext>
            </a:extLst>
          </p:cNvPr>
          <p:cNvSpPr>
            <a:spLocks noGrp="1"/>
          </p:cNvSpPr>
          <p:nvPr>
            <p:ph idx="1"/>
          </p:nvPr>
        </p:nvSpPr>
        <p:spPr>
          <a:xfrm>
            <a:off x="819912" y="1583592"/>
            <a:ext cx="10134600" cy="5485424"/>
          </a:xfrm>
        </p:spPr>
        <p:txBody>
          <a:bodyPr>
            <a:noAutofit/>
          </a:bodyPr>
          <a:lstStyle/>
          <a:p>
            <a:pPr algn="just">
              <a:lnSpc>
                <a:spcPct val="150000"/>
              </a:lnSpc>
            </a:pPr>
            <a:r>
              <a:rPr lang="en-US" sz="1800" dirty="0"/>
              <a:t> A Timetable Generator is a software application designed to automate the process of creating schedules for educational institutions.</a:t>
            </a:r>
          </a:p>
          <a:p>
            <a:pPr algn="just">
              <a:lnSpc>
                <a:spcPct val="150000"/>
              </a:lnSpc>
            </a:pPr>
            <a:r>
              <a:rPr lang="en-US" sz="1800" dirty="0"/>
              <a:t>The generation of a </a:t>
            </a:r>
            <a:r>
              <a:rPr lang="en-US" sz="1800" dirty="0">
                <a:latin typeface="Times New Roman" panose="02020603050405020304" pitchFamily="18" charset="0"/>
                <a:cs typeface="Times New Roman" panose="02020603050405020304" pitchFamily="18" charset="0"/>
              </a:rPr>
              <a:t>comprehensive</a:t>
            </a:r>
            <a:r>
              <a:rPr lang="en-US" sz="1800" dirty="0"/>
              <a:t> and accurate timetable can be a complex and time-consuming task, especially when done manually. This is where a Timetable Generator comes in as a solution to streamline the scheduling process and make it more efficient.</a:t>
            </a:r>
          </a:p>
          <a:p>
            <a:pPr algn="just">
              <a:lnSpc>
                <a:spcPct val="150000"/>
              </a:lnSpc>
            </a:pPr>
            <a:r>
              <a:rPr lang="en-US" sz="1800" dirty="0"/>
              <a:t>With the ability to input information about classes, teachers, and students, the Timetable Generator can generate a customized timetable that takes into account availability, conflicts, and other requirements.</a:t>
            </a:r>
          </a:p>
          <a:p>
            <a:pPr algn="just">
              <a:lnSpc>
                <a:spcPct val="150000"/>
              </a:lnSpc>
            </a:pPr>
            <a:r>
              <a:rPr lang="en-US" sz="1800" dirty="0"/>
              <a:t> The Timetable Generator software is a valuable tool for any educational institution looking to improve the efficiency and accuracy of its scheduling process.</a:t>
            </a:r>
            <a:endParaRPr lang="en-IN" sz="1800" dirty="0"/>
          </a:p>
        </p:txBody>
      </p:sp>
    </p:spTree>
    <p:extLst>
      <p:ext uri="{BB962C8B-B14F-4D97-AF65-F5344CB8AC3E}">
        <p14:creationId xmlns:p14="http://schemas.microsoft.com/office/powerpoint/2010/main" val="33449624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A964B-8FCD-385B-927F-5864E1B76962}"/>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PROBLEM</a:t>
            </a:r>
            <a:r>
              <a:rPr lang="en-IN" dirty="0"/>
              <a:t> STATEMENT</a:t>
            </a:r>
          </a:p>
        </p:txBody>
      </p:sp>
      <p:sp>
        <p:nvSpPr>
          <p:cNvPr id="3" name="Content Placeholder 2">
            <a:extLst>
              <a:ext uri="{FF2B5EF4-FFF2-40B4-BE49-F238E27FC236}">
                <a16:creationId xmlns:a16="http://schemas.microsoft.com/office/drawing/2014/main" id="{B109C5EC-2E5A-77AB-2F7C-FC96F3563D73}"/>
              </a:ext>
            </a:extLst>
          </p:cNvPr>
          <p:cNvSpPr>
            <a:spLocks noGrp="1"/>
          </p:cNvSpPr>
          <p:nvPr>
            <p:ph idx="1"/>
          </p:nvPr>
        </p:nvSpPr>
        <p:spPr>
          <a:xfrm>
            <a:off x="1237488" y="1364566"/>
            <a:ext cx="9584320" cy="4360985"/>
          </a:xfrm>
        </p:spPr>
        <p:txBody>
          <a:bodyPr>
            <a:noAutofit/>
          </a:bodyPr>
          <a:lstStyle/>
          <a:p>
            <a:pPr indent="457200" algn="just">
              <a:lnSpc>
                <a:spcPct val="150000"/>
              </a:lnSpc>
              <a:spcAft>
                <a:spcPts val="800"/>
              </a:spcAft>
            </a:pPr>
            <a:endParaRPr lang="en-IN" sz="1800" kern="100" dirty="0">
              <a:effectLst/>
              <a:latin typeface="Times New Roman" panose="02020603050405020304" pitchFamily="18" charset="0"/>
              <a:ea typeface="Calibri" panose="020F0502020204030204" pitchFamily="34" charset="0"/>
              <a:cs typeface="Latha" panose="020B0604020202020204" pitchFamily="34" charset="0"/>
            </a:endParaRPr>
          </a:p>
          <a:p>
            <a:pPr indent="457200"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Latha" panose="020B0604020202020204" pitchFamily="34" charset="0"/>
              </a:rPr>
              <a:t>Educational institutions, such as schools and colleges, face the challenging task of creating and managing schedules for classes, teachers, and students. This process can be consuming and prone to errors when done manually. Existing scheduling software solutions often lack the flexibility and customization required to meet the specific needs of different institutions.</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indent="457200"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Latha" panose="020B0604020202020204" pitchFamily="34" charset="0"/>
              </a:rPr>
              <a:t>The need for an efficient, accurate, and customizable Timetable Generator software is evident, one that can automate the scheduling process, reduce manual effort, and improve accuracy. The software should also be user-friendly and accessible through a </a:t>
            </a:r>
            <a:r>
              <a:rPr lang="en-IN" sz="1800" kern="100" dirty="0">
                <a:latin typeface="Times New Roman" panose="02020603050405020304" pitchFamily="18" charset="0"/>
                <a:ea typeface="Calibri" panose="020F0502020204030204" pitchFamily="34" charset="0"/>
                <a:cs typeface="Latha" panose="020B0604020202020204" pitchFamily="34" charset="0"/>
              </a:rPr>
              <a:t>software</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interface, and be able to resolve scheduling conflicts, generate reports, and provide data analysis to support informed decision-making.</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endParaRPr lang="en-IN" sz="1800" dirty="0"/>
          </a:p>
        </p:txBody>
      </p:sp>
    </p:spTree>
    <p:extLst>
      <p:ext uri="{BB962C8B-B14F-4D97-AF65-F5344CB8AC3E}">
        <p14:creationId xmlns:p14="http://schemas.microsoft.com/office/powerpoint/2010/main" val="38805049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A964B-8FCD-385B-927F-5864E1B76962}"/>
              </a:ext>
            </a:extLst>
          </p:cNvPr>
          <p:cNvSpPr>
            <a:spLocks noGrp="1"/>
          </p:cNvSpPr>
          <p:nvPr>
            <p:ph type="title"/>
          </p:nvPr>
        </p:nvSpPr>
        <p:spPr>
          <a:xfrm>
            <a:off x="1249680" y="0"/>
            <a:ext cx="9692640" cy="1002006"/>
          </a:xfrm>
        </p:spPr>
        <p:txBody>
          <a:bodyPr/>
          <a:lstStyle/>
          <a:p>
            <a:pPr algn="ctr"/>
            <a:r>
              <a:rPr lang="en-IN" dirty="0"/>
              <a:t>LITERATURE REVIEW</a:t>
            </a:r>
          </a:p>
        </p:txBody>
      </p:sp>
      <p:sp>
        <p:nvSpPr>
          <p:cNvPr id="3" name="Content Placeholder 2">
            <a:extLst>
              <a:ext uri="{FF2B5EF4-FFF2-40B4-BE49-F238E27FC236}">
                <a16:creationId xmlns:a16="http://schemas.microsoft.com/office/drawing/2014/main" id="{B109C5EC-2E5A-77AB-2F7C-FC96F3563D73}"/>
              </a:ext>
            </a:extLst>
          </p:cNvPr>
          <p:cNvSpPr>
            <a:spLocks noGrp="1"/>
          </p:cNvSpPr>
          <p:nvPr>
            <p:ph idx="1"/>
          </p:nvPr>
        </p:nvSpPr>
        <p:spPr>
          <a:xfrm>
            <a:off x="998335" y="1395900"/>
            <a:ext cx="9943985" cy="5820826"/>
          </a:xfrm>
        </p:spPr>
        <p:txBody>
          <a:bodyPr>
            <a:noAutofit/>
          </a:bodyPr>
          <a:lstStyle/>
          <a:p>
            <a:pPr algn="just">
              <a:lnSpc>
                <a:spcPct val="150000"/>
              </a:lnSpc>
            </a:pPr>
            <a:r>
              <a:rPr lang="en-US" dirty="0">
                <a:latin typeface="Times New Roman" panose="02020603050405020304" pitchFamily="18" charset="0"/>
                <a:cs typeface="Times New Roman" panose="02020603050405020304" pitchFamily="18" charset="0"/>
              </a:rPr>
              <a:t>The existing system formulated a class or teacher timetabling problem by considering that each lecture contained one group of students, one teacher, and any number of times which could be chosen freely. </a:t>
            </a:r>
          </a:p>
          <a:p>
            <a:pPr algn="just">
              <a:lnSpc>
                <a:spcPct val="150000"/>
              </a:lnSpc>
            </a:pPr>
            <a:r>
              <a:rPr lang="en-US" dirty="0">
                <a:latin typeface="Times New Roman" panose="02020603050405020304" pitchFamily="18" charset="0"/>
                <a:cs typeface="Times New Roman" panose="02020603050405020304" pitchFamily="18" charset="0"/>
              </a:rPr>
              <a:t>Since then the problem is being continuously studied using different conditions. Initially it was mostly applied to schools. Since the problem in schools are relatively simple because of their simple class structures, classical methods, such as linear or integer programming approaches could be used easily.</a:t>
            </a:r>
          </a:p>
          <a:p>
            <a:pPr algn="just">
              <a:lnSpc>
                <a:spcPct val="150000"/>
              </a:lnSpc>
            </a:pPr>
            <a:r>
              <a:rPr lang="en-US" dirty="0">
                <a:latin typeface="Times New Roman" panose="02020603050405020304" pitchFamily="18" charset="0"/>
                <a:cs typeface="Times New Roman" panose="02020603050405020304" pitchFamily="18" charset="0"/>
              </a:rPr>
              <a:t> However, the gradual consideration of the cases of higher secondary schools and universities, which contain different types of complicated class-structures, is increasing the complexity of the problem.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31199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A964B-8FCD-385B-927F-5864E1B76962}"/>
              </a:ext>
            </a:extLst>
          </p:cNvPr>
          <p:cNvSpPr>
            <a:spLocks noGrp="1"/>
          </p:cNvSpPr>
          <p:nvPr>
            <p:ph type="title"/>
          </p:nvPr>
        </p:nvSpPr>
        <p:spPr/>
        <p:txBody>
          <a:bodyPr/>
          <a:lstStyle/>
          <a:p>
            <a:pPr algn="ctr"/>
            <a:r>
              <a:rPr lang="en-IN" dirty="0"/>
              <a:t>EXISTING SYSTEM</a:t>
            </a:r>
          </a:p>
        </p:txBody>
      </p:sp>
      <p:sp>
        <p:nvSpPr>
          <p:cNvPr id="3" name="Content Placeholder 2">
            <a:extLst>
              <a:ext uri="{FF2B5EF4-FFF2-40B4-BE49-F238E27FC236}">
                <a16:creationId xmlns:a16="http://schemas.microsoft.com/office/drawing/2014/main" id="{B109C5EC-2E5A-77AB-2F7C-FC96F3563D73}"/>
              </a:ext>
            </a:extLst>
          </p:cNvPr>
          <p:cNvSpPr>
            <a:spLocks noGrp="1"/>
          </p:cNvSpPr>
          <p:nvPr>
            <p:ph idx="1"/>
          </p:nvPr>
        </p:nvSpPr>
        <p:spPr>
          <a:xfrm>
            <a:off x="1261872" y="1871003"/>
            <a:ext cx="9584320" cy="4360985"/>
          </a:xfrm>
        </p:spPr>
        <p:txBody>
          <a:bodyPr>
            <a:noAutofit/>
          </a:bodyPr>
          <a:lstStyle/>
          <a:p>
            <a:r>
              <a:rPr lang="en-IN" sz="1800" dirty="0"/>
              <a:t>MS</a:t>
            </a:r>
          </a:p>
        </p:txBody>
      </p:sp>
    </p:spTree>
    <p:extLst>
      <p:ext uri="{BB962C8B-B14F-4D97-AF65-F5344CB8AC3E}">
        <p14:creationId xmlns:p14="http://schemas.microsoft.com/office/powerpoint/2010/main" val="30941624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ADA8497A-910E-B4C6-D278-76613E851841}"/>
              </a:ext>
            </a:extLst>
          </p:cNvPr>
          <p:cNvSpPr>
            <a:spLocks noGrp="1"/>
          </p:cNvSpPr>
          <p:nvPr>
            <p:ph type="title"/>
          </p:nvPr>
        </p:nvSpPr>
        <p:spPr>
          <a:xfrm>
            <a:off x="866274" y="294198"/>
            <a:ext cx="10088238" cy="1149592"/>
          </a:xfrm>
        </p:spPr>
        <p:txBody>
          <a:bodyPr>
            <a:normAutofit/>
          </a:bodyPr>
          <a:lstStyle/>
          <a:p>
            <a:r>
              <a:rPr lang="en-IN" sz="3600" dirty="0">
                <a:latin typeface="Times New Roman" panose="02020603050405020304" pitchFamily="18" charset="0"/>
                <a:cs typeface="Times New Roman" panose="02020603050405020304" pitchFamily="18" charset="0"/>
              </a:rPr>
              <a:t> DISADVANTAGES OF EXISTING SOFTWARE</a:t>
            </a:r>
          </a:p>
        </p:txBody>
      </p:sp>
      <p:sp>
        <p:nvSpPr>
          <p:cNvPr id="13" name="Content Placeholder 12">
            <a:extLst>
              <a:ext uri="{FF2B5EF4-FFF2-40B4-BE49-F238E27FC236}">
                <a16:creationId xmlns:a16="http://schemas.microsoft.com/office/drawing/2014/main" id="{C17F56D3-448E-8803-0DA4-E3934C5B0F65}"/>
              </a:ext>
            </a:extLst>
          </p:cNvPr>
          <p:cNvSpPr>
            <a:spLocks noGrp="1"/>
          </p:cNvSpPr>
          <p:nvPr>
            <p:ph idx="1"/>
          </p:nvPr>
        </p:nvSpPr>
        <p:spPr>
          <a:xfrm>
            <a:off x="1261872" y="1828800"/>
            <a:ext cx="9345168" cy="4403188"/>
          </a:xfrm>
        </p:spPr>
        <p:txBody>
          <a:bodyPr>
            <a:normAutofit/>
          </a:bodyPr>
          <a:lstStyle/>
          <a:p>
            <a:pPr algn="just"/>
            <a:r>
              <a:rPr lang="en-US" b="1" dirty="0"/>
              <a:t>Difficulty in data management</a:t>
            </a:r>
          </a:p>
          <a:p>
            <a:pPr algn="just"/>
            <a:endParaRPr lang="en-US" b="1" dirty="0"/>
          </a:p>
          <a:p>
            <a:pPr algn="just"/>
            <a:r>
              <a:rPr lang="en-US" b="1" dirty="0">
                <a:latin typeface="Times New Roman" panose="02020603050405020304" pitchFamily="18" charset="0"/>
                <a:cs typeface="Times New Roman" panose="02020603050405020304" pitchFamily="18" charset="0"/>
              </a:rPr>
              <a:t>Compatibility</a:t>
            </a:r>
            <a:r>
              <a:rPr lang="en-US" b="1" dirty="0"/>
              <a:t> issues</a:t>
            </a:r>
          </a:p>
          <a:p>
            <a:pPr algn="just"/>
            <a:endParaRPr lang="en-US" b="1" dirty="0"/>
          </a:p>
          <a:p>
            <a:pPr algn="just"/>
            <a:r>
              <a:rPr lang="en-US" b="1" dirty="0"/>
              <a:t>Error-prone</a:t>
            </a:r>
            <a:endParaRPr lang="en-IN" dirty="0"/>
          </a:p>
        </p:txBody>
      </p:sp>
    </p:spTree>
    <p:extLst>
      <p:ext uri="{BB962C8B-B14F-4D97-AF65-F5344CB8AC3E}">
        <p14:creationId xmlns:p14="http://schemas.microsoft.com/office/powerpoint/2010/main" val="23546462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ADA8497A-910E-B4C6-D278-76613E851841}"/>
              </a:ext>
            </a:extLst>
          </p:cNvPr>
          <p:cNvSpPr>
            <a:spLocks noGrp="1"/>
          </p:cNvSpPr>
          <p:nvPr>
            <p:ph type="title"/>
          </p:nvPr>
        </p:nvSpPr>
        <p:spPr/>
        <p:txBody>
          <a:bodyPr>
            <a:normAutofit/>
          </a:bodyPr>
          <a:lstStyle/>
          <a:p>
            <a:pPr algn="ctr"/>
            <a:r>
              <a:rPr lang="en-IN" dirty="0">
                <a:latin typeface="Times New Roman" panose="02020603050405020304" pitchFamily="18" charset="0"/>
                <a:cs typeface="Times New Roman" panose="02020603050405020304" pitchFamily="18" charset="0"/>
              </a:rPr>
              <a:t>PROPOSED SOLUTION</a:t>
            </a:r>
          </a:p>
        </p:txBody>
      </p:sp>
      <p:sp>
        <p:nvSpPr>
          <p:cNvPr id="13" name="Content Placeholder 12">
            <a:extLst>
              <a:ext uri="{FF2B5EF4-FFF2-40B4-BE49-F238E27FC236}">
                <a16:creationId xmlns:a16="http://schemas.microsoft.com/office/drawing/2014/main" id="{C17F56D3-448E-8803-0DA4-E3934C5B0F65}"/>
              </a:ext>
            </a:extLst>
          </p:cNvPr>
          <p:cNvSpPr>
            <a:spLocks noGrp="1"/>
          </p:cNvSpPr>
          <p:nvPr>
            <p:ph idx="1"/>
          </p:nvPr>
        </p:nvSpPr>
        <p:spPr>
          <a:xfrm>
            <a:off x="1261871" y="1828800"/>
            <a:ext cx="9204491" cy="4375052"/>
          </a:xfrm>
        </p:spPr>
        <p:txBody>
          <a:bodyPr>
            <a:normAutofit/>
          </a:bodyPr>
          <a:lstStyle/>
          <a:p>
            <a:pPr marL="0" indent="0" algn="just">
              <a:buNone/>
            </a:pPr>
            <a:endParaRPr lang="en-IN" dirty="0"/>
          </a:p>
          <a:p>
            <a:pPr algn="just">
              <a:lnSpc>
                <a:spcPct val="100000"/>
              </a:lnSpc>
            </a:pPr>
            <a:r>
              <a:rPr lang="en-US" dirty="0"/>
              <a:t>By using the Flutter framework of Dart language, it overcomes the Compatibility issues as it allows cross platform development.</a:t>
            </a:r>
          </a:p>
          <a:p>
            <a:pPr algn="just"/>
            <a:r>
              <a:rPr lang="en-US" dirty="0"/>
              <a:t>Microsoft Excel is a spreadsheet program and not a database management system. As a result, it may be prone to errors, But here we use mongo dB for database management system.</a:t>
            </a:r>
          </a:p>
          <a:p>
            <a:pPr algn="just"/>
            <a:r>
              <a:rPr lang="en-US" dirty="0"/>
              <a:t>It is difficult to generate the time table without clash in MS Excel whereas while using Dart language and Genetic algorithm the time table can be generated more efficiently compared to MS Excel.</a:t>
            </a:r>
          </a:p>
          <a:p>
            <a:pPr algn="just"/>
            <a:endParaRPr lang="en-IN" dirty="0"/>
          </a:p>
        </p:txBody>
      </p:sp>
    </p:spTree>
    <p:extLst>
      <p:ext uri="{BB962C8B-B14F-4D97-AF65-F5344CB8AC3E}">
        <p14:creationId xmlns:p14="http://schemas.microsoft.com/office/powerpoint/2010/main" val="9236333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A964B-8FCD-385B-927F-5864E1B76962}"/>
              </a:ext>
            </a:extLst>
          </p:cNvPr>
          <p:cNvSpPr>
            <a:spLocks noGrp="1"/>
          </p:cNvSpPr>
          <p:nvPr>
            <p:ph type="title"/>
          </p:nvPr>
        </p:nvSpPr>
        <p:spPr>
          <a:xfrm>
            <a:off x="1828800" y="428626"/>
            <a:ext cx="8102990" cy="879670"/>
          </a:xfrm>
        </p:spPr>
        <p:txBody>
          <a:bodyPr>
            <a:normAutofit/>
          </a:bodyPr>
          <a:lstStyle/>
          <a:p>
            <a:pPr algn="ctr"/>
            <a:r>
              <a:rPr lang="en-IN" sz="4000" dirty="0">
                <a:latin typeface="Times New Roman" panose="02020603050405020304" pitchFamily="18" charset="0"/>
                <a:cs typeface="Times New Roman" panose="02020603050405020304" pitchFamily="18" charset="0"/>
              </a:rPr>
              <a:t>TECHNOLOGY</a:t>
            </a:r>
            <a:r>
              <a:rPr lang="en-IN" sz="4000" dirty="0"/>
              <a:t> STACK</a:t>
            </a:r>
          </a:p>
        </p:txBody>
      </p:sp>
      <p:sp>
        <p:nvSpPr>
          <p:cNvPr id="3" name="Content Placeholder 2">
            <a:extLst>
              <a:ext uri="{FF2B5EF4-FFF2-40B4-BE49-F238E27FC236}">
                <a16:creationId xmlns:a16="http://schemas.microsoft.com/office/drawing/2014/main" id="{B109C5EC-2E5A-77AB-2F7C-FC96F3563D73}"/>
              </a:ext>
            </a:extLst>
          </p:cNvPr>
          <p:cNvSpPr>
            <a:spLocks noGrp="1"/>
          </p:cNvSpPr>
          <p:nvPr>
            <p:ph idx="1"/>
          </p:nvPr>
        </p:nvSpPr>
        <p:spPr>
          <a:xfrm>
            <a:off x="1028700" y="1851025"/>
            <a:ext cx="10515600" cy="4351338"/>
          </a:xfrm>
        </p:spPr>
        <p:txBody>
          <a:bodyPr/>
          <a:lstStyle/>
          <a:p>
            <a:endParaRPr lang="en-IN" dirty="0"/>
          </a:p>
          <a:p>
            <a:r>
              <a:rPr lang="en-IN" dirty="0"/>
              <a:t>Dart – Programming language</a:t>
            </a:r>
          </a:p>
          <a:p>
            <a:r>
              <a:rPr lang="en-IN" dirty="0"/>
              <a:t>Flutter – Dart Frontend Framework</a:t>
            </a:r>
          </a:p>
          <a:p>
            <a:r>
              <a:rPr lang="en-IN" dirty="0"/>
              <a:t>Mongo dB – Database Management System</a:t>
            </a:r>
          </a:p>
          <a:p>
            <a:r>
              <a:rPr lang="en-IN" dirty="0"/>
              <a:t>Android Studio – </a:t>
            </a:r>
            <a:r>
              <a:rPr lang="en-IN" dirty="0">
                <a:latin typeface="Times New Roman" panose="02020603050405020304" pitchFamily="18" charset="0"/>
                <a:cs typeface="Times New Roman" panose="02020603050405020304" pitchFamily="18" charset="0"/>
              </a:rPr>
              <a:t>For</a:t>
            </a:r>
            <a:r>
              <a:rPr lang="en-IN" dirty="0"/>
              <a:t> Android Emulator</a:t>
            </a:r>
          </a:p>
          <a:p>
            <a:r>
              <a:rPr lang="en-IN" dirty="0"/>
              <a:t>Visual Studio Code - IDE</a:t>
            </a:r>
          </a:p>
        </p:txBody>
      </p:sp>
    </p:spTree>
    <p:extLst>
      <p:ext uri="{BB962C8B-B14F-4D97-AF65-F5344CB8AC3E}">
        <p14:creationId xmlns:p14="http://schemas.microsoft.com/office/powerpoint/2010/main" val="1874421761"/>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docProps/app.xml><?xml version="1.0" encoding="utf-8"?>
<Properties xmlns="http://schemas.openxmlformats.org/officeDocument/2006/extended-properties" xmlns:vt="http://schemas.openxmlformats.org/officeDocument/2006/docPropsVTypes">
  <Template>TM03457515[[fn=View]]</Template>
  <TotalTime>749</TotalTime>
  <Words>949</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Century Schoolbook</vt:lpstr>
      <vt:lpstr>Söhne</vt:lpstr>
      <vt:lpstr>Times New Roman</vt:lpstr>
      <vt:lpstr>Wingdings 2</vt:lpstr>
      <vt:lpstr>View</vt:lpstr>
      <vt:lpstr>TIMETABLE GENERATOR</vt:lpstr>
      <vt:lpstr>ABSTRACT</vt:lpstr>
      <vt:lpstr>INTRODUCTION</vt:lpstr>
      <vt:lpstr>PROBLEM STATEMENT</vt:lpstr>
      <vt:lpstr>LITERATURE REVIEW</vt:lpstr>
      <vt:lpstr>EXISTING SYSTEM</vt:lpstr>
      <vt:lpstr> DISADVANTAGES OF EXISTING SOFTWARE</vt:lpstr>
      <vt:lpstr>PROPOSED SOLUTION</vt:lpstr>
      <vt:lpstr>TECHNOLOGY STACK</vt:lpstr>
      <vt:lpstr>FEATURES</vt:lpstr>
      <vt:lpstr>SYSTEM ARCHITECTURE</vt:lpstr>
      <vt:lpstr>MODULES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TIMETABLE GENERATOR</dc:title>
  <dc:creator>GOKULAKRISHNAN M</dc:creator>
  <cp:lastModifiedBy>GOKULAKRISHNAN M</cp:lastModifiedBy>
  <cp:revision>20</cp:revision>
  <dcterms:created xsi:type="dcterms:W3CDTF">2023-02-13T10:20:20Z</dcterms:created>
  <dcterms:modified xsi:type="dcterms:W3CDTF">2023-03-04T02:56:44Z</dcterms:modified>
</cp:coreProperties>
</file>