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66" r:id="rId5"/>
    <p:sldId id="267" r:id="rId6"/>
    <p:sldId id="268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13C40-D9B1-45EC-A003-110C63616EB5}">
          <p14:sldIdLst>
            <p14:sldId id="256"/>
            <p14:sldId id="269"/>
          </p14:sldIdLst>
        </p14:section>
        <p14:section name="Introduction and background" id="{30AAD2F9-AEA7-4B28-B137-EACF8E2BC7B0}">
          <p14:sldIdLst>
            <p14:sldId id="270"/>
            <p14:sldId id="266"/>
            <p14:sldId id="267"/>
            <p14:sldId id="268"/>
            <p14:sldId id="272"/>
          </p14:sldIdLst>
        </p14:section>
        <p14:section name="Design and methods" id="{65319829-2BE1-4572-B37E-54C7EDAA4DE7}">
          <p14:sldIdLst>
            <p14:sldId id="259"/>
          </p14:sldIdLst>
        </p14:section>
        <p14:section name="Findings" id="{BD5DF768-4051-498C-B261-6758D2FA60AD}">
          <p14:sldIdLst>
            <p14:sldId id="260"/>
            <p14:sldId id="261"/>
          </p14:sldIdLst>
        </p14:section>
        <p14:section name="Recommendations" id="{32368742-AB6E-4A01-89B6-0D7F5D4518E1}">
          <p14:sldIdLst>
            <p14:sldId id="262"/>
            <p14:sldId id="263"/>
          </p14:sldIdLst>
        </p14:section>
        <p14:section name="Conclusion" id="{EBA12F4E-B7BF-4E74-AAFA-6B8E9FA915CD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84489" autoAdjust="0"/>
  </p:normalViewPr>
  <p:slideViewPr>
    <p:cSldViewPr snapToGrid="0">
      <p:cViewPr>
        <p:scale>
          <a:sx n="75" d="100"/>
          <a:sy n="75" d="100"/>
        </p:scale>
        <p:origin x="18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0DDB-773C-4520-AF75-A28ABC47750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AAE4C-A04E-488D-8A8A-8FC69B9D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study used open-source biodiversity data from GBIF to examine the impacts of fire on endangered species (ES) in California desert systems.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AAE4C-A04E-488D-8A8A-8FC69B9DBF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5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study used open-source biodiversity data from GBIF to examine the impacts of fire on endangered species (ES) in California desert systems.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AAE4C-A04E-488D-8A8A-8FC69B9DBF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A646-BF8B-CA09-1414-E70960012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EC28A-51C2-D633-AF8B-C2A90B88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19179-3567-9C91-A689-8D8FA8C1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16850-362A-922B-E0FF-4A10FBC4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670D-7789-B5EF-8E83-0D1996C5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5E78-AB52-88AE-07B9-B4DB488D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1C498-BEC9-37ED-D414-5C53C8D48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00E0-9C80-489D-97FF-4ACD3D8F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BBFD-B847-3253-61DF-475306A1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BD32-C1E0-0A0A-9697-B61C722D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05B66-7B83-B1CC-F9E3-A634A27E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FF9B9-072B-5120-BC49-39947DE4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F802-8561-7A23-AAC2-12681ED9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EE26-922D-1D5A-C0A6-E513146A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EEA1-CC0A-7C0C-A844-E9B586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1848-C085-FE8E-95D4-B386A323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A228-FC86-AB4A-13CE-FB1D3537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4413-5D50-45FB-B8F0-18EE65A6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0872-96C4-A719-6417-7A82C865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5A17-CFE8-E0E1-5A62-DF03D7A6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5484-F727-1D1E-ABCA-9AA21014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8AA2-EA84-A5A2-3F7B-BA932B6D7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AA9E-96E1-865A-3A31-1C37ECF5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6364-D51F-CDDA-88C7-4A67B0D5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BF64-608B-F64D-FA76-74D9160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F4FA-605E-7DA4-FFCB-9547B8D3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0D97-938C-103B-459D-F97EDB559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406B-E606-4BD1-166D-87A9901A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800E5-B903-BC7B-B4A4-6FF2DF82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D498-8793-F1A1-6E52-029A0FB0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3B63-FAE4-110A-8C98-DDE0882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84F2-5975-A3D4-2D99-C9E31280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0AAE-D7FD-3B1B-6A39-4DDEFB4A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42D18-8F08-97A3-754A-B4EFF15D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1D79-04B8-5FBD-4F16-D6FEC91CA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46A40-6CA0-B3A9-BE8E-14243B08B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32734-09BF-B78D-68EF-981916E5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C216C-B1F9-52BC-CD25-3FA6D86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977A-30A2-392A-1F94-22B6EAC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FF33-8E1C-BCF4-0BA2-950E9B11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85E3C-ACBB-937E-4BEB-86AE60EF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14120-4AEE-EC16-F020-785A815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4185F-3624-6919-86DF-C23F058D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6C953-46F9-99CD-1A2C-A359EA85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76459-C10C-12E7-6A79-CE16945B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08CEB-6E86-7D12-4502-6D5FD7EA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35D9-38ED-7741-DD51-1A5CC059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B199-56ED-40AD-C66B-EB1AA6EA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EFBF9-5256-AF55-309D-C191C6CD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CAAF-CBE7-8095-67BC-F039BA82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3C7A-D23C-6E4F-21C4-276ABCD3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BFF6-EF84-7BEE-B669-39F3A83A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9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45B-D477-C7AE-4CB5-57FEB553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ECE3B-082E-160A-57EC-42D69BB1D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6C41-FB14-F423-19BA-DD889E90A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769D-4BFB-F646-851E-73B1464F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6FD5-2626-CFCC-7715-FF3EE16B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01948-4E29-3FC4-234E-1AEFC736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1B663-0884-E25A-8A70-20709C0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FF20F-ABD0-DA3B-DEE7-C789D8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B2E8-D8CF-7658-F3EF-F5941EA33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90A8-B250-49AE-BB5A-A118D41B01D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3138-A8A1-279B-E2F8-2D9E0A9FE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9C43-F64F-C5A6-757D-0744E3470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52D0-43CC-4942-84F8-41BDA7B9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View of rock formations">
            <a:extLst>
              <a:ext uri="{FF2B5EF4-FFF2-40B4-BE49-F238E27FC236}">
                <a16:creationId xmlns:a16="http://schemas.microsoft.com/office/drawing/2014/main" id="{D3B9DD3B-594E-3C71-1BC3-30918602A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9" b="160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30C83-33FF-1C49-0C5E-8AFE6233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600" dirty="0">
                <a:solidFill>
                  <a:schemeClr val="bg1"/>
                </a:solidFill>
              </a:rPr>
              <a:t>The impact of fire on reported presence of endangered animals in California Deserts using open-source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550E4-82DC-E1BF-5B0A-EA2C2E74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Marina Goldgisser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York University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Graduate Program in Geography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Master’s of Science Oral Examination</a:t>
            </a:r>
          </a:p>
          <a:p>
            <a:pPr algn="l"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Advisor: Christopher </a:t>
            </a:r>
            <a:r>
              <a:rPr lang="en-US" sz="2000" dirty="0" err="1">
                <a:solidFill>
                  <a:schemeClr val="bg1"/>
                </a:solidFill>
              </a:rPr>
              <a:t>Lortie</a:t>
            </a:r>
            <a:endParaRPr lang="en-US" sz="20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Supervisory Committee Member: </a:t>
            </a:r>
            <a:r>
              <a:rPr lang="en-US" sz="2000" dirty="0" err="1">
                <a:solidFill>
                  <a:schemeClr val="bg1"/>
                </a:solidFill>
              </a:rPr>
              <a:t>Tarmo</a:t>
            </a:r>
            <a:r>
              <a:rPr lang="en-US" sz="2000" dirty="0">
                <a:solidFill>
                  <a:schemeClr val="bg1"/>
                </a:solidFill>
              </a:rPr>
              <a:t> K. </a:t>
            </a:r>
            <a:r>
              <a:rPr lang="en-US" sz="2000" dirty="0" err="1">
                <a:solidFill>
                  <a:schemeClr val="bg1"/>
                </a:solidFill>
              </a:rPr>
              <a:t>Remmel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5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AC62-8054-843F-4C04-6EB94DC3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7925-AC0B-064E-60AD-CC258D49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major findings, and what do they mean with regard to your research</a:t>
            </a:r>
          </a:p>
          <a:p>
            <a:r>
              <a:rPr lang="en-US" dirty="0"/>
              <a:t>How do these findings relate to what others have found in the past</a:t>
            </a:r>
          </a:p>
          <a:p>
            <a:r>
              <a:rPr lang="en-US" dirty="0"/>
              <a:t>How can you explain any unusual or surprising result</a:t>
            </a:r>
          </a:p>
        </p:txBody>
      </p:sp>
    </p:spTree>
    <p:extLst>
      <p:ext uri="{BB962C8B-B14F-4D97-AF65-F5344CB8AC3E}">
        <p14:creationId xmlns:p14="http://schemas.microsoft.com/office/powerpoint/2010/main" val="202388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02CD-EE98-7A3C-359A-5763388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DDC7-C6E2-86F4-02BA-A811C46A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67F5-C08F-2450-F269-7AD2B0C2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4E05-484E-25C5-C958-2CDE8716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7990-E0DE-3D33-95C9-E5C14EAB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9104-B4F8-EF26-0742-A11771F0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97-A13D-2E1C-4B18-AE837A9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90A4-6C79-40A2-9C9D-25A70433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815F-8739-C7D8-1286-0A628CFD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CC2B-DB9F-9354-DF5C-62963163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3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13EC-9C1C-9F50-3D32-3FC4BB5D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1D32-91EE-86AD-D4D5-96A338A7E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4224180"/>
            <a:ext cx="4572000" cy="16295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(3) Is there a long-term (20-year period) impact on ES communities in deserts post-fire and do these trends vary by desert region?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7119-56F4-390E-F302-9F7EA81BC7CF}"/>
              </a:ext>
            </a:extLst>
          </p:cNvPr>
          <p:cNvSpPr txBox="1"/>
          <p:nvPr/>
        </p:nvSpPr>
        <p:spPr>
          <a:xfrm>
            <a:off x="203200" y="694829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/>
              <a:t>(1) Has the trend in ES occurrences changed in recent decades across southwestern desert regions and have these trends been impacted by the presence of fire?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8E26B-E763-5A36-1FFC-97293BB65A5F}"/>
              </a:ext>
            </a:extLst>
          </p:cNvPr>
          <p:cNvSpPr txBox="1"/>
          <p:nvPr/>
        </p:nvSpPr>
        <p:spPr>
          <a:xfrm>
            <a:off x="203200" y="2814717"/>
            <a:ext cx="3790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/>
              <a:t>(2) Has the occurrence of fire impacted the number of ES occurrences reported?</a:t>
            </a:r>
          </a:p>
        </p:txBody>
      </p:sp>
    </p:spTree>
    <p:extLst>
      <p:ext uri="{BB962C8B-B14F-4D97-AF65-F5344CB8AC3E}">
        <p14:creationId xmlns:p14="http://schemas.microsoft.com/office/powerpoint/2010/main" val="20564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726A-BACC-520E-7B91-04451050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29400" cy="662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 – Deserts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18D7-8925-FB88-70F7-351FC9FA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2"/>
            <a:ext cx="12014200" cy="12930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California deserts—Mojave, San Joaquin, and Sonoran—will experience increased fire activity in response to future climatic change and the invasion of non-native grasses.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A048B4-E9C2-9D43-A031-2DEDC9672AE1}"/>
              </a:ext>
            </a:extLst>
          </p:cNvPr>
          <p:cNvSpPr txBox="1">
            <a:spLocks/>
          </p:cNvSpPr>
          <p:nvPr/>
        </p:nvSpPr>
        <p:spPr>
          <a:xfrm>
            <a:off x="3454400" y="2618582"/>
            <a:ext cx="5588000" cy="217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Insert images: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Dome fire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Figure adapted from other paper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Invasion of grasses in desert</a:t>
            </a:r>
          </a:p>
        </p:txBody>
      </p:sp>
    </p:spTree>
    <p:extLst>
      <p:ext uri="{BB962C8B-B14F-4D97-AF65-F5344CB8AC3E}">
        <p14:creationId xmlns:p14="http://schemas.microsoft.com/office/powerpoint/2010/main" val="239423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726A-BACC-520E-7B91-04451050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18500" cy="662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 – Animal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18D7-8925-FB88-70F7-351FC9FA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2"/>
            <a:ext cx="12014200" cy="1293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Desert animals often rely on shrub habitat for foraging (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Lortie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et al., 2016), nesting (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Kozma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&amp; Mathews, 1997; </a:t>
            </a:r>
            <a:r>
              <a:rPr lang="en-US" b="0" i="0" u="none" strike="noStrike" baseline="0" dirty="0"/>
              <a:t>Pidgeon et al., 2003), thermoregulation (Kerr &amp; Bull, 2004; Ivey et al., 2020; </a:t>
            </a:r>
            <a:r>
              <a:rPr lang="en-US" b="0" i="0" u="none" strike="noStrike" baseline="0" dirty="0" err="1"/>
              <a:t>Lortie</a:t>
            </a:r>
            <a:r>
              <a:rPr lang="en-US" b="0" i="0" u="none" strike="noStrike" baseline="0" dirty="0"/>
              <a:t> et al., 2022), and protection from predators (Kotler, 1984).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A048B4-E9C2-9D43-A031-2DEDC9672AE1}"/>
              </a:ext>
            </a:extLst>
          </p:cNvPr>
          <p:cNvSpPr txBox="1">
            <a:spLocks/>
          </p:cNvSpPr>
          <p:nvPr/>
        </p:nvSpPr>
        <p:spPr>
          <a:xfrm>
            <a:off x="3454400" y="2618582"/>
            <a:ext cx="5588000" cy="217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Insert images: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Birds nesting; cavity nesters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DGT or lizards </a:t>
            </a:r>
            <a:r>
              <a:rPr lang="en-US" dirty="0" err="1"/>
              <a:t>thermorgulations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Dens or small mammals</a:t>
            </a:r>
          </a:p>
        </p:txBody>
      </p:sp>
    </p:spTree>
    <p:extLst>
      <p:ext uri="{BB962C8B-B14F-4D97-AF65-F5344CB8AC3E}">
        <p14:creationId xmlns:p14="http://schemas.microsoft.com/office/powerpoint/2010/main" val="170106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726A-BACC-520E-7B91-04451050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82200" cy="662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 – Open source and citizen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18D7-8925-FB88-70F7-351FC9FA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2"/>
            <a:ext cx="12014200" cy="1293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Ecologists are faced with both limited time and resources (e.g., funding, trained personnel) when it comes to tracking, understanding, and addressing the effects of large-scale environmental disturbances (Williams et al., 2020).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A048B4-E9C2-9D43-A031-2DEDC9672AE1}"/>
              </a:ext>
            </a:extLst>
          </p:cNvPr>
          <p:cNvSpPr txBox="1">
            <a:spLocks/>
          </p:cNvSpPr>
          <p:nvPr/>
        </p:nvSpPr>
        <p:spPr>
          <a:xfrm>
            <a:off x="3429000" y="4244182"/>
            <a:ext cx="7150100" cy="217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Insert images: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California Native Plant Society Fire Followers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Articles about eBird and fire studies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E7C3A-7698-4BC9-4316-05F782D8F7DD}"/>
              </a:ext>
            </a:extLst>
          </p:cNvPr>
          <p:cNvSpPr txBox="1"/>
          <p:nvPr/>
        </p:nvSpPr>
        <p:spPr>
          <a:xfrm>
            <a:off x="0" y="2309336"/>
            <a:ext cx="118617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Citizen science offers a potential source of increasing support to ecological research and can help scientists meet the challenges of timely monitoring and assessment of impacted biodiversity following a large-scale environmental disturbance–like wildfires (Lawson et al., 2015; Kirchhoff et al., 2021).</a:t>
            </a:r>
          </a:p>
        </p:txBody>
      </p:sp>
    </p:spTree>
    <p:extLst>
      <p:ext uri="{BB962C8B-B14F-4D97-AF65-F5344CB8AC3E}">
        <p14:creationId xmlns:p14="http://schemas.microsoft.com/office/powerpoint/2010/main" val="366222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13EC-9C1C-9F50-3D32-3FC4BB5D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1D32-91EE-86AD-D4D5-96A338A7E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4224180"/>
            <a:ext cx="4572000" cy="16295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(3) Is there a long-term (20-year period) impact on ES communities in deserts post-fire and do these trends vary by desert region?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CCCF65-CCD3-697B-F4E7-8338A829DE21}"/>
              </a:ext>
            </a:extLst>
          </p:cNvPr>
          <p:cNvSpPr txBox="1">
            <a:spLocks/>
          </p:cNvSpPr>
          <p:nvPr/>
        </p:nvSpPr>
        <p:spPr>
          <a:xfrm>
            <a:off x="6870700" y="625475"/>
            <a:ext cx="4686300" cy="174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Examine the trend in ES occurrences reported across three major desert ecoregions from 1995 to 2020 and evaluate how these trends varied according to fire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7119-56F4-390E-F302-9F7EA81BC7CF}"/>
              </a:ext>
            </a:extLst>
          </p:cNvPr>
          <p:cNvSpPr txBox="1"/>
          <p:nvPr/>
        </p:nvSpPr>
        <p:spPr>
          <a:xfrm>
            <a:off x="203200" y="694829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/>
              <a:t>(1) Has the trend in ES occurrences changed in recent decades across southwestern desert regions and have these trends been impacted by the presence of fire?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8E26B-E763-5A36-1FFC-97293BB65A5F}"/>
              </a:ext>
            </a:extLst>
          </p:cNvPr>
          <p:cNvSpPr txBox="1"/>
          <p:nvPr/>
        </p:nvSpPr>
        <p:spPr>
          <a:xfrm>
            <a:off x="203200" y="2814717"/>
            <a:ext cx="3790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/>
              <a:t>(2) Has the occurrence of fire impacted the number of ES occurrences reported?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89C44-92F6-7C48-C6DB-6D0266518174}"/>
              </a:ext>
            </a:extLst>
          </p:cNvPr>
          <p:cNvSpPr txBox="1"/>
          <p:nvPr/>
        </p:nvSpPr>
        <p:spPr>
          <a:xfrm>
            <a:off x="6870700" y="281471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Evaluate the impact of fire activity on ES occurrences by comparing pre-fire and post-fire ES reporting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FAA18-AF21-DB80-4EEF-9F9A387B13AB}"/>
              </a:ext>
            </a:extLst>
          </p:cNvPr>
          <p:cNvSpPr txBox="1"/>
          <p:nvPr/>
        </p:nvSpPr>
        <p:spPr>
          <a:xfrm>
            <a:off x="6781800" y="4224180"/>
            <a:ext cx="5207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estimated the post-fire recovery trend for ES across the different desert regions by calculating a similarity index comparing ES species diversity in burned areas and areas that have no historical reports of burns as far back as the early 1900s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76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D835-F868-E6AA-852F-867B6719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2A4F-7B44-B920-499A-C95DF779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chosen and why</a:t>
            </a:r>
          </a:p>
          <a:p>
            <a:r>
              <a:rPr lang="en-US" dirty="0"/>
              <a:t>Details of data, sampling methods, and other information</a:t>
            </a:r>
          </a:p>
          <a:p>
            <a:r>
              <a:rPr lang="en-US" dirty="0"/>
              <a:t>How data was analyzed</a:t>
            </a:r>
          </a:p>
        </p:txBody>
      </p:sp>
    </p:spTree>
    <p:extLst>
      <p:ext uri="{BB962C8B-B14F-4D97-AF65-F5344CB8AC3E}">
        <p14:creationId xmlns:p14="http://schemas.microsoft.com/office/powerpoint/2010/main" val="17638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90AF-E0B5-5EA1-354D-22BB6009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8DD8-D524-9202-DFCA-CBE7055F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significant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625</Words>
  <Application>Microsoft Office PowerPoint</Application>
  <PresentationFormat>Widescreen</PresentationFormat>
  <Paragraphs>53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impact of fire on reported presence of endangered animals in California Deserts using open-source data</vt:lpstr>
      <vt:lpstr>Presentation Outline</vt:lpstr>
      <vt:lpstr>Research Questions</vt:lpstr>
      <vt:lpstr>Background – Deserts </vt:lpstr>
      <vt:lpstr>Background – Animal communities</vt:lpstr>
      <vt:lpstr>Background – Open source and citizen science</vt:lpstr>
      <vt:lpstr>Research Questions</vt:lpstr>
      <vt:lpstr>Methodology</vt:lpstr>
      <vt:lpstr>Results</vt:lpstr>
      <vt:lpstr>Discussion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fire on reported presence of endangered animals in California Deserts using open-source data</dc:title>
  <dc:creator>Marina Goldgisser</dc:creator>
  <cp:lastModifiedBy>Marina Goldgisser</cp:lastModifiedBy>
  <cp:revision>1</cp:revision>
  <dcterms:created xsi:type="dcterms:W3CDTF">2023-08-28T14:54:53Z</dcterms:created>
  <dcterms:modified xsi:type="dcterms:W3CDTF">2023-08-28T17:34:59Z</dcterms:modified>
</cp:coreProperties>
</file>