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56" r:id="rId2"/>
    <p:sldId id="258" r:id="rId3"/>
    <p:sldId id="259" r:id="rId4"/>
    <p:sldId id="264" r:id="rId5"/>
    <p:sldId id="263" r:id="rId6"/>
    <p:sldId id="265" r:id="rId7"/>
    <p:sldId id="260" r:id="rId8"/>
    <p:sldId id="261" r:id="rId9"/>
    <p:sldId id="284" r:id="rId10"/>
    <p:sldId id="285" r:id="rId11"/>
    <p:sldId id="269" r:id="rId12"/>
    <p:sldId id="267" r:id="rId13"/>
    <p:sldId id="275" r:id="rId14"/>
    <p:sldId id="274" r:id="rId15"/>
    <p:sldId id="278" r:id="rId16"/>
    <p:sldId id="279" r:id="rId17"/>
    <p:sldId id="282" r:id="rId18"/>
    <p:sldId id="262" r:id="rId19"/>
    <p:sldId id="271" r:id="rId20"/>
    <p:sldId id="270" r:id="rId21"/>
    <p:sldId id="280" r:id="rId22"/>
    <p:sldId id="273" r:id="rId23"/>
    <p:sldId id="272" r:id="rId24"/>
    <p:sldId id="276" r:id="rId25"/>
    <p:sldId id="281" r:id="rId26"/>
    <p:sldId id="283" r:id="rId27"/>
    <p:sldId id="277" r:id="rId28"/>
    <p:sldId id="26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44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1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2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69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9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7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6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3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nba.com/draft/combine-strength-agility/" TargetMode="External"/><Relationship Id="rId7" Type="http://schemas.openxmlformats.org/officeDocument/2006/relationships/hyperlink" Target="https://basketball.realgm.com/nba/draft/past-drafts" TargetMode="External"/><Relationship Id="rId2" Type="http://schemas.openxmlformats.org/officeDocument/2006/relationships/hyperlink" Target="https://data.world/achou/nba-draft-combine-measur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orts-reference.com/cbb/seasons/" TargetMode="External"/><Relationship Id="rId5" Type="http://schemas.openxmlformats.org/officeDocument/2006/relationships/hyperlink" Target="https://www.basketball-reference.com/draft/NBA_2018.html" TargetMode="External"/><Relationship Id="rId4" Type="http://schemas.openxmlformats.org/officeDocument/2006/relationships/hyperlink" Target="https://stats.nba.com/draft/combine-anthr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Draft Predictor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97" y="1909862"/>
            <a:ext cx="2942923" cy="20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0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80" y="685800"/>
            <a:ext cx="8496387" cy="48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44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584791"/>
            <a:ext cx="6711696" cy="5613990"/>
          </a:xfrm>
        </p:spPr>
        <p:txBody>
          <a:bodyPr>
            <a:noAutofit/>
          </a:bodyPr>
          <a:lstStyle/>
          <a:p>
            <a:r>
              <a:rPr lang="en-US" dirty="0"/>
              <a:t>Beautiful soup was utilized for traversing html documents.</a:t>
            </a:r>
          </a:p>
          <a:p>
            <a:r>
              <a:rPr lang="en-US" dirty="0" err="1"/>
              <a:t>Openpyxl</a:t>
            </a:r>
            <a:r>
              <a:rPr lang="en-US" dirty="0"/>
              <a:t> was used for load workbook. </a:t>
            </a:r>
          </a:p>
          <a:p>
            <a:r>
              <a:rPr lang="en-US" dirty="0"/>
              <a:t>Pandas was used for data manipulation.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Data Variables: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-</a:t>
            </a:r>
            <a:r>
              <a:rPr lang="en-US" altLang="en-US" dirty="0" err="1">
                <a:solidFill>
                  <a:srgbClr val="000000"/>
                </a:solidFill>
              </a:rPr>
              <a:t>addr</a:t>
            </a:r>
            <a:r>
              <a:rPr lang="en-US" altLang="en-US" dirty="0">
                <a:solidFill>
                  <a:srgbClr val="000000"/>
                </a:solidFill>
              </a:rPr>
              <a:t> : this is a list containing strings of the addresses needed to visit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-</a:t>
            </a:r>
            <a:r>
              <a:rPr lang="en-US" altLang="en-US" dirty="0" err="1">
                <a:solidFill>
                  <a:srgbClr val="000000"/>
                </a:solidFill>
              </a:rPr>
              <a:t>draftList</a:t>
            </a:r>
            <a:r>
              <a:rPr lang="en-US" altLang="en-US" dirty="0">
                <a:solidFill>
                  <a:srgbClr val="000000"/>
                </a:solidFill>
              </a:rPr>
              <a:t> : this is an empty list that will store player links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-page : holds requests object (this will be the html document that gets pulled)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-soup : holds </a:t>
            </a:r>
            <a:r>
              <a:rPr lang="en-US" altLang="en-US" dirty="0" err="1">
                <a:solidFill>
                  <a:srgbClr val="000000"/>
                </a:solidFill>
              </a:rPr>
              <a:t>BeautifulSoup</a:t>
            </a:r>
            <a:r>
              <a:rPr lang="en-US" altLang="en-US" dirty="0">
                <a:solidFill>
                  <a:srgbClr val="000000"/>
                </a:solidFill>
              </a:rPr>
              <a:t> object of the html document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-</a:t>
            </a:r>
            <a:r>
              <a:rPr lang="en-US" altLang="en-US" dirty="0" err="1">
                <a:solidFill>
                  <a:srgbClr val="000000"/>
                </a:solidFill>
              </a:rPr>
              <a:t>draftTbl</a:t>
            </a:r>
            <a:r>
              <a:rPr lang="en-US" altLang="en-US" dirty="0">
                <a:solidFill>
                  <a:srgbClr val="000000"/>
                </a:solidFill>
              </a:rPr>
              <a:t> : holds </a:t>
            </a:r>
            <a:r>
              <a:rPr lang="en-US" altLang="en-US" dirty="0" err="1">
                <a:solidFill>
                  <a:srgbClr val="000000"/>
                </a:solidFill>
              </a:rPr>
              <a:t>BeautifulSoup</a:t>
            </a:r>
            <a:r>
              <a:rPr lang="en-US" altLang="en-US" dirty="0">
                <a:solidFill>
                  <a:srgbClr val="000000"/>
                </a:solidFill>
              </a:rPr>
              <a:t> object which was the result of looking for a </a:t>
            </a:r>
            <a:r>
              <a:rPr lang="en-US" altLang="en-US" dirty="0" err="1">
                <a:solidFill>
                  <a:srgbClr val="000000"/>
                </a:solidFill>
              </a:rPr>
              <a:t>tbody</a:t>
            </a:r>
            <a:r>
              <a:rPr lang="en-US" altLang="en-US" dirty="0">
                <a:solidFill>
                  <a:srgbClr val="000000"/>
                </a:solidFill>
              </a:rPr>
              <a:t> tag and all the </a:t>
            </a:r>
            <a:r>
              <a:rPr lang="en-US" altLang="en-US" dirty="0" err="1">
                <a:solidFill>
                  <a:srgbClr val="000000"/>
                </a:solidFill>
              </a:rPr>
              <a:t>tr</a:t>
            </a:r>
            <a:r>
              <a:rPr lang="en-US" altLang="en-US" dirty="0">
                <a:solidFill>
                  <a:srgbClr val="000000"/>
                </a:solidFill>
              </a:rPr>
              <a:t> tags inside of that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-x : used as a counter for the loop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-</a:t>
            </a:r>
            <a:r>
              <a:rPr lang="en-US" altLang="en-US" dirty="0" err="1">
                <a:solidFill>
                  <a:srgbClr val="000000"/>
                </a:solidFill>
              </a:rPr>
              <a:t>divs</a:t>
            </a:r>
            <a:r>
              <a:rPr lang="en-US" altLang="en-US" dirty="0">
                <a:solidFill>
                  <a:srgbClr val="000000"/>
                </a:solidFill>
              </a:rPr>
              <a:t> : used to hold td tags from within the </a:t>
            </a:r>
            <a:r>
              <a:rPr lang="en-US" altLang="en-US" dirty="0" err="1">
                <a:solidFill>
                  <a:srgbClr val="000000"/>
                </a:solidFill>
              </a:rPr>
              <a:t>draftTbl</a:t>
            </a:r>
            <a:r>
              <a:rPr lang="en-US" altLang="en-US" dirty="0">
                <a:solidFill>
                  <a:srgbClr val="000000"/>
                </a:solidFill>
              </a:rPr>
              <a:t> variable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-ref : used to hold anchor tags from the </a:t>
            </a:r>
            <a:r>
              <a:rPr lang="en-US" altLang="en-US" dirty="0" err="1">
                <a:solidFill>
                  <a:srgbClr val="000000"/>
                </a:solidFill>
              </a:rPr>
              <a:t>divs</a:t>
            </a:r>
            <a:r>
              <a:rPr lang="en-US" altLang="en-US" dirty="0">
                <a:solidFill>
                  <a:srgbClr val="000000"/>
                </a:solidFill>
              </a:rPr>
              <a:t> variable</a:t>
            </a:r>
            <a:r>
              <a:rPr lang="en-US" altLang="en-US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Beautiful Soup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Numpys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Openpyxl</a:t>
            </a:r>
            <a:endParaRPr 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5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40" y="645680"/>
            <a:ext cx="8525039" cy="51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6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26" y="430270"/>
            <a:ext cx="8032176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6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	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828" r="682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Second Input File</a:t>
            </a:r>
          </a:p>
        </p:txBody>
      </p:sp>
    </p:spTree>
    <p:extLst>
      <p:ext uri="{BB962C8B-B14F-4D97-AF65-F5344CB8AC3E}">
        <p14:creationId xmlns:p14="http://schemas.microsoft.com/office/powerpoint/2010/main" val="65581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3" y="617127"/>
            <a:ext cx="9590808" cy="546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4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22" y="417994"/>
            <a:ext cx="9327688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Library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4944533"/>
            <a:ext cx="9052560" cy="1913467"/>
          </a:xfrm>
        </p:spPr>
        <p:txBody>
          <a:bodyPr>
            <a:noAutofit/>
          </a:bodyPr>
          <a:lstStyle/>
          <a:p>
            <a:r>
              <a:rPr lang="en-US" sz="2400" dirty="0" err="1"/>
              <a:t>Scikit</a:t>
            </a:r>
            <a:r>
              <a:rPr lang="en-US" sz="2400" dirty="0"/>
              <a:t>-Learn was selected as the machine learning library for building the NBA Draft Predictor project.  </a:t>
            </a:r>
          </a:p>
          <a:p>
            <a:r>
              <a:rPr lang="en-US" sz="2400" dirty="0"/>
              <a:t>The team experimented with three different models to determine which worked best for predicting future drafts based on historical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814035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rules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831" y="685800"/>
            <a:ext cx="6252687" cy="50196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872132"/>
          </a:xfrm>
        </p:spPr>
        <p:txBody>
          <a:bodyPr>
            <a:normAutofit/>
          </a:bodyPr>
          <a:lstStyle/>
          <a:p>
            <a:r>
              <a:rPr lang="en-US" sz="2000" dirty="0"/>
              <a:t>Naive Bayes Model</a:t>
            </a:r>
          </a:p>
          <a:p>
            <a:r>
              <a:rPr lang="en-US" dirty="0">
                <a:solidFill>
                  <a:schemeClr val="tx1"/>
                </a:solidFill>
              </a:rPr>
              <a:t>A naive Bayes classifier is an algorithm that uses Bayes' theorem to classify objects. Naive Bayes classifiers assume strong, or naive, independence between attributes of data points.</a:t>
            </a:r>
          </a:p>
          <a:p>
            <a:r>
              <a:rPr lang="en-US" dirty="0"/>
              <a:t>Data Points used for the model included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Field Goal Percentage</a:t>
            </a:r>
          </a:p>
        </p:txBody>
      </p:sp>
    </p:spTree>
    <p:extLst>
      <p:ext uri="{BB962C8B-B14F-4D97-AF65-F5344CB8AC3E}">
        <p14:creationId xmlns:p14="http://schemas.microsoft.com/office/powerpoint/2010/main" val="204529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679682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303133"/>
                </a:solidFill>
                <a:latin typeface="Lato"/>
              </a:rPr>
              <a:t>The NBA draft predictor project will utilize Machine Learning by building a model that capture weights and relationships between features from historical data and then uses the model for predicting future NBA draft picks.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rules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19" y="965201"/>
            <a:ext cx="7315243" cy="415855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59"/>
            <a:ext cx="3200400" cy="4223825"/>
          </a:xfrm>
        </p:spPr>
        <p:txBody>
          <a:bodyPr>
            <a:normAutofit/>
          </a:bodyPr>
          <a:lstStyle/>
          <a:p>
            <a:r>
              <a:rPr lang="en-US" sz="2000" dirty="0"/>
              <a:t>Logistical Regression Model</a:t>
            </a:r>
          </a:p>
          <a:p>
            <a:r>
              <a:rPr lang="en-US" dirty="0">
                <a:solidFill>
                  <a:schemeClr val="tx1"/>
                </a:solidFill>
              </a:rPr>
              <a:t>Logistic Regression is a Machine Learning classification algorithm that is used to predict the probability of a categorical dependent variable.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55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046" y="904010"/>
            <a:ext cx="7464631" cy="450325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Second Input File</a:t>
            </a:r>
          </a:p>
        </p:txBody>
      </p:sp>
    </p:spTree>
    <p:extLst>
      <p:ext uri="{BB962C8B-B14F-4D97-AF65-F5344CB8AC3E}">
        <p14:creationId xmlns:p14="http://schemas.microsoft.com/office/powerpoint/2010/main" val="3183703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rules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940204"/>
            <a:ext cx="7977000" cy="448523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59"/>
            <a:ext cx="3200400" cy="4241409"/>
          </a:xfrm>
        </p:spPr>
        <p:txBody>
          <a:bodyPr>
            <a:normAutofit/>
          </a:bodyPr>
          <a:lstStyle/>
          <a:p>
            <a:r>
              <a:rPr lang="en-US" sz="2000" dirty="0"/>
              <a:t>KNN Model</a:t>
            </a:r>
          </a:p>
          <a:p>
            <a:r>
              <a:rPr lang="en-US" dirty="0">
                <a:solidFill>
                  <a:schemeClr val="tx1"/>
                </a:solidFill>
              </a:rPr>
              <a:t>In pattern recognition, the k-nearest neighbors algorithm (k-NN) is a non-parametric method used for classification and regression.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71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rules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4241409"/>
          </a:xfrm>
        </p:spPr>
        <p:txBody>
          <a:bodyPr>
            <a:normAutofit/>
          </a:bodyPr>
          <a:lstStyle/>
          <a:p>
            <a:r>
              <a:rPr lang="en-US" sz="2000" dirty="0"/>
              <a:t>Random Forests Model</a:t>
            </a:r>
          </a:p>
          <a:p>
            <a:r>
              <a:rPr lang="en-US" dirty="0">
                <a:solidFill>
                  <a:schemeClr val="tx1"/>
                </a:solidFill>
              </a:rPr>
              <a:t>A random forest is a meta estimator that fits a number of decision tree classifiers on various sub-samples of the dataset and uses averaging to improve the predictive accuracy and control over-fitting. </a:t>
            </a:r>
          </a:p>
          <a:p>
            <a:r>
              <a:rPr lang="en-US" dirty="0"/>
              <a:t>Data Points used for the model included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"GP", "GS", "MIN", "FGM", "FGA", "FG%", "3PM", "3PA", "3P%", "FTM", "FTA", "FT%", "ORB", "DRB", "TRB", "AST", "STL", "BLK", "PF", "TOV“ and  "PTS“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40" y="864383"/>
            <a:ext cx="7239000" cy="47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22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39" y="1198880"/>
            <a:ext cx="7457693" cy="403688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First Input File. </a:t>
            </a:r>
          </a:p>
        </p:txBody>
      </p:sp>
    </p:spTree>
    <p:extLst>
      <p:ext uri="{BB962C8B-B14F-4D97-AF65-F5344CB8AC3E}">
        <p14:creationId xmlns:p14="http://schemas.microsoft.com/office/powerpoint/2010/main" val="336785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46" y="810491"/>
            <a:ext cx="7356848" cy="461511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Second Input File</a:t>
            </a:r>
          </a:p>
          <a:p>
            <a:r>
              <a:rPr lang="en-US" dirty="0"/>
              <a:t>In this execution of the model the data was split by season prior to the execution of the model.  </a:t>
            </a:r>
          </a:p>
          <a:p>
            <a:r>
              <a:rPr lang="en-US" dirty="0"/>
              <a:t>To predict the data for the season of 2017-2018 was considered the prediction </a:t>
            </a:r>
          </a:p>
        </p:txBody>
      </p:sp>
    </p:spTree>
    <p:extLst>
      <p:ext uri="{BB962C8B-B14F-4D97-AF65-F5344CB8AC3E}">
        <p14:creationId xmlns:p14="http://schemas.microsoft.com/office/powerpoint/2010/main" val="3394191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26" y="321074"/>
            <a:ext cx="6338455" cy="3265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544" y="3610565"/>
            <a:ext cx="6495288" cy="308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91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selected input dataset the best model was Random Forest due to the predictions being more accurate than the other models. </a:t>
            </a:r>
          </a:p>
          <a:p>
            <a:r>
              <a:rPr lang="en-US" dirty="0"/>
              <a:t>The dataset selected was not the best for model purposes as the score was not close to the value of 1.0.</a:t>
            </a:r>
          </a:p>
          <a:p>
            <a:r>
              <a:rPr lang="en-US" dirty="0"/>
              <a:t>Additional models using different categories of Drafted and Undrafted were more unbiased, therefore a better indicator for the project. </a:t>
            </a:r>
          </a:p>
          <a:p>
            <a:r>
              <a:rPr lang="en-US" dirty="0"/>
              <a:t>The effect of having a greater amount of data in the training dataset resulted in a significantly improved model result.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11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695325"/>
            <a:ext cx="98107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1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Sean </a:t>
            </a:r>
            <a:r>
              <a:rPr lang="en-US" sz="2800" dirty="0" err="1"/>
              <a:t>Carraher</a:t>
            </a:r>
            <a:endParaRPr lang="en-US" sz="2800" dirty="0"/>
          </a:p>
          <a:p>
            <a:r>
              <a:rPr lang="en-US" sz="2800" dirty="0"/>
              <a:t>Daniel Evans</a:t>
            </a:r>
          </a:p>
          <a:p>
            <a:r>
              <a:rPr lang="en-US" sz="2800" dirty="0"/>
              <a:t>Miguel Gomez</a:t>
            </a:r>
          </a:p>
          <a:p>
            <a:r>
              <a:rPr lang="en-US" sz="2800" dirty="0"/>
              <a:t>Patricia Johsz</a:t>
            </a:r>
          </a:p>
          <a:p>
            <a:r>
              <a:rPr lang="en-US" sz="2800" dirty="0" err="1"/>
              <a:t>Haidy</a:t>
            </a:r>
            <a:r>
              <a:rPr lang="en-US" sz="2800" dirty="0"/>
              <a:t> </a:t>
            </a:r>
            <a:r>
              <a:rPr lang="en-US" sz="2800" dirty="0" err="1"/>
              <a:t>Sedky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9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7128" y="5020056"/>
            <a:ext cx="10168480" cy="1371952"/>
          </a:xfrm>
        </p:spPr>
        <p:txBody>
          <a:bodyPr numCol="3">
            <a:normAutofit/>
          </a:bodyPr>
          <a:lstStyle/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319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flow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8" y="304800"/>
            <a:ext cx="8093661" cy="62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Multiple input sources were considered for the project.  In some cases the data source was deemed insufficient and was thus eliminated from the project. </a:t>
            </a:r>
          </a:p>
        </p:txBody>
      </p:sp>
    </p:spTree>
    <p:extLst>
      <p:ext uri="{BB962C8B-B14F-4D97-AF65-F5344CB8AC3E}">
        <p14:creationId xmlns:p14="http://schemas.microsoft.com/office/powerpoint/2010/main" val="89544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9191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84838"/>
            <a:ext cx="10058400" cy="43873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NBA.COM (Advanced Stats/ Combine)  </a:t>
            </a:r>
            <a:endParaRPr lang="en-US" dirty="0"/>
          </a:p>
          <a:p>
            <a:pPr lvl="1"/>
            <a:r>
              <a:rPr lang="en-US" u="sng" dirty="0">
                <a:hlinkClick r:id="rId2"/>
              </a:rPr>
              <a:t>https://stats.nba.com/draft/history/</a:t>
            </a:r>
          </a:p>
          <a:p>
            <a:pPr lvl="1"/>
            <a:r>
              <a:rPr lang="en-US" u="sng" dirty="0">
                <a:hlinkClick r:id="rId2"/>
              </a:rPr>
              <a:t>https://stats.nba.com/draft/combine-spot-up/</a:t>
            </a:r>
          </a:p>
          <a:p>
            <a:pPr lvl="1"/>
            <a:r>
              <a:rPr lang="en-US" u="sng" dirty="0">
                <a:hlinkClick r:id="rId2"/>
              </a:rPr>
              <a:t>https://stats.nba.com/draft/combine-non-stationary/</a:t>
            </a:r>
          </a:p>
          <a:p>
            <a:pPr lvl="1"/>
            <a:r>
              <a:rPr lang="en-US" u="sng" dirty="0">
                <a:hlinkClick r:id="rId3"/>
              </a:rPr>
              <a:t>https://stats.nba.com/draft/combine-strength-agility/</a:t>
            </a:r>
            <a:endParaRPr lang="en-US" u="sng" dirty="0"/>
          </a:p>
          <a:p>
            <a:pPr lvl="1"/>
            <a:r>
              <a:rPr lang="en-US" dirty="0">
                <a:hlinkClick r:id="rId4"/>
              </a:rPr>
              <a:t>https://stats.nba.com/draft/combine-anthro/</a:t>
            </a:r>
            <a:endParaRPr lang="en-US" dirty="0"/>
          </a:p>
          <a:p>
            <a:pPr lvl="0"/>
            <a:r>
              <a:rPr lang="en-US" b="1" dirty="0"/>
              <a:t>Basketball </a:t>
            </a:r>
            <a:r>
              <a:rPr lang="en-US" b="1" dirty="0" err="1"/>
              <a:t>Reference.Com</a:t>
            </a:r>
            <a:r>
              <a:rPr lang="en-US" dirty="0"/>
              <a:t>  </a:t>
            </a:r>
            <a:r>
              <a:rPr lang="en-US" b="1" dirty="0"/>
              <a:t>(Drafted)</a:t>
            </a:r>
          </a:p>
          <a:p>
            <a:pPr lvl="1"/>
            <a:r>
              <a:rPr lang="en-US" u="sng" dirty="0">
                <a:hlinkClick r:id="rId5"/>
              </a:rPr>
              <a:t>https://www.basketball-reference.com/draft/NBA_2018.html</a:t>
            </a:r>
            <a:endParaRPr lang="en-US" u="sng" dirty="0"/>
          </a:p>
          <a:p>
            <a:pPr lvl="1"/>
            <a:r>
              <a:rPr lang="en-US" dirty="0"/>
              <a:t>draftedPlayers20092017.csv</a:t>
            </a:r>
            <a:endParaRPr lang="en-US" u="sng" dirty="0"/>
          </a:p>
          <a:p>
            <a:r>
              <a:rPr lang="en-US" b="1" dirty="0"/>
              <a:t>Sports </a:t>
            </a:r>
            <a:r>
              <a:rPr lang="en-US" b="1" dirty="0" err="1"/>
              <a:t>Reference.Com</a:t>
            </a:r>
            <a:r>
              <a:rPr lang="en-US" b="1" dirty="0"/>
              <a:t> (Undrafted)</a:t>
            </a:r>
          </a:p>
          <a:p>
            <a:pPr lvl="1"/>
            <a:r>
              <a:rPr lang="en-US" dirty="0">
                <a:hlinkClick r:id="rId6"/>
              </a:rPr>
              <a:t>https://www.sports-reference.com/cbb/seasons/</a:t>
            </a:r>
            <a:endParaRPr lang="en-US" dirty="0"/>
          </a:p>
          <a:p>
            <a:pPr lvl="1"/>
            <a:r>
              <a:rPr lang="en-US" b="1" dirty="0"/>
              <a:t>undraftedPlayers20092017.csv</a:t>
            </a:r>
          </a:p>
          <a:p>
            <a:pPr lvl="0"/>
            <a:r>
              <a:rPr lang="en-US" b="1" dirty="0"/>
              <a:t>Real GM (Drafted and Undrafted Player Data)</a:t>
            </a:r>
          </a:p>
          <a:p>
            <a:pPr lvl="1"/>
            <a:r>
              <a:rPr lang="en-US" dirty="0">
                <a:hlinkClick r:id="rId7"/>
              </a:rPr>
              <a:t>https://basketball.realgm.com/nba/draft/past-drafts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5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Input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344333"/>
            <a:ext cx="7464778" cy="3090334"/>
          </a:xfrm>
        </p:spPr>
        <p:txBody>
          <a:bodyPr numCol="3">
            <a:normAutofit fontScale="25000" lnSpcReduction="20000"/>
          </a:bodyPr>
          <a:lstStyle/>
          <a:p>
            <a:pPr lvl="1"/>
            <a:r>
              <a:rPr lang="en-US" sz="7200" dirty="0"/>
              <a:t>Game Played</a:t>
            </a:r>
          </a:p>
          <a:p>
            <a:pPr lvl="1"/>
            <a:r>
              <a:rPr lang="en-US" sz="7200" dirty="0"/>
              <a:t>Games Started</a:t>
            </a:r>
          </a:p>
          <a:p>
            <a:pPr lvl="1"/>
            <a:r>
              <a:rPr lang="en-US" sz="7200" dirty="0"/>
              <a:t>Minutes Played</a:t>
            </a:r>
          </a:p>
          <a:p>
            <a:pPr lvl="1"/>
            <a:r>
              <a:rPr lang="en-US" sz="7200" dirty="0"/>
              <a:t>Field Goals</a:t>
            </a:r>
          </a:p>
          <a:p>
            <a:pPr lvl="1"/>
            <a:r>
              <a:rPr lang="en-US" sz="7200" dirty="0"/>
              <a:t>Field Goals Attempted</a:t>
            </a:r>
          </a:p>
          <a:p>
            <a:pPr lvl="1"/>
            <a:r>
              <a:rPr lang="en-US" sz="7200" dirty="0"/>
              <a:t>Field Goal %</a:t>
            </a:r>
          </a:p>
          <a:p>
            <a:pPr lvl="1"/>
            <a:r>
              <a:rPr lang="en-US" sz="7200" dirty="0"/>
              <a:t>2 Pt Field Goals</a:t>
            </a:r>
          </a:p>
          <a:p>
            <a:pPr lvl="1"/>
            <a:r>
              <a:rPr lang="en-US" sz="7200" dirty="0"/>
              <a:t>2 Pt Field Goal Attempts</a:t>
            </a:r>
          </a:p>
          <a:p>
            <a:pPr lvl="1"/>
            <a:r>
              <a:rPr lang="en-US" sz="7200" dirty="0"/>
              <a:t>2 Pt Field Goal %</a:t>
            </a:r>
          </a:p>
          <a:p>
            <a:pPr lvl="1"/>
            <a:r>
              <a:rPr lang="en-US" sz="7200" dirty="0"/>
              <a:t>3 Pt Field Goals</a:t>
            </a:r>
          </a:p>
          <a:p>
            <a:pPr lvl="1"/>
            <a:r>
              <a:rPr lang="en-US" sz="7200" dirty="0"/>
              <a:t>3 Pt Field Goal Attempts</a:t>
            </a:r>
          </a:p>
          <a:p>
            <a:pPr lvl="1"/>
            <a:r>
              <a:rPr lang="en-US" sz="7200" dirty="0"/>
              <a:t>3 Pt Field Goal %</a:t>
            </a:r>
          </a:p>
          <a:p>
            <a:pPr lvl="1"/>
            <a:r>
              <a:rPr lang="en-US" sz="7200" dirty="0"/>
              <a:t>Free Throws</a:t>
            </a:r>
          </a:p>
          <a:p>
            <a:pPr lvl="1"/>
            <a:r>
              <a:rPr lang="en-US" sz="7200" dirty="0"/>
              <a:t>Free Throw Attempts</a:t>
            </a:r>
          </a:p>
          <a:p>
            <a:pPr lvl="1"/>
            <a:r>
              <a:rPr lang="en-US" sz="7200" dirty="0"/>
              <a:t>Free Throw %</a:t>
            </a:r>
          </a:p>
          <a:p>
            <a:pPr lvl="1"/>
            <a:r>
              <a:rPr lang="en-US" sz="7200" dirty="0"/>
              <a:t>Total Rebounds</a:t>
            </a:r>
          </a:p>
          <a:p>
            <a:pPr lvl="1"/>
            <a:r>
              <a:rPr lang="en-US" sz="7200" dirty="0"/>
              <a:t>Assists</a:t>
            </a:r>
          </a:p>
          <a:p>
            <a:pPr lvl="1"/>
            <a:r>
              <a:rPr lang="en-US" sz="7200" dirty="0"/>
              <a:t>Steals</a:t>
            </a:r>
          </a:p>
          <a:p>
            <a:pPr lvl="1"/>
            <a:r>
              <a:rPr lang="en-US" sz="7200" dirty="0"/>
              <a:t>Blocks</a:t>
            </a:r>
          </a:p>
          <a:p>
            <a:pPr lvl="1"/>
            <a:r>
              <a:rPr lang="en-US" sz="7200" dirty="0"/>
              <a:t>Turnovers</a:t>
            </a:r>
          </a:p>
          <a:p>
            <a:pPr lvl="1"/>
            <a:r>
              <a:rPr lang="en-US" sz="7200" dirty="0"/>
              <a:t>Personal Fouls</a:t>
            </a:r>
          </a:p>
          <a:p>
            <a:pPr lvl="1"/>
            <a:r>
              <a:rPr lang="en-US" sz="7200" dirty="0"/>
              <a:t>Total Points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team reviewed multiple input files to determine which data attributes would best work with the data model.  </a:t>
            </a:r>
          </a:p>
          <a:p>
            <a:r>
              <a:rPr lang="en-US" dirty="0"/>
              <a:t>Some of the input sources were eliminated due to data coverage.  </a:t>
            </a:r>
          </a:p>
          <a:p>
            <a:r>
              <a:rPr lang="en-US" dirty="0"/>
              <a:t>Training / test data covers the 2009 – 2018 seasons.  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18534"/>
            <a:ext cx="6711696" cy="322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NBA Draft Combine Statistics</a:t>
            </a:r>
          </a:p>
          <a:p>
            <a:pPr lvl="1"/>
            <a:r>
              <a:rPr lang="en-US" dirty="0"/>
              <a:t>Biometric Information </a:t>
            </a:r>
          </a:p>
          <a:p>
            <a:pPr lvl="1"/>
            <a:r>
              <a:rPr lang="en-US" dirty="0"/>
              <a:t>Draft History</a:t>
            </a:r>
          </a:p>
          <a:p>
            <a:pPr lvl="1"/>
            <a:r>
              <a:rPr lang="en-US" dirty="0"/>
              <a:t>Shooting (spot and non-stationary)</a:t>
            </a:r>
          </a:p>
          <a:p>
            <a:pPr lvl="1"/>
            <a:r>
              <a:rPr lang="en-US" dirty="0"/>
              <a:t>Strength and Agility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Past Draft Statistics</a:t>
            </a:r>
          </a:p>
          <a:p>
            <a:pPr lvl="1"/>
            <a:r>
              <a:rPr lang="en-US" dirty="0"/>
              <a:t>Biometric Information</a:t>
            </a:r>
          </a:p>
          <a:p>
            <a:pPr lvl="1"/>
            <a:r>
              <a:rPr lang="en-US" dirty="0"/>
              <a:t>Draft Results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College Career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9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Capture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Looping through the data to locate the field header. 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829" y="787400"/>
            <a:ext cx="7836537" cy="42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86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665</TotalTime>
  <Words>844</Words>
  <Application>Microsoft Office PowerPoint</Application>
  <PresentationFormat>Widescreen</PresentationFormat>
  <Paragraphs>125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Lato</vt:lpstr>
      <vt:lpstr>Rockwell</vt:lpstr>
      <vt:lpstr>Rockwell Condensed</vt:lpstr>
      <vt:lpstr>Wingdings</vt:lpstr>
      <vt:lpstr>Wood Type</vt:lpstr>
      <vt:lpstr> </vt:lpstr>
      <vt:lpstr>Project Overview</vt:lpstr>
      <vt:lpstr>Team Members</vt:lpstr>
      <vt:lpstr>Technical Approach</vt:lpstr>
      <vt:lpstr>Project flow</vt:lpstr>
      <vt:lpstr>Project Data</vt:lpstr>
      <vt:lpstr>Data Sources</vt:lpstr>
      <vt:lpstr>Data Input Selection</vt:lpstr>
      <vt:lpstr>Data Capture</vt:lpstr>
      <vt:lpstr>PowerPoint Presentation</vt:lpstr>
      <vt:lpstr>Data Clean Up </vt:lpstr>
      <vt:lpstr>Data Manipulation</vt:lpstr>
      <vt:lpstr>PowerPoint Presentation</vt:lpstr>
      <vt:lpstr>PowerPoint Presentation</vt:lpstr>
      <vt:lpstr>Data Cleaning </vt:lpstr>
      <vt:lpstr>PowerPoint Presentation</vt:lpstr>
      <vt:lpstr>PowerPoint Presentation</vt:lpstr>
      <vt:lpstr>Machine Learning Library  </vt:lpstr>
      <vt:lpstr>Model evaluation rules</vt:lpstr>
      <vt:lpstr>Model evaluation rules</vt:lpstr>
      <vt:lpstr>Logistic Regression</vt:lpstr>
      <vt:lpstr>Model evaluation rules</vt:lpstr>
      <vt:lpstr>Model evaluation rules</vt:lpstr>
      <vt:lpstr>Random Forest</vt:lpstr>
      <vt:lpstr>Random Forest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</dc:title>
  <dc:creator>Johsz, Patricia</dc:creator>
  <cp:lastModifiedBy>Johsz, Patricia</cp:lastModifiedBy>
  <cp:revision>50</cp:revision>
  <dcterms:created xsi:type="dcterms:W3CDTF">2019-01-29T02:49:28Z</dcterms:created>
  <dcterms:modified xsi:type="dcterms:W3CDTF">2019-02-02T20:35:47Z</dcterms:modified>
</cp:coreProperties>
</file>