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32" r:id="rId3"/>
    <p:sldId id="333" r:id="rId4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41" autoAdjust="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5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5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2572324-7D07-451D-9950-CB5CC788C2D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66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0414D0-6EEA-42A3-96CF-D4C126E2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414D0-6EEA-42A3-96CF-D4C126E2D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integrate from -2 to 4.</a:t>
            </a:r>
          </a:p>
          <a:p>
            <a:endParaRPr lang="en-US" dirty="0"/>
          </a:p>
          <a:p>
            <a:r>
              <a:rPr lang="en-US" dirty="0"/>
              <a:t>I am going to use the trapezoidal rule</a:t>
            </a:r>
          </a:p>
          <a:p>
            <a:endParaRPr lang="en-US" dirty="0"/>
          </a:p>
          <a:p>
            <a:r>
              <a:rPr lang="en-US" dirty="0"/>
              <a:t>Basically, this is the first y value, this is the last y value. These are the intermediate ones.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414D0-6EEA-42A3-96CF-D4C126E2D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integrate from -2 to 4.</a:t>
            </a:r>
          </a:p>
          <a:p>
            <a:endParaRPr lang="en-US" dirty="0"/>
          </a:p>
          <a:p>
            <a:r>
              <a:rPr lang="en-US" dirty="0"/>
              <a:t>I am going to use the trapezoidal rule</a:t>
            </a:r>
          </a:p>
          <a:p>
            <a:endParaRPr lang="en-US" dirty="0"/>
          </a:p>
          <a:p>
            <a:r>
              <a:rPr lang="en-US" dirty="0"/>
              <a:t>Basically, this is the first y value, this is the last y value. These are the intermediate ones.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414D0-6EEA-42A3-96CF-D4C126E2D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C8D0-A05B-439C-9835-A4FEE1345FAA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6CE-486A-48EF-8CB3-2E6D93C10065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5FF-470C-4CB9-AA4D-57282A3A7770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FFC7-E521-497F-B86B-5EAF33615F16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4751-95F5-4A41-ADC5-261257B709FA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809B-67CC-486C-B0CE-0062FA577631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536E-0C86-4792-8CC2-001843B03DCB}" type="datetime1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B0DA-8DD5-4997-8195-E7898690FB05}" type="datetime1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23C-ADC0-4522-A9C5-F95766040776}" type="datetime1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00DD-7824-4549-9D01-41CB13793A02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1A16-EB04-49F6-A88B-F92712D543E8}" type="datetime1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35DB-93A5-4FE1-A273-7F72B679410D}" type="datetime1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2D36-B557-4F87-81AE-BBB5949C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E37E-A32F-4741-9D40-381EA1A76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23-Supplement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F0BF-0297-4A59-BFF3-7C6E9DA6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28146"/>
            <a:ext cx="6858000" cy="6296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38B32-8165-472A-AFA8-73E215E2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2D36-B557-4F87-81AE-BBB5949CB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48E1-5B85-4880-BC57-1435D35E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995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Numerical Integration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3D09A-E189-45BC-A40E-C55F32423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84185"/>
                <a:ext cx="7886700" cy="5193065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Example: Using Trapezoidal rule to evaluate the integral 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baseline="30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baseline="30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u="sng" dirty="0">
                    <a:solidFill>
                      <a:srgbClr val="FF0000"/>
                    </a:solidFill>
                  </a:rPr>
                  <a:t>Analysis: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We are going to use this as an example to learn how to use the techniques of Newton-Cotes formulas to calculate the integral numerically. Although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 is a polynomial, here </a:t>
                </a:r>
                <a:r>
                  <a:rPr lang="en-US" sz="16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it is treated as a general function</a:t>
                </a:r>
                <a:r>
                  <a:rPr lang="en-US" sz="1600" dirty="0">
                    <a:solidFill>
                      <a:srgbClr val="FF0000"/>
                    </a:solidFill>
                  </a:rPr>
                  <a:t> (linear, nonlinear, simple, complicated …).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With the trapezoidal rule (use linear function – first order polynomial to approximate f(x) in each interval), we will consider two possibilities, n=2 and n&gt;2, where n is the number of data points. For n=2, we use the formula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(slide 4 of Lecture 23)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For n&gt;2, we use the 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(slide 6 of Lecture 23)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These procedures can be easily extended to higher order polynomial (</a:t>
                </a:r>
                <a:r>
                  <a:rPr lang="en-US" sz="1600" b="1" dirty="0" err="1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Simpon’s</a:t>
                </a:r>
                <a:r>
                  <a:rPr lang="en-US" sz="16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 1/3 rule on slide 8, and Simpson 3/8 rule on slide 11). Just change the formula of </a:t>
                </a:r>
                <a:r>
                  <a:rPr lang="en-US" sz="1600" b="1" i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I=…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3D09A-E189-45BC-A40E-C55F32423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84185"/>
                <a:ext cx="7886700" cy="5193065"/>
              </a:xfrm>
              <a:blipFill>
                <a:blip r:embed="rId3"/>
                <a:stretch>
                  <a:fillRect l="-386" t="-8216" b="-6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918FD-2B33-4086-9D64-3534A34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0310"/>
            <a:ext cx="2057400" cy="365125"/>
          </a:xfrm>
        </p:spPr>
        <p:txBody>
          <a:bodyPr/>
          <a:lstStyle/>
          <a:p>
            <a:fld id="{691C2D36-B557-4F87-81AE-BBB5949CB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48E1-5B85-4880-BC57-1435D35E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995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Numerical Integration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3D09A-E189-45BC-A40E-C55F32423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028" y="823092"/>
                <a:ext cx="7886700" cy="5193065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Example: Evaluate the following integration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baseline="30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baseline="3000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3D09A-E189-45BC-A40E-C55F32423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028" y="823092"/>
                <a:ext cx="7886700" cy="5193065"/>
              </a:xfrm>
              <a:blipFill>
                <a:blip r:embed="rId3"/>
                <a:stretch>
                  <a:fillRect l="-309" t="-8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918FD-2B33-4086-9D64-3534A34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0310"/>
            <a:ext cx="2057400" cy="365125"/>
          </a:xfrm>
        </p:spPr>
        <p:txBody>
          <a:bodyPr/>
          <a:lstStyle/>
          <a:p>
            <a:fld id="{691C2D36-B557-4F87-81AE-BBB5949CB2E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472F9-1F41-419A-91C3-B92A0FB9E453}"/>
              </a:ext>
            </a:extLst>
          </p:cNvPr>
          <p:cNvSpPr txBox="1"/>
          <p:nvPr/>
        </p:nvSpPr>
        <p:spPr>
          <a:xfrm>
            <a:off x="791931" y="1348800"/>
            <a:ext cx="3966210" cy="550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clc</a:t>
            </a:r>
          </a:p>
          <a:p>
            <a:r>
              <a:rPr lang="en-US" sz="1200" dirty="0"/>
              <a:t> clear</a:t>
            </a:r>
          </a:p>
          <a:p>
            <a:endParaRPr lang="en-US" sz="400" dirty="0"/>
          </a:p>
          <a:p>
            <a:r>
              <a:rPr lang="en-US" sz="1200" dirty="0"/>
              <a:t> f = @(x) 1-x-4*x.^3+2*x.^5;             % Function f(x)</a:t>
            </a:r>
          </a:p>
          <a:p>
            <a:endParaRPr lang="en-US" sz="800" dirty="0"/>
          </a:p>
          <a:p>
            <a:r>
              <a:rPr lang="en-US" sz="1200" dirty="0"/>
              <a:t> fi = @(x) x-x.^2/2-x.^4+x.^6/3;        % Exact integration of f(x)</a:t>
            </a:r>
          </a:p>
          <a:p>
            <a:endParaRPr lang="en-US" sz="800" dirty="0"/>
          </a:p>
          <a:p>
            <a:r>
              <a:rPr lang="en-US" sz="1200" dirty="0"/>
              <a:t> n = input(‘Enter the number of points to use:  ’);</a:t>
            </a:r>
          </a:p>
          <a:p>
            <a:endParaRPr lang="en-US" sz="800" dirty="0"/>
          </a:p>
          <a:p>
            <a:r>
              <a:rPr lang="en-US" sz="1200" dirty="0"/>
              <a:t> if n&lt;= 1</a:t>
            </a:r>
          </a:p>
          <a:p>
            <a:r>
              <a:rPr lang="en-US" sz="1200" dirty="0"/>
              <a:t>      n = 2</a:t>
            </a:r>
          </a:p>
          <a:p>
            <a:r>
              <a:rPr lang="en-US" sz="1200" dirty="0"/>
              <a:t> end</a:t>
            </a:r>
          </a:p>
          <a:p>
            <a:endParaRPr lang="en-US" sz="800" dirty="0"/>
          </a:p>
          <a:p>
            <a:r>
              <a:rPr lang="en-US" sz="1200" dirty="0"/>
              <a:t> a = -2;</a:t>
            </a:r>
          </a:p>
          <a:p>
            <a:r>
              <a:rPr lang="en-US" sz="1200" dirty="0"/>
              <a:t> b = 4;</a:t>
            </a:r>
          </a:p>
          <a:p>
            <a:endParaRPr lang="en-US" sz="800" dirty="0"/>
          </a:p>
          <a:p>
            <a:r>
              <a:rPr lang="en-US" sz="1200" dirty="0"/>
              <a:t> IE = fi(b) – fi(a);                       % Exact value of integration</a:t>
            </a:r>
          </a:p>
          <a:p>
            <a:endParaRPr lang="en-US" sz="800" dirty="0"/>
          </a:p>
          <a:p>
            <a:r>
              <a:rPr lang="en-US" sz="1200" dirty="0"/>
              <a:t> x = </a:t>
            </a:r>
            <a:r>
              <a:rPr lang="en-US" sz="1200" dirty="0" err="1"/>
              <a:t>linspace</a:t>
            </a:r>
            <a:r>
              <a:rPr lang="en-US" sz="1200" dirty="0"/>
              <a:t>(</a:t>
            </a:r>
            <a:r>
              <a:rPr lang="en-US" sz="1200" dirty="0" err="1"/>
              <a:t>a,b,n</a:t>
            </a:r>
            <a:r>
              <a:rPr lang="en-US" sz="1200" dirty="0"/>
              <a:t>);</a:t>
            </a:r>
          </a:p>
          <a:p>
            <a:r>
              <a:rPr lang="en-US" sz="1200" dirty="0"/>
              <a:t> y = f(x);</a:t>
            </a:r>
          </a:p>
          <a:p>
            <a:endParaRPr lang="en-US" sz="800" dirty="0"/>
          </a:p>
          <a:p>
            <a:r>
              <a:rPr lang="en-US" sz="1200" dirty="0"/>
              <a:t> h = x(2) – x(1);                        %  Distance between points</a:t>
            </a:r>
          </a:p>
          <a:p>
            <a:endParaRPr lang="en-US" sz="800" dirty="0"/>
          </a:p>
          <a:p>
            <a:r>
              <a:rPr lang="en-US" sz="1200" dirty="0"/>
              <a:t> if n==2</a:t>
            </a:r>
          </a:p>
          <a:p>
            <a:r>
              <a:rPr lang="en-US" sz="1200" dirty="0"/>
              <a:t>     I = h*(y(1)+y(2))/2;</a:t>
            </a:r>
          </a:p>
          <a:p>
            <a:r>
              <a:rPr lang="en-US" sz="1200" dirty="0"/>
              <a:t> else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   I = (h/2)*(y(1)+2*sum(y(2:n-1))+y(n));</a:t>
            </a:r>
          </a:p>
          <a:p>
            <a:r>
              <a:rPr lang="en-US" sz="1200" dirty="0"/>
              <a:t> end</a:t>
            </a:r>
          </a:p>
          <a:p>
            <a:endParaRPr lang="en-US" sz="800" dirty="0"/>
          </a:p>
          <a:p>
            <a:r>
              <a:rPr lang="en-US" sz="1200" dirty="0"/>
              <a:t> </a:t>
            </a:r>
            <a:r>
              <a:rPr lang="en-US" sz="1200" dirty="0" err="1"/>
              <a:t>fprintf</a:t>
            </a:r>
            <a:r>
              <a:rPr lang="en-US" sz="1200" dirty="0"/>
              <a:t>(‘The calculated area is equal to = %.4f\n’, I);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fprintf</a:t>
            </a:r>
            <a:r>
              <a:rPr lang="en-US" sz="1200" dirty="0"/>
              <a:t>(‘The exact area is equal to = %.4f\n’, IE);</a:t>
            </a:r>
          </a:p>
          <a:p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2C66B0-7BB7-4436-B246-537108B74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3800" y="4288250"/>
                <a:ext cx="3792874" cy="238718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/>
                  <a:t>Trapezoidal Rule:</a:t>
                </a:r>
              </a:p>
              <a:p>
                <a:r>
                  <a:rPr lang="en-US" sz="1200" dirty="0"/>
                  <a:t>Two data points:</a:t>
                </a:r>
              </a:p>
              <a:p>
                <a:pPr marL="0" indent="0">
                  <a:buNone/>
                </a:pPr>
                <a:r>
                  <a:rPr lang="en-US" sz="1200" dirty="0"/>
                  <a:t>     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sz="1200" dirty="0"/>
                  <a:t>More points: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+2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FF0000"/>
                    </a:solidFill>
                  </a:rPr>
                  <a:t>Please pay attention to the application of sum() function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When extending the program to Simpson’s 1/3 and 3/8 rules, just change the expression of I in the program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02C66B0-7BB7-4436-B246-537108B7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4288250"/>
                <a:ext cx="3792874" cy="2387185"/>
              </a:xfrm>
              <a:prstGeom prst="rect">
                <a:avLst/>
              </a:prstGeom>
              <a:blipFill>
                <a:blip r:embed="rId4"/>
                <a:stretch>
                  <a:fillRect t="-50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F33ADF-B35A-4819-8104-F3F9CC701DF1}"/>
              </a:ext>
            </a:extLst>
          </p:cNvPr>
          <p:cNvSpPr txBox="1">
            <a:spLocks/>
          </p:cNvSpPr>
          <p:nvPr/>
        </p:nvSpPr>
        <p:spPr>
          <a:xfrm>
            <a:off x="5078261" y="1263490"/>
            <a:ext cx="2933686" cy="28870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</a:rPr>
              <a:t>The function to calculate the integral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3CE6AE-3701-4E07-A06C-24F423B3C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9330" y="1682341"/>
                <a:ext cx="4344670" cy="2058799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FF0000"/>
                    </a:solidFill>
                  </a:rPr>
                  <a:t>For this problem, the function f(x) can be integrated directly to get the exact solution. We use this exact solution to verify our numerical result. f(x) can be integrated as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𝑓𝑖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baseline="300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baseline="3000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FF0000"/>
                    </a:solidFill>
                  </a:rPr>
                  <a:t>Then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 baseline="30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 baseline="300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400" dirty="0"/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400" dirty="0">
                    <a:solidFill>
                      <a:srgbClr val="FF0000"/>
                    </a:solidFill>
                  </a:rPr>
                  <a:t>This why we define fi in the program.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4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3CE6AE-3701-4E07-A06C-24F423B3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30" y="1682341"/>
                <a:ext cx="4344670" cy="2058799"/>
              </a:xfrm>
              <a:prstGeom prst="rect">
                <a:avLst/>
              </a:prstGeom>
              <a:blipFill>
                <a:blip r:embed="rId5"/>
                <a:stretch>
                  <a:fillRect l="-279" t="-1173" b="-322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A9528-CCE2-4A0C-9B82-5FFBBEFAE24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50879" y="1407842"/>
            <a:ext cx="2427382" cy="505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3E366B-E340-4667-930A-5ED07BE62A9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94842" y="2205837"/>
            <a:ext cx="2004488" cy="5059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850BDE-6D67-4D3B-A77F-B04C90897730}"/>
              </a:ext>
            </a:extLst>
          </p:cNvPr>
          <p:cNvCxnSpPr>
            <a:cxnSpLocks/>
          </p:cNvCxnSpPr>
          <p:nvPr/>
        </p:nvCxnSpPr>
        <p:spPr>
          <a:xfrm flipH="1">
            <a:off x="2240692" y="5025081"/>
            <a:ext cx="3146855" cy="238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628A9D-7968-4BF2-B985-72EB49AEF588}"/>
              </a:ext>
            </a:extLst>
          </p:cNvPr>
          <p:cNvCxnSpPr>
            <a:cxnSpLocks/>
          </p:cNvCxnSpPr>
          <p:nvPr/>
        </p:nvCxnSpPr>
        <p:spPr>
          <a:xfrm flipH="1">
            <a:off x="3403344" y="5647506"/>
            <a:ext cx="19265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F6FE7-612A-4897-BA08-7CDDB22A8ADE}"/>
              </a:ext>
            </a:extLst>
          </p:cNvPr>
          <p:cNvCxnSpPr>
            <a:cxnSpLocks/>
          </p:cNvCxnSpPr>
          <p:nvPr/>
        </p:nvCxnSpPr>
        <p:spPr>
          <a:xfrm flipH="1" flipV="1">
            <a:off x="3403344" y="5731800"/>
            <a:ext cx="1674917" cy="5764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5FF34E-02EA-4693-B5AC-0C82B9E27008}"/>
              </a:ext>
            </a:extLst>
          </p:cNvPr>
          <p:cNvCxnSpPr>
            <a:cxnSpLocks/>
          </p:cNvCxnSpPr>
          <p:nvPr/>
        </p:nvCxnSpPr>
        <p:spPr>
          <a:xfrm flipH="1" flipV="1">
            <a:off x="2016342" y="5371070"/>
            <a:ext cx="3047015" cy="1047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15123</TotalTime>
  <Words>632</Words>
  <Application>Microsoft Office PowerPoint</Application>
  <PresentationFormat>On-screen Show (4:3)</PresentationFormat>
  <Paragraphs>85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Lecture 23-Supplement</vt:lpstr>
      <vt:lpstr>Numerical Integration Formulas</vt:lpstr>
      <vt:lpstr>Numerical Integration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Yanxing Wang</dc:creator>
  <cp:lastModifiedBy>Yanxing</cp:lastModifiedBy>
  <cp:revision>662</cp:revision>
  <cp:lastPrinted>2020-04-27T18:20:26Z</cp:lastPrinted>
  <dcterms:created xsi:type="dcterms:W3CDTF">2020-01-15T23:47:36Z</dcterms:created>
  <dcterms:modified xsi:type="dcterms:W3CDTF">2020-11-11T19:48:50Z</dcterms:modified>
</cp:coreProperties>
</file>