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da"/>
      <p:regular r:id="rId8"/>
      <p:bold r:id="rId9"/>
    </p:embeddedFont>
    <p:embeddedFont>
      <p:font typeface="Jura Medium"/>
      <p:regular r:id="rId10"/>
      <p:bold r:id="rId11"/>
    </p:embeddedFont>
    <p:embeddedFont>
      <p:font typeface="Jur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d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da-regular.fntdata"/><Relationship Id="rId11" Type="http://schemas.openxmlformats.org/officeDocument/2006/relationships/font" Target="fonts/JuraMedium-bold.fntdata"/><Relationship Id="rId10" Type="http://schemas.openxmlformats.org/officeDocument/2006/relationships/font" Target="fonts/JuraMedium-regular.fntdata"/><Relationship Id="rId13" Type="http://schemas.openxmlformats.org/officeDocument/2006/relationships/font" Target="fonts/Jura-bold.fntdata"/><Relationship Id="rId12" Type="http://schemas.openxmlformats.org/officeDocument/2006/relationships/font" Target="fonts/Ju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ef053b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ef053b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ef053be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ef053be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ef053be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ef053be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1284000" y="2485725"/>
            <a:ext cx="65760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284000" y="36056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-50" y="4659200"/>
            <a:ext cx="9144000" cy="4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50" y="-12925"/>
            <a:ext cx="9144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89" name="Google Shape;89;p1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subTitle"/>
          </p:nvPr>
        </p:nvSpPr>
        <p:spPr>
          <a:xfrm>
            <a:off x="1276625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3" type="title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5" type="subTitle"/>
          </p:nvPr>
        </p:nvSpPr>
        <p:spPr>
          <a:xfrm>
            <a:off x="3609888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6" type="title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8" type="subTitle"/>
          </p:nvPr>
        </p:nvSpPr>
        <p:spPr>
          <a:xfrm>
            <a:off x="5943176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9" type="title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82601" y="3066250"/>
            <a:ext cx="663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482575" y="1415450"/>
            <a:ext cx="6632700" cy="15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 rot="5400000">
            <a:off x="4591050" y="590575"/>
            <a:ext cx="488700" cy="86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129375" y="2382600"/>
            <a:ext cx="43014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5"/>
          <p:cNvSpPr txBox="1"/>
          <p:nvPr>
            <p:ph hasCustomPrompt="1" idx="2" type="title"/>
          </p:nvPr>
        </p:nvSpPr>
        <p:spPr>
          <a:xfrm>
            <a:off x="677867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4129375" y="3210000"/>
            <a:ext cx="430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 flipH="1">
            <a:off x="-9737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>
            <a:off x="235020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 flipH="1">
            <a:off x="-69587" y="203963"/>
            <a:ext cx="331200" cy="177525"/>
            <a:chOff x="8529875" y="205825"/>
            <a:chExt cx="331200" cy="177525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16"/>
          <p:cNvSpPr txBox="1"/>
          <p:nvPr>
            <p:ph type="title"/>
          </p:nvPr>
        </p:nvSpPr>
        <p:spPr>
          <a:xfrm>
            <a:off x="720000" y="836175"/>
            <a:ext cx="40125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720000" y="3132225"/>
            <a:ext cx="4012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720000" y="1637550"/>
            <a:ext cx="31044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720000" y="2700750"/>
            <a:ext cx="31044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5276075" y="1501200"/>
            <a:ext cx="31545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5276229" y="2562000"/>
            <a:ext cx="31545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54" name="Google Shape;154;p1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2" type="subTitle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 rot="5400000">
            <a:off x="4064750" y="566875"/>
            <a:ext cx="488700" cy="866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4492781" y="1667625"/>
            <a:ext cx="32541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2" type="subTitle"/>
          </p:nvPr>
        </p:nvSpPr>
        <p:spPr>
          <a:xfrm>
            <a:off x="871000" y="1667625"/>
            <a:ext cx="32541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20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382600"/>
            <a:ext cx="42900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360725"/>
            <a:ext cx="4290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871045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2" type="subTitle"/>
          </p:nvPr>
        </p:nvSpPr>
        <p:spPr>
          <a:xfrm>
            <a:off x="3419248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3" type="subTitle"/>
          </p:nvPr>
        </p:nvSpPr>
        <p:spPr>
          <a:xfrm>
            <a:off x="5967456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4" type="subTitle"/>
          </p:nvPr>
        </p:nvSpPr>
        <p:spPr>
          <a:xfrm>
            <a:off x="871045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5" type="subTitle"/>
          </p:nvPr>
        </p:nvSpPr>
        <p:spPr>
          <a:xfrm>
            <a:off x="3419252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6" type="subTitle"/>
          </p:nvPr>
        </p:nvSpPr>
        <p:spPr>
          <a:xfrm>
            <a:off x="5967457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 rot="5400000">
            <a:off x="4574700" y="574350"/>
            <a:ext cx="4971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90" name="Google Shape;190;p2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2" type="subTitle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3" type="subTitle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4" type="subTitle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5" type="subTitle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6" type="subTitle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7" type="subTitle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8" type="subTitle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205" name="Google Shape;205;p2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6" name="Google Shape;206;p2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239750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2" type="subTitle"/>
          </p:nvPr>
        </p:nvSpPr>
        <p:spPr>
          <a:xfrm>
            <a:off x="3870575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3" type="subTitle"/>
          </p:nvPr>
        </p:nvSpPr>
        <p:spPr>
          <a:xfrm>
            <a:off x="1239750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4" type="subTitle"/>
          </p:nvPr>
        </p:nvSpPr>
        <p:spPr>
          <a:xfrm>
            <a:off x="3870575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5" type="subTitle"/>
          </p:nvPr>
        </p:nvSpPr>
        <p:spPr>
          <a:xfrm>
            <a:off x="6497575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6" type="subTitle"/>
          </p:nvPr>
        </p:nvSpPr>
        <p:spPr>
          <a:xfrm>
            <a:off x="6497575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7" type="subTitle"/>
          </p:nvPr>
        </p:nvSpPr>
        <p:spPr>
          <a:xfrm>
            <a:off x="1243547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idx="8" type="subTitle"/>
          </p:nvPr>
        </p:nvSpPr>
        <p:spPr>
          <a:xfrm>
            <a:off x="3874368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9" type="subTitle"/>
          </p:nvPr>
        </p:nvSpPr>
        <p:spPr>
          <a:xfrm>
            <a:off x="6501364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3" type="subTitle"/>
          </p:nvPr>
        </p:nvSpPr>
        <p:spPr>
          <a:xfrm>
            <a:off x="1243547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14" type="subTitle"/>
          </p:nvPr>
        </p:nvSpPr>
        <p:spPr>
          <a:xfrm>
            <a:off x="3874368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15" type="subTitle"/>
          </p:nvPr>
        </p:nvSpPr>
        <p:spPr>
          <a:xfrm>
            <a:off x="6501364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 rot="5400000">
            <a:off x="4578900" y="578425"/>
            <a:ext cx="4887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26" name="Google Shape;226;p2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hasCustomPrompt="1" type="title"/>
          </p:nvPr>
        </p:nvSpPr>
        <p:spPr>
          <a:xfrm>
            <a:off x="3877500" y="579675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4"/>
          <p:cNvSpPr txBox="1"/>
          <p:nvPr>
            <p:ph idx="1" type="subTitle"/>
          </p:nvPr>
        </p:nvSpPr>
        <p:spPr>
          <a:xfrm>
            <a:off x="3877500" y="1192400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hasCustomPrompt="1" idx="2" type="title"/>
          </p:nvPr>
        </p:nvSpPr>
        <p:spPr>
          <a:xfrm>
            <a:off x="3877500" y="2008138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4"/>
          <p:cNvSpPr txBox="1"/>
          <p:nvPr>
            <p:ph idx="3" type="subTitle"/>
          </p:nvPr>
        </p:nvSpPr>
        <p:spPr>
          <a:xfrm>
            <a:off x="3877500" y="2620854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hasCustomPrompt="1" idx="4" type="title"/>
          </p:nvPr>
        </p:nvSpPr>
        <p:spPr>
          <a:xfrm>
            <a:off x="3877500" y="3436601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/>
          <p:nvPr>
            <p:ph idx="5" type="subTitle"/>
          </p:nvPr>
        </p:nvSpPr>
        <p:spPr>
          <a:xfrm>
            <a:off x="3877500" y="4049325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6" name="Google Shape;236;p24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39" name="Google Shape;239;p2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 rot="5400000">
            <a:off x="4052450" y="570900"/>
            <a:ext cx="497100" cy="864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9385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2" type="subTitle"/>
          </p:nvPr>
        </p:nvSpPr>
        <p:spPr>
          <a:xfrm>
            <a:off x="34854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3" type="subTitle"/>
          </p:nvPr>
        </p:nvSpPr>
        <p:spPr>
          <a:xfrm>
            <a:off x="60323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hasCustomPrompt="1" type="title"/>
          </p:nvPr>
        </p:nvSpPr>
        <p:spPr>
          <a:xfrm>
            <a:off x="1325650" y="2900275"/>
            <a:ext cx="13989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5"/>
          <p:cNvSpPr txBox="1"/>
          <p:nvPr>
            <p:ph idx="4" type="subTitle"/>
          </p:nvPr>
        </p:nvSpPr>
        <p:spPr>
          <a:xfrm>
            <a:off x="9385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hasCustomPrompt="1" idx="5" type="title"/>
          </p:nvPr>
        </p:nvSpPr>
        <p:spPr>
          <a:xfrm>
            <a:off x="3873150" y="2900275"/>
            <a:ext cx="13977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5"/>
          <p:cNvSpPr txBox="1"/>
          <p:nvPr>
            <p:ph idx="6" type="subTitle"/>
          </p:nvPr>
        </p:nvSpPr>
        <p:spPr>
          <a:xfrm>
            <a:off x="34854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hasCustomPrompt="1" idx="7" type="title"/>
          </p:nvPr>
        </p:nvSpPr>
        <p:spPr>
          <a:xfrm>
            <a:off x="6420050" y="2900275"/>
            <a:ext cx="13977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60323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55" name="Google Shape;255;p2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56" name="Google Shape;256;p2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1" name="Google Shape;261;p26"/>
          <p:cNvSpPr/>
          <p:nvPr/>
        </p:nvSpPr>
        <p:spPr>
          <a:xfrm rot="5400000">
            <a:off x="4582950" y="582475"/>
            <a:ext cx="488700" cy="86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64" name="Google Shape;264;p2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4202336" y="601325"/>
            <a:ext cx="4228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4202300" y="1841450"/>
            <a:ext cx="4228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7"/>
          <p:cNvSpPr txBox="1"/>
          <p:nvPr/>
        </p:nvSpPr>
        <p:spPr>
          <a:xfrm>
            <a:off x="4202300" y="3346825"/>
            <a:ext cx="4228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 </a:t>
            </a:r>
            <a:endParaRPr sz="1200" u="sng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1" name="Google Shape;271;p27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74" name="Google Shape;274;p2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29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292" name="Google Shape;292;p2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9"/>
            <p:cNvCxnSpPr>
              <a:stCxn id="29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6625" y="4646550"/>
            <a:ext cx="86022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0" y="4646550"/>
            <a:ext cx="91440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8608975" y="0"/>
            <a:ext cx="5514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5"/>
          <p:cNvSpPr/>
          <p:nvPr>
            <p:ph idx="2" type="pic"/>
          </p:nvPr>
        </p:nvSpPr>
        <p:spPr>
          <a:xfrm>
            <a:off x="2001725" y="1586925"/>
            <a:ext cx="1623900" cy="162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5"/>
          <p:cNvSpPr/>
          <p:nvPr>
            <p:ph idx="3" type="pic"/>
          </p:nvPr>
        </p:nvSpPr>
        <p:spPr>
          <a:xfrm>
            <a:off x="5496125" y="1586925"/>
            <a:ext cx="1623900" cy="162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84" y="38001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1583300" y="38001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5" type="subTitle"/>
          </p:nvPr>
        </p:nvSpPr>
        <p:spPr>
          <a:xfrm>
            <a:off x="5055275" y="33798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6" type="subTitle"/>
          </p:nvPr>
        </p:nvSpPr>
        <p:spPr>
          <a:xfrm>
            <a:off x="1583075" y="33798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5400000">
            <a:off x="4044475" y="587125"/>
            <a:ext cx="488700" cy="86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8891775" y="203963"/>
            <a:ext cx="331200" cy="177525"/>
            <a:chOff x="8529875" y="205825"/>
            <a:chExt cx="331200" cy="177525"/>
          </a:xfrm>
        </p:grpSpPr>
        <p:cxnSp>
          <p:nvCxnSpPr>
            <p:cNvPr id="51" name="Google Shape;51;p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445025"/>
            <a:ext cx="60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3665400" y="1025375"/>
            <a:ext cx="4536600" cy="22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8" name="Google Shape;68;p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3957050" y="959550"/>
            <a:ext cx="424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957050" y="2120975"/>
            <a:ext cx="424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77" name="Google Shape;77;p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830950" y="539500"/>
            <a:ext cx="2600100" cy="13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5406550" y="3679100"/>
            <a:ext cx="2838900" cy="51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4</a:t>
            </a:r>
            <a:r>
              <a:rPr lang="en">
                <a:latin typeface="Monda"/>
                <a:ea typeface="Monda"/>
                <a:cs typeface="Monda"/>
                <a:sym typeface="Monda"/>
              </a:rPr>
              <a:t>) continue running code until the user wins the game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300" name="Google Shape;300;p30"/>
          <p:cNvSpPr txBox="1"/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in Replit 8.4 Game</a:t>
            </a:r>
            <a:endParaRPr/>
          </a:p>
        </p:txBody>
      </p:sp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Presentation - Matthew Goninen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5406550" y="1632875"/>
            <a:ext cx="2838900" cy="51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1) eliminate w</a:t>
            </a:r>
            <a:r>
              <a:rPr lang="en">
                <a:latin typeface="Monda"/>
                <a:ea typeface="Monda"/>
                <a:cs typeface="Monda"/>
                <a:sym typeface="Monda"/>
              </a:rPr>
              <a:t>hile loops with multiple OR conditions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406550" y="950800"/>
            <a:ext cx="984300" cy="513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GOALS</a:t>
            </a:r>
            <a:endParaRPr sz="1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5406550" y="2314950"/>
            <a:ext cx="2838900" cy="51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2</a:t>
            </a:r>
            <a:r>
              <a:rPr lang="en">
                <a:latin typeface="Monda"/>
                <a:ea typeface="Monda"/>
                <a:cs typeface="Monda"/>
                <a:sym typeface="Monda"/>
              </a:rPr>
              <a:t>) prevent results from outputting multiple times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5406550" y="2997025"/>
            <a:ext cx="2838900" cy="51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da"/>
                <a:ea typeface="Monda"/>
                <a:cs typeface="Monda"/>
                <a:sym typeface="Monda"/>
              </a:rPr>
              <a:t>3</a:t>
            </a:r>
            <a:r>
              <a:rPr lang="en" sz="1300">
                <a:latin typeface="Monda"/>
                <a:ea typeface="Monda"/>
                <a:cs typeface="Monda"/>
                <a:sym typeface="Monda"/>
              </a:rPr>
              <a:t>) return appropriate result to users regardless of case of input</a:t>
            </a:r>
            <a:endParaRPr sz="1300"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414961" y="283070"/>
            <a:ext cx="356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Original</a:t>
            </a:r>
            <a:r>
              <a:rPr lang="en" sz="2600"/>
              <a:t> Code</a:t>
            </a:r>
            <a:endParaRPr sz="2600"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434300" y="1053800"/>
            <a:ext cx="3350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</p:txBody>
      </p: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777" y="283075"/>
            <a:ext cx="3229800" cy="4063800"/>
          </a:xfrm>
          <a:prstGeom prst="roundRect">
            <a:avLst>
              <a:gd fmla="val 4431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434300" y="1296650"/>
            <a:ext cx="3350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Nested While Loops are Hard to Follow and Inefficient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34300" y="2063150"/>
            <a:ext cx="33504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are Outputted Multiple Times</a:t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4">
            <a:alphaModFix/>
          </a:blip>
          <a:srcRect b="0" l="0" r="54938" t="52010"/>
          <a:stretch/>
        </p:blipFill>
        <p:spPr>
          <a:xfrm>
            <a:off x="2068275" y="2926375"/>
            <a:ext cx="5700300" cy="142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963" y="1372850"/>
            <a:ext cx="4207800" cy="49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975" y="2007725"/>
            <a:ext cx="3298200" cy="49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434300" y="2596550"/>
            <a:ext cx="33504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was case sensitive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434300" y="2901350"/>
            <a:ext cx="3350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would </a:t>
            </a:r>
            <a:r>
              <a:rPr lang="en"/>
              <a:t>occasionally</a:t>
            </a:r>
            <a:r>
              <a:rPr lang="en"/>
              <a:t> stop running even if the user has not yet won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0200" y="1980125"/>
            <a:ext cx="4446900" cy="83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414961" y="283070"/>
            <a:ext cx="356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New</a:t>
            </a:r>
            <a:r>
              <a:rPr lang="en" sz="2600"/>
              <a:t> Code</a:t>
            </a:r>
            <a:endParaRPr sz="2600"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434300" y="1053800"/>
            <a:ext cx="3350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r>
              <a:rPr lang="en"/>
              <a:t>:</a:t>
            </a:r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434300" y="1296650"/>
            <a:ext cx="3350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Nested While Loops are Replaced by a Boolean System and 1 single while loop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434300" y="2063150"/>
            <a:ext cx="33504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are only </a:t>
            </a:r>
            <a:r>
              <a:rPr lang="en"/>
              <a:t>outputted</a:t>
            </a:r>
            <a:r>
              <a:rPr lang="en"/>
              <a:t> once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434300" y="2596550"/>
            <a:ext cx="33504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is no longer case sensitive (.lower() method)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434300" y="3129950"/>
            <a:ext cx="3350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 does not stop running until the user wins the game</a:t>
            </a:r>
            <a:endParaRPr/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52" y="411050"/>
            <a:ext cx="3664800" cy="393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650" y="2460725"/>
            <a:ext cx="43434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650" y="2705300"/>
            <a:ext cx="3919500" cy="41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613" y="2684449"/>
            <a:ext cx="4416300" cy="4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