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4.jpeg" ContentType="image/jpeg"/>
  <Override PartName="/ppt/media/image16.png" ContentType="image/png"/>
  <Override PartName="/ppt/media/image13.jpeg" ContentType="image/jpeg"/>
  <Override PartName="/ppt/media/image12.jpeg" ContentType="image/jpeg"/>
  <Override PartName="/ppt/media/image11.jpeg" ContentType="image/jpeg"/>
  <Override PartName="/ppt/media/image10.png" ContentType="image/png"/>
  <Override PartName="/ppt/media/image9.jpeg" ContentType="image/jpeg"/>
  <Override PartName="/ppt/media/image7.png" ContentType="image/png"/>
  <Override PartName="/ppt/media/image2.jpeg" ContentType="image/jpeg"/>
  <Override PartName="/ppt/media/image15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4.jpeg" ContentType="image/jpe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1009F5-09CE-469D-AB1F-B58183BDE602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encabezado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pie de pagina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B0A915-E68C-4DC8-B31F-18098222C540}" type="slidenum">
              <a:rPr b="0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96CD5E-3380-48E4-82CC-A27E3C59DF50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79680" y="4714920"/>
            <a:ext cx="5437080" cy="44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2175AF-C42C-434D-8278-46AB6231347B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D97690-9EF0-46FF-91C1-F845C8C4E482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23A5A2-E0E3-46B6-8D2C-8D360910E690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2B0616-2A17-49B3-AEE3-9135B3AB40BD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4F4629-08E0-48EB-963E-A77D356FC2B5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CA20AD-55A5-4CD4-9C07-82796C88B638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880" cy="37220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/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dynamic semantics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meaning representation as dynamic programs that update an existing context.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semantic compression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reducing a lexicon maintaining text semantics.</a:t>
            </a:r>
            <a:endParaRPr b="0" lang="es-ES" sz="12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conceptual space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 points denote objects and regions denote concepts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C83848-1489-414E-A95C-4F8377D6AC09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640" y="-8640"/>
            <a:ext cx="9169200" cy="9548640"/>
            <a:chOff x="-8640" y="-8640"/>
            <a:chExt cx="9169200" cy="9548640"/>
          </a:xfrm>
        </p:grpSpPr>
        <p:sp>
          <p:nvSpPr>
            <p:cNvPr id="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 rot="10800000">
              <a:off x="5130720" y="9540000"/>
              <a:ext cx="4021920" cy="268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7042680" y="0"/>
              <a:ext cx="1218600" cy="68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" name="Imagen 25" descr=""/>
          <p:cNvPicPr/>
          <p:nvPr/>
        </p:nvPicPr>
        <p:blipFill>
          <a:blip r:embed="rId2"/>
          <a:stretch/>
        </p:blipFill>
        <p:spPr>
          <a:xfrm>
            <a:off x="7914240" y="147600"/>
            <a:ext cx="1019520" cy="923400"/>
          </a:xfrm>
          <a:prstGeom prst="rect">
            <a:avLst/>
          </a:prstGeom>
          <a:ln>
            <a:noFill/>
          </a:ln>
        </p:spPr>
      </p:pic>
      <p:grpSp>
        <p:nvGrpSpPr>
          <p:cNvPr id="12" name="Group 12"/>
          <p:cNvGrpSpPr/>
          <p:nvPr/>
        </p:nvGrpSpPr>
        <p:grpSpPr>
          <a:xfrm>
            <a:off x="-8640" y="-8640"/>
            <a:ext cx="9169200" cy="9548640"/>
            <a:chOff x="-8640" y="-8640"/>
            <a:chExt cx="9169200" cy="9548640"/>
          </a:xfrm>
        </p:grpSpPr>
        <p:sp>
          <p:nvSpPr>
            <p:cNvPr id="13" name="CustomShape 13"/>
            <p:cNvSpPr/>
            <p:nvPr/>
          </p:nvSpPr>
          <p:spPr>
            <a:xfrm flipH="1" rot="10800000">
              <a:off x="5130720" y="9540000"/>
              <a:ext cx="4021920" cy="268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4"/>
            <p:cNvSpPr/>
            <p:nvPr/>
          </p:nvSpPr>
          <p:spPr>
            <a:xfrm>
              <a:off x="7042680" y="0"/>
              <a:ext cx="1218600" cy="68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1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2"/>
            <p:cNvSpPr/>
            <p:nvPr/>
          </p:nvSpPr>
          <p:spPr>
            <a:xfrm>
              <a:off x="-8640" y="-864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" name="PlaceHolder 23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160" cy="1320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"/>
          <p:cNvGrpSpPr/>
          <p:nvPr/>
        </p:nvGrpSpPr>
        <p:grpSpPr>
          <a:xfrm>
            <a:off x="-8640" y="-8640"/>
            <a:ext cx="9169200" cy="9548640"/>
            <a:chOff x="-8640" y="-8640"/>
            <a:chExt cx="9169200" cy="9548640"/>
          </a:xfrm>
        </p:grpSpPr>
        <p:sp>
          <p:nvSpPr>
            <p:cNvPr id="62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3"/>
            <p:cNvSpPr/>
            <p:nvPr/>
          </p:nvSpPr>
          <p:spPr>
            <a:xfrm flipH="1" rot="10800000">
              <a:off x="5130720" y="9540000"/>
              <a:ext cx="4021920" cy="268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7042680" y="0"/>
              <a:ext cx="1218600" cy="685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2" name="Imagen 25" descr=""/>
          <p:cNvPicPr/>
          <p:nvPr/>
        </p:nvPicPr>
        <p:blipFill>
          <a:blip r:embed="rId2"/>
          <a:stretch/>
        </p:blipFill>
        <p:spPr>
          <a:xfrm>
            <a:off x="7914240" y="147600"/>
            <a:ext cx="1019520" cy="923400"/>
          </a:xfrm>
          <a:prstGeom prst="rect">
            <a:avLst/>
          </a:prstGeom>
          <a:ln>
            <a:noFill/>
          </a:ln>
        </p:spPr>
      </p:pic>
      <p:sp>
        <p:nvSpPr>
          <p:cNvPr id="7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arxiv.org/pdf/1811.00491.pdf" TargetMode="External"/><Relationship Id="rId2" Type="http://schemas.openxmlformats.org/officeDocument/2006/relationships/hyperlink" Target="https://arxiv.org/pdf/1811.00491.pdf" TargetMode="External"/><Relationship Id="rId3" Type="http://schemas.openxmlformats.org/officeDocument/2006/relationships/hyperlink" Target="https://arxiv.org/pdf/1811.00491.pdf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mailto:miguelalted@yahoo.es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0c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3800" y="803880"/>
            <a:ext cx="883224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ffffff"/>
                </a:solidFill>
                <a:latin typeface="Trebuchet MS"/>
                <a:ea typeface="Trebuchet MS"/>
              </a:rPr>
              <a:t>Understanding Natural Language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840" y="5672160"/>
            <a:ext cx="883224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Trebuchet MS"/>
                <a:ea typeface="Trebuchet MS"/>
              </a:rPr>
              <a:t>18.05.2019 Loom Princesa, Madrid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33800" y="4833000"/>
            <a:ext cx="85060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Trebuchet MS"/>
                <a:ea typeface="Trebuchet MS"/>
              </a:rPr>
              <a:t>Dataset: </a:t>
            </a:r>
            <a:r>
              <a:rPr b="0" lang="es-ES" sz="2800" spc="-1" strike="noStrike">
                <a:solidFill>
                  <a:srgbClr val="ffffff"/>
                </a:solidFill>
                <a:latin typeface="Trebuchet MS"/>
                <a:ea typeface="Trebuchet MS"/>
              </a:rPr>
              <a:t>Natural Language for Visual Reasoning </a:t>
            </a:r>
            <a:r>
              <a:rPr b="0" lang="es-ES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²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B1A6E2-21EA-4AC5-BD04-9BF3E980E2F8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pic>
        <p:nvPicPr>
          <p:cNvPr id="121" name="Imagen 3" descr=""/>
          <p:cNvPicPr/>
          <p:nvPr/>
        </p:nvPicPr>
        <p:blipFill>
          <a:blip r:embed="rId1"/>
          <a:stretch/>
        </p:blipFill>
        <p:spPr>
          <a:xfrm>
            <a:off x="2560320" y="1704240"/>
            <a:ext cx="4012920" cy="30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79280" y="87480"/>
            <a:ext cx="69120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2c4b56"/>
                </a:solidFill>
                <a:latin typeface="Arial Black"/>
                <a:ea typeface="Arial Black"/>
              </a:rPr>
              <a:t>References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67640" y="1189800"/>
            <a:ext cx="6624000" cy="18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Alane Suhr, Stephanie Zhou, Iris Zhang, Huajun Bai and Yoav Artzi. 2018.</a:t>
            </a:r>
            <a:r>
              <a:rPr b="0" lang="es-ES" sz="2000" spc="-1" strike="noStrike" u="sng">
                <a:solidFill>
                  <a:srgbClr val="99ca3c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es-ES" sz="2000" spc="-1" strike="noStrike" u="sng">
                <a:solidFill>
                  <a:srgbClr val="99ca3c"/>
                </a:solidFill>
                <a:uFillTx/>
                <a:latin typeface="Arial"/>
                <a:ea typeface="Arial"/>
                <a:hlinkClick r:id="rId2"/>
              </a:rPr>
              <a:t>A Corpus for Reasoning About Natural Language Grounded in Photographs</a:t>
            </a:r>
            <a:r>
              <a:rPr b="0" i="1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Retrieved from:  </a:t>
            </a:r>
            <a:r>
              <a:rPr b="0" lang="es-ES" sz="2000" spc="-1" strike="noStrike" u="sng">
                <a:solidFill>
                  <a:srgbClr val="99ca3c"/>
                </a:solidFill>
                <a:uFillTx/>
                <a:latin typeface="Arial"/>
                <a:ea typeface="Arial"/>
                <a:hlinkClick r:id="rId3"/>
              </a:rPr>
              <a:t>https://arxiv.org/pdf/1811.00491.pdf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93D5DF-E8CC-485F-8B23-DCB69D7BB5FE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555640" y="443880"/>
            <a:ext cx="3304800" cy="31532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64640" y="4032360"/>
            <a:ext cx="6192000" cy="25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Diego –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Trebuchet MS"/>
                <a:ea typeface="Trebuchet MS"/>
              </a:rPr>
              <a:t>nlp@fairbill.com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Francisco –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Trebuchet MS"/>
                <a:ea typeface="Trebuchet MS"/>
              </a:rPr>
              <a:t>100383172@alumnos.uc3m.es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Miguel –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ES" sz="2400" spc="-1" strike="noStrike" u="sng">
                <a:solidFill>
                  <a:srgbClr val="99ca3c"/>
                </a:solidFill>
                <a:uFillTx/>
                <a:latin typeface="Trebuchet MS"/>
                <a:ea typeface="Arial"/>
                <a:hlinkClick r:id="rId2"/>
              </a:rPr>
              <a:t>miguelalted@yahoo.es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Trebuchet MS"/>
                <a:ea typeface="Trebuchet MS"/>
              </a:rPr>
              <a:t>Luis –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Trebuchet MS"/>
                <a:ea typeface="Arial"/>
              </a:rPr>
              <a:t>la.glezc@gmail.com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611CBBE-97B8-45A7-9E83-43A07E7F4B19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90c226"/>
                </a:solidFill>
                <a:latin typeface="Trebuchet MS"/>
                <a:ea typeface="Trebuchet MS"/>
              </a:rPr>
              <a:t>Contenidos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193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s-ES" sz="3200" spc="-1" strike="noStrike">
                <a:solidFill>
                  <a:srgbClr val="3f3f3f"/>
                </a:solidFill>
                <a:latin typeface="Trebuchet MS"/>
                <a:ea typeface="Trebuchet MS"/>
              </a:rPr>
              <a:t>Team</a:t>
            </a:r>
            <a:endParaRPr b="0" lang="es-ES" sz="3200" spc="-1" strike="noStrike">
              <a:latin typeface="Arial"/>
            </a:endParaRPr>
          </a:p>
          <a:p>
            <a:pPr marL="457200" indent="-3193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s-ES" sz="32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State of the art</a:t>
            </a:r>
            <a:endParaRPr b="0" lang="es-ES" sz="3200" spc="-1" strike="noStrike">
              <a:latin typeface="Arial"/>
            </a:endParaRPr>
          </a:p>
          <a:p>
            <a:pPr marL="457200" indent="-3193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s-ES" sz="3200" spc="-1" strike="noStrike">
                <a:solidFill>
                  <a:srgbClr val="3f3f3f"/>
                </a:solidFill>
                <a:latin typeface="Trebuchet MS"/>
                <a:ea typeface="Trebuchet MS"/>
              </a:rPr>
              <a:t>Solution</a:t>
            </a:r>
            <a:endParaRPr b="0" lang="es-ES" sz="3200" spc="-1" strike="noStrike">
              <a:latin typeface="Arial"/>
            </a:endParaRPr>
          </a:p>
          <a:p>
            <a:pPr marL="457200" indent="-3193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s-ES" sz="3200" spc="-1" strike="noStrike">
                <a:solidFill>
                  <a:srgbClr val="3f3f3f"/>
                </a:solidFill>
                <a:latin typeface="Trebuchet MS"/>
                <a:ea typeface="Trebuchet MS"/>
              </a:rPr>
              <a:t>Technology</a:t>
            </a:r>
            <a:endParaRPr b="0" lang="es-ES" sz="3200" spc="-1" strike="noStrike">
              <a:latin typeface="Arial"/>
            </a:endParaRPr>
          </a:p>
          <a:p>
            <a:pPr marL="457200" indent="-3193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s-ES" sz="3200" spc="-1" strike="noStrike">
                <a:solidFill>
                  <a:srgbClr val="3f3f3f"/>
                </a:solidFill>
                <a:latin typeface="Trebuchet MS"/>
                <a:ea typeface="Trebuchet MS"/>
              </a:rPr>
              <a:t>Example</a:t>
            </a:r>
            <a:endParaRPr b="0" lang="es-ES" sz="3200" spc="-1" strike="noStrike">
              <a:latin typeface="Arial"/>
            </a:endParaRPr>
          </a:p>
          <a:p>
            <a:pPr marL="457200" indent="-3193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s-ES" sz="3200" spc="-1" strike="noStrike">
                <a:solidFill>
                  <a:srgbClr val="3f3f3f"/>
                </a:solidFill>
                <a:latin typeface="Trebuchet MS"/>
                <a:ea typeface="Trebuchet MS"/>
              </a:rPr>
              <a:t>Applications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6D39182-2555-4458-BD26-91FAB6D3C513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1600" y="236880"/>
            <a:ext cx="684000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Team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047960" y="1228320"/>
            <a:ext cx="6624000" cy="27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Multidisciplinar team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Mix of experience and youth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s-E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Passionate about technology and innovation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127" name="Imagen 2" descr=""/>
          <p:cNvPicPr/>
          <p:nvPr/>
        </p:nvPicPr>
        <p:blipFill>
          <a:blip r:embed="rId1"/>
          <a:stretch/>
        </p:blipFill>
        <p:spPr>
          <a:xfrm>
            <a:off x="4572000" y="4259880"/>
            <a:ext cx="3212280" cy="2242800"/>
          </a:xfrm>
          <a:prstGeom prst="rect">
            <a:avLst/>
          </a:prstGeom>
          <a:ln>
            <a:noFill/>
          </a:ln>
        </p:spPr>
      </p:pic>
      <p:pic>
        <p:nvPicPr>
          <p:cNvPr id="128" name="Imagen 4" descr=""/>
          <p:cNvPicPr/>
          <p:nvPr/>
        </p:nvPicPr>
        <p:blipFill>
          <a:blip r:embed="rId2"/>
          <a:stretch/>
        </p:blipFill>
        <p:spPr>
          <a:xfrm>
            <a:off x="714240" y="4259880"/>
            <a:ext cx="3212280" cy="224280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DE5F43-AE36-49E1-B750-31B3130C9148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1600" y="236880"/>
            <a:ext cx="68400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State of the art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9F73B9-3FE1-4489-8031-07523DE652F4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pic>
        <p:nvPicPr>
          <p:cNvPr id="132" name="Imagen 3" descr=""/>
          <p:cNvPicPr/>
          <p:nvPr/>
        </p:nvPicPr>
        <p:blipFill>
          <a:blip r:embed="rId1"/>
          <a:stretch/>
        </p:blipFill>
        <p:spPr>
          <a:xfrm>
            <a:off x="4407120" y="1640160"/>
            <a:ext cx="2717640" cy="3956040"/>
          </a:xfrm>
          <a:prstGeom prst="rect">
            <a:avLst/>
          </a:prstGeom>
          <a:ln>
            <a:noFill/>
          </a:ln>
        </p:spPr>
      </p:pic>
      <p:pic>
        <p:nvPicPr>
          <p:cNvPr id="133" name="Imagen 7" descr=""/>
          <p:cNvPicPr/>
          <p:nvPr/>
        </p:nvPicPr>
        <p:blipFill>
          <a:blip r:embed="rId2"/>
          <a:stretch/>
        </p:blipFill>
        <p:spPr>
          <a:xfrm>
            <a:off x="831600" y="1640160"/>
            <a:ext cx="3224880" cy="39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1600" y="236880"/>
            <a:ext cx="6840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Solution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47960" y="1228320"/>
            <a:ext cx="6624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Improving NLU: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Better understanding of complex sentences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CC59922-1CD4-41E6-A883-DFECCCFFC262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pic>
        <p:nvPicPr>
          <p:cNvPr id="137" name="Imagen 3" descr=""/>
          <p:cNvPicPr/>
          <p:nvPr/>
        </p:nvPicPr>
        <p:blipFill>
          <a:blip r:embed="rId1"/>
          <a:stretch/>
        </p:blipFill>
        <p:spPr>
          <a:xfrm>
            <a:off x="2260440" y="3753360"/>
            <a:ext cx="4199040" cy="187524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3897360" y="5741280"/>
            <a:ext cx="25617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Source: 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https://arxiv.org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1600" y="236880"/>
            <a:ext cx="68400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Technology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24B985-265A-4C18-84B5-0BFDA9CB2715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34280" y="1923480"/>
            <a:ext cx="607032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JSON </a:t>
            </a: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(Corpus)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Libraries: </a:t>
            </a: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Keras, TensorFlow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Sequence to Sequence Model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Samples: </a:t>
            </a: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YOLO, COCO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1600" y="236880"/>
            <a:ext cx="68400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Example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7E624D-1B0C-4392-85EA-2C5C6003DB8C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pic>
        <p:nvPicPr>
          <p:cNvPr id="144" name="Imagen 3" descr=""/>
          <p:cNvPicPr/>
          <p:nvPr/>
        </p:nvPicPr>
        <p:blipFill>
          <a:blip r:embed="rId1"/>
          <a:stretch/>
        </p:blipFill>
        <p:spPr>
          <a:xfrm>
            <a:off x="3180600" y="2162520"/>
            <a:ext cx="2142360" cy="21423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2750760" y="4422240"/>
            <a:ext cx="3641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Arial"/>
              </a:rPr>
              <a:t>There is a red cup </a:t>
            </a:r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1600" y="236880"/>
            <a:ext cx="68400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Our model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9F4971-C90D-4169-881F-B636018090BF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pic>
        <p:nvPicPr>
          <p:cNvPr id="148" name="Imagen 2" descr=""/>
          <p:cNvPicPr/>
          <p:nvPr/>
        </p:nvPicPr>
        <p:blipFill>
          <a:blip r:embed="rId1"/>
          <a:stretch/>
        </p:blipFill>
        <p:spPr>
          <a:xfrm>
            <a:off x="741240" y="1925640"/>
            <a:ext cx="7233840" cy="35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01720" y="451440"/>
            <a:ext cx="684000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4000" spc="-1" strike="noStrike">
                <a:solidFill>
                  <a:srgbClr val="2c4b56"/>
                </a:solidFill>
                <a:latin typeface="Arial Black"/>
                <a:ea typeface="Arial"/>
              </a:rPr>
              <a:t>Applications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444720" y="6041520"/>
            <a:ext cx="51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4B893C-DD3E-4D35-806F-4A0D1983F5C7}" type="slidenum">
              <a:rPr b="0" lang="es-ES" sz="11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&lt;número&gt;</a:t>
            </a:fld>
            <a:endParaRPr b="0" lang="es-ES" sz="11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080000" y="1368000"/>
            <a:ext cx="208764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-Domotics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-Operating Systems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-Personal Assistant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-3D Modeling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-Image Processing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200040" y="1296000"/>
            <a:ext cx="1631880" cy="12236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287680" y="1746720"/>
            <a:ext cx="1623960" cy="14209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3442320" y="4527360"/>
            <a:ext cx="1741320" cy="1304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3096000" y="2808000"/>
            <a:ext cx="1797840" cy="14396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5"/>
          <a:stretch/>
        </p:blipFill>
        <p:spPr>
          <a:xfrm>
            <a:off x="5400000" y="3627000"/>
            <a:ext cx="1871640" cy="105264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5616000" y="5400000"/>
            <a:ext cx="3168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The limit is your imagination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LibreOffice/6.0.7.3$Linux_X86_64 LibreOffice_project/00m0$Build-3</Application>
  <Words>424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luis gonzález</dc:creator>
  <dc:description/>
  <dc:language>es-ES</dc:language>
  <cp:lastModifiedBy/>
  <dcterms:modified xsi:type="dcterms:W3CDTF">2019-05-12T18:02:50Z</dcterms:modified>
  <cp:revision>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