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0"/>
  </p:notesMasterIdLst>
  <p:sldIdLst>
    <p:sldId id="258" r:id="rId3"/>
    <p:sldId id="273" r:id="rId4"/>
    <p:sldId id="271" r:id="rId5"/>
    <p:sldId id="277" r:id="rId6"/>
    <p:sldId id="274" r:id="rId7"/>
    <p:sldId id="276" r:id="rId8"/>
    <p:sldId id="298" r:id="rId9"/>
    <p:sldId id="278" r:id="rId10"/>
    <p:sldId id="293" r:id="rId11"/>
    <p:sldId id="294" r:id="rId12"/>
    <p:sldId id="280" r:id="rId13"/>
    <p:sldId id="281" r:id="rId14"/>
    <p:sldId id="283" r:id="rId15"/>
    <p:sldId id="296" r:id="rId16"/>
    <p:sldId id="310" r:id="rId17"/>
    <p:sldId id="297" r:id="rId18"/>
    <p:sldId id="295" r:id="rId19"/>
    <p:sldId id="299" r:id="rId20"/>
    <p:sldId id="300" r:id="rId21"/>
    <p:sldId id="309" r:id="rId22"/>
    <p:sldId id="285" r:id="rId23"/>
    <p:sldId id="286" r:id="rId24"/>
    <p:sldId id="287" r:id="rId25"/>
    <p:sldId id="288" r:id="rId26"/>
    <p:sldId id="308" r:id="rId27"/>
    <p:sldId id="30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26" autoAdjust="0"/>
  </p:normalViewPr>
  <p:slideViewPr>
    <p:cSldViewPr snapToGrid="0">
      <p:cViewPr varScale="1">
        <p:scale>
          <a:sx n="85" d="100"/>
          <a:sy n="85" d="100"/>
        </p:scale>
        <p:origin x="55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E7C4EBD3-DC84-428F-8D86-0B1715EFDD47}"/>
    <pc:docChg chg="addSld delSld modSld sldOrd">
      <pc:chgData name="Goutay, Mathieu (Nokia - FR/Paris-Saclay)" userId="48a52a8d-9076-4076-bf85-c8a60d2cd642" providerId="ADAL" clId="{E7C4EBD3-DC84-428F-8D86-0B1715EFDD47}" dt="2020-01-31T12:39:48.474" v="104"/>
      <pc:docMkLst>
        <pc:docMk/>
      </pc:docMkLst>
      <pc:sldChg chg="modSp">
        <pc:chgData name="Goutay, Mathieu (Nokia - FR/Paris-Saclay)" userId="48a52a8d-9076-4076-bf85-c8a60d2cd642" providerId="ADAL" clId="{E7C4EBD3-DC84-428F-8D86-0B1715EFDD47}" dt="2020-01-31T12:28:36.823" v="86" actId="20577"/>
        <pc:sldMkLst>
          <pc:docMk/>
          <pc:sldMk cId="2165169509" sldId="258"/>
        </pc:sldMkLst>
        <pc:spChg chg="mod">
          <ac:chgData name="Goutay, Mathieu (Nokia - FR/Paris-Saclay)" userId="48a52a8d-9076-4076-bf85-c8a60d2cd642" providerId="ADAL" clId="{E7C4EBD3-DC84-428F-8D86-0B1715EFDD47}" dt="2020-01-31T12:28:29.258" v="73" actId="20577"/>
          <ac:spMkLst>
            <pc:docMk/>
            <pc:sldMk cId="2165169509" sldId="258"/>
            <ac:spMk id="8" creationId="{8EB56539-9243-474B-80B1-76CE4AE57287}"/>
          </ac:spMkLst>
        </pc:spChg>
        <pc:spChg chg="mod">
          <ac:chgData name="Goutay, Mathieu (Nokia - FR/Paris-Saclay)" userId="48a52a8d-9076-4076-bf85-c8a60d2cd642" providerId="ADAL" clId="{E7C4EBD3-DC84-428F-8D86-0B1715EFDD47}" dt="2020-01-31T12:28:36.823" v="86" actId="20577"/>
          <ac:spMkLst>
            <pc:docMk/>
            <pc:sldMk cId="2165169509" sldId="258"/>
            <ac:spMk id="9" creationId="{07FEF8E6-CD16-4C23-A69C-998A029F08E3}"/>
          </ac:spMkLst>
        </pc:spChg>
      </pc:sldChg>
      <pc:sldChg chg="modSp">
        <pc:chgData name="Goutay, Mathieu (Nokia - FR/Paris-Saclay)" userId="48a52a8d-9076-4076-bf85-c8a60d2cd642" providerId="ADAL" clId="{E7C4EBD3-DC84-428F-8D86-0B1715EFDD47}" dt="2020-01-31T12:28:47.021" v="89" actId="20577"/>
        <pc:sldMkLst>
          <pc:docMk/>
          <pc:sldMk cId="3062920866" sldId="273"/>
        </pc:sldMkLst>
        <pc:spChg chg="mod">
          <ac:chgData name="Goutay, Mathieu (Nokia - FR/Paris-Saclay)" userId="48a52a8d-9076-4076-bf85-c8a60d2cd642" providerId="ADAL" clId="{E7C4EBD3-DC84-428F-8D86-0B1715EFDD47}" dt="2020-01-31T12:28:47.021" v="89" actId="20577"/>
          <ac:spMkLst>
            <pc:docMk/>
            <pc:sldMk cId="3062920866" sldId="273"/>
            <ac:spMk id="3" creationId="{C8BBE40A-978E-4CB2-80FC-CFC6DA8C3F97}"/>
          </ac:spMkLst>
        </pc:spChg>
      </pc:sldChg>
      <pc:sldChg chg="add del">
        <pc:chgData name="Goutay, Mathieu (Nokia - FR/Paris-Saclay)" userId="48a52a8d-9076-4076-bf85-c8a60d2cd642" providerId="ADAL" clId="{E7C4EBD3-DC84-428F-8D86-0B1715EFDD47}" dt="2020-01-31T12:39:39.186" v="103"/>
        <pc:sldMkLst>
          <pc:docMk/>
          <pc:sldMk cId="3548982404" sldId="285"/>
        </pc:sldMkLst>
      </pc:sldChg>
      <pc:sldChg chg="modSp add del">
        <pc:chgData name="Goutay, Mathieu (Nokia - FR/Paris-Saclay)" userId="48a52a8d-9076-4076-bf85-c8a60d2cd642" providerId="ADAL" clId="{E7C4EBD3-DC84-428F-8D86-0B1715EFDD47}" dt="2020-01-31T12:38:54.367" v="102" actId="1076"/>
        <pc:sldMkLst>
          <pc:docMk/>
          <pc:sldMk cId="2877315784" sldId="286"/>
        </pc:sldMkLst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6" creationId="{02F835B5-5540-4718-A955-230936A53AB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9" creationId="{2339E171-44E6-4CD3-8471-EE859C6DF9B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0" creationId="{50C65D43-2CEC-45AC-AAF8-FB076C37CD1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18" creationId="{5BB74FE0-CF53-49B6-95D8-E2089C89882C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5" creationId="{9C914A6E-DEC3-4204-A793-99FEB6DF308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6" creationId="{A21F6092-1480-4A5D-9B91-6D3A4D312EC7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7" creationId="{8ABEDFA2-862B-4D57-A576-E429D6CE60F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28" creationId="{2FA010A9-0C83-4AAA-A5E1-F41E0642D964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0" creationId="{AE1C5D57-DBE6-4DFC-9FB2-67D767D738E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6" creationId="{E5C9EA6C-7BD9-4F9D-A5A0-30EABC1C0D5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7" creationId="{65D56125-0397-44A5-8BC5-87B20FD85D3E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8" creationId="{208A5D16-A08C-462C-A840-67FBA569F026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39" creationId="{C33FD830-D10F-445E-B0D0-CD812F5AA710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0" creationId="{5E9473BA-B839-4425-90B9-9A380A47312B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1" creationId="{9FB4A546-AFB9-45DA-B18B-F9F039135932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2" creationId="{648C5420-DAFA-46D8-909E-9E63386DF475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3" creationId="{983E9FD3-0374-432A-BBF8-24F83CD87F1F}"/>
          </ac:spMkLst>
        </pc:spChg>
        <pc:spChg chg="mod">
          <ac:chgData name="Goutay, Mathieu (Nokia - FR/Paris-Saclay)" userId="48a52a8d-9076-4076-bf85-c8a60d2cd642" providerId="ADAL" clId="{E7C4EBD3-DC84-428F-8D86-0B1715EFDD47}" dt="2020-01-31T12:38:54.367" v="102" actId="1076"/>
          <ac:spMkLst>
            <pc:docMk/>
            <pc:sldMk cId="2877315784" sldId="286"/>
            <ac:spMk id="45" creationId="{9FC4A89D-43BB-445D-8898-6526A315F696}"/>
          </ac:spMkLst>
        </pc:spChg>
      </pc:sldChg>
      <pc:sldChg chg="ord">
        <pc:chgData name="Goutay, Mathieu (Nokia - FR/Paris-Saclay)" userId="48a52a8d-9076-4076-bf85-c8a60d2cd642" providerId="ADAL" clId="{E7C4EBD3-DC84-428F-8D86-0B1715EFDD47}" dt="2020-01-31T12:39:48.474" v="104"/>
        <pc:sldMkLst>
          <pc:docMk/>
          <pc:sldMk cId="2673320745" sldId="287"/>
        </pc:sldMkLst>
      </pc:sldChg>
      <pc:sldChg chg="del">
        <pc:chgData name="Goutay, Mathieu (Nokia - FR/Paris-Saclay)" userId="48a52a8d-9076-4076-bf85-c8a60d2cd642" providerId="ADAL" clId="{E7C4EBD3-DC84-428F-8D86-0B1715EFDD47}" dt="2020-01-31T12:29:32.629" v="91" actId="2696"/>
        <pc:sldMkLst>
          <pc:docMk/>
          <pc:sldMk cId="3965107830" sldId="289"/>
        </pc:sldMkLst>
      </pc:sldChg>
      <pc:sldChg chg="del">
        <pc:chgData name="Goutay, Mathieu (Nokia - FR/Paris-Saclay)" userId="48a52a8d-9076-4076-bf85-c8a60d2cd642" providerId="ADAL" clId="{E7C4EBD3-DC84-428F-8D86-0B1715EFDD47}" dt="2020-01-31T12:30:00.864" v="95" actId="2696"/>
        <pc:sldMkLst>
          <pc:docMk/>
          <pc:sldMk cId="2775416820" sldId="291"/>
        </pc:sldMkLst>
      </pc:sldChg>
      <pc:sldChg chg="modSp">
        <pc:chgData name="Goutay, Mathieu (Nokia - FR/Paris-Saclay)" userId="48a52a8d-9076-4076-bf85-c8a60d2cd642" providerId="ADAL" clId="{E7C4EBD3-DC84-428F-8D86-0B1715EFDD47}" dt="2020-01-31T12:30:45.803" v="100" actId="1076"/>
        <pc:sldMkLst>
          <pc:docMk/>
          <pc:sldMk cId="3521567271" sldId="292"/>
        </pc:sldMkLst>
        <pc:spChg chg="mod">
          <ac:chgData name="Goutay, Mathieu (Nokia - FR/Paris-Saclay)" userId="48a52a8d-9076-4076-bf85-c8a60d2cd642" providerId="ADAL" clId="{E7C4EBD3-DC84-428F-8D86-0B1715EFDD47}" dt="2020-01-31T12:30:45.803" v="100" actId="1076"/>
          <ac:spMkLst>
            <pc:docMk/>
            <pc:sldMk cId="3521567271" sldId="292"/>
            <ac:spMk id="9" creationId="{07FEF8E6-CD16-4C23-A69C-998A029F08E3}"/>
          </ac:spMkLst>
        </pc:spChg>
      </pc:sldChg>
      <pc:sldChg chg="del">
        <pc:chgData name="Goutay, Mathieu (Nokia - FR/Paris-Saclay)" userId="48a52a8d-9076-4076-bf85-c8a60d2cd642" providerId="ADAL" clId="{E7C4EBD3-DC84-428F-8D86-0B1715EFDD47}" dt="2020-01-31T12:29:33.209" v="92" actId="2696"/>
        <pc:sldMkLst>
          <pc:docMk/>
          <pc:sldMk cId="2651811855" sldId="301"/>
        </pc:sldMkLst>
      </pc:sldChg>
      <pc:sldChg chg="del">
        <pc:chgData name="Goutay, Mathieu (Nokia - FR/Paris-Saclay)" userId="48a52a8d-9076-4076-bf85-c8a60d2cd642" providerId="ADAL" clId="{E7C4EBD3-DC84-428F-8D86-0B1715EFDD47}" dt="2020-01-31T12:29:52.668" v="94" actId="2696"/>
        <pc:sldMkLst>
          <pc:docMk/>
          <pc:sldMk cId="946835196" sldId="302"/>
        </pc:sldMkLst>
      </pc:sldChg>
      <pc:sldChg chg="del">
        <pc:chgData name="Goutay, Mathieu (Nokia - FR/Paris-Saclay)" userId="48a52a8d-9076-4076-bf85-c8a60d2cd642" providerId="ADAL" clId="{E7C4EBD3-DC84-428F-8D86-0B1715EFDD47}" dt="2020-01-31T12:30:10.505" v="97" actId="2696"/>
        <pc:sldMkLst>
          <pc:docMk/>
          <pc:sldMk cId="1475475473" sldId="305"/>
        </pc:sldMkLst>
      </pc:sldChg>
      <pc:sldChg chg="del">
        <pc:chgData name="Goutay, Mathieu (Nokia - FR/Paris-Saclay)" userId="48a52a8d-9076-4076-bf85-c8a60d2cd642" providerId="ADAL" clId="{E7C4EBD3-DC84-428F-8D86-0B1715EFDD47}" dt="2020-01-31T12:30:08.815" v="96" actId="2696"/>
        <pc:sldMkLst>
          <pc:docMk/>
          <pc:sldMk cId="2872826328" sldId="306"/>
        </pc:sldMkLst>
      </pc:sldChg>
      <pc:sldChg chg="del">
        <pc:chgData name="Goutay, Mathieu (Nokia - FR/Paris-Saclay)" userId="48a52a8d-9076-4076-bf85-c8a60d2cd642" providerId="ADAL" clId="{E7C4EBD3-DC84-428F-8D86-0B1715EFDD47}" dt="2020-01-31T12:30:12.027" v="98" actId="2696"/>
        <pc:sldMkLst>
          <pc:docMk/>
          <pc:sldMk cId="127018093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66907-C9CB-4193-9834-58A345F787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382E4-831A-4D0C-BC58-A8776DD6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Convolutional:  Filter image to extract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pooling: </a:t>
            </a:r>
            <a:r>
              <a:rPr lang="en-US" dirty="0" err="1"/>
              <a:t>Downsample</a:t>
            </a:r>
            <a:r>
              <a:rPr lang="en-US" dirty="0"/>
              <a:t> image to keep most relevant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5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tape means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382E4-831A-4D0C-BC58-A8776DD694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5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9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B4E99-5D9B-49EB-A80D-C2366451A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5374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86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67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&lt;Document ID: change ID in footer or remove&gt;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1C49B7-B4D8-47CD-A9B4-69A00787AFFD}"/>
              </a:ext>
            </a:extLst>
          </p:cNvPr>
          <p:cNvSpPr txBox="1">
            <a:spLocks/>
          </p:cNvSpPr>
          <p:nvPr userDrawn="1"/>
        </p:nvSpPr>
        <p:spPr>
          <a:xfrm>
            <a:off x="558803" y="6400718"/>
            <a:ext cx="448898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200" noProof="0" smtClean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/34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7F0D1-FE8E-4D79-B4C9-0D5000E1AF42}"/>
              </a:ext>
            </a:extLst>
          </p:cNvPr>
          <p:cNvSpPr txBox="1"/>
          <p:nvPr userDrawn="1"/>
        </p:nvSpPr>
        <p:spPr>
          <a:xfrm>
            <a:off x="1160102" y="6400718"/>
            <a:ext cx="2400000" cy="184666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200" noProof="0" dirty="0">
                <a:solidFill>
                  <a:srgbClr val="00206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2019 Nokia</a:t>
            </a:r>
          </a:p>
        </p:txBody>
      </p:sp>
    </p:spTree>
    <p:extLst>
      <p:ext uri="{BB962C8B-B14F-4D97-AF65-F5344CB8AC3E}">
        <p14:creationId xmlns:p14="http://schemas.microsoft.com/office/powerpoint/2010/main" val="121764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0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Deep Learning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B56539-9243-474B-80B1-76CE4AE57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r>
              <a:rPr lang="en-US" dirty="0"/>
              <a:t>Mathieu Goutay</a:t>
            </a:r>
          </a:p>
          <a:p>
            <a:r>
              <a:rPr lang="en-US" dirty="0"/>
              <a:t>Nokia Bell Labs France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INSA Lyon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is done by Stochastic Gradient Descent (</a:t>
            </a:r>
            <a:r>
              <a:rPr lang="en-US" sz="2400" b="1" dirty="0"/>
              <a:t>SGD</a:t>
            </a:r>
            <a:r>
              <a:rPr lang="en-US" sz="2400" dirty="0"/>
              <a:t>) or a variant</a:t>
            </a:r>
            <a:endParaRPr lang="en-US" sz="2400" b="1" dirty="0"/>
          </a:p>
        </p:txBody>
      </p:sp>
      <p:pic>
        <p:nvPicPr>
          <p:cNvPr id="4102" name="Picture 6" descr="Résultat de recherche d'images pour &quot;stochastic gradient descent&quot;&quot;">
            <a:extLst>
              <a:ext uri="{FF2B5EF4-FFF2-40B4-BE49-F238E27FC236}">
                <a16:creationId xmlns:a16="http://schemas.microsoft.com/office/drawing/2014/main" id="{8C87160D-2AB5-470B-9C39-935FCAB9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" t="10261" r="12215" b="1970"/>
          <a:stretch/>
        </p:blipFill>
        <p:spPr bwMode="auto">
          <a:xfrm>
            <a:off x="6699001" y="1830849"/>
            <a:ext cx="5363296" cy="3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CAE6A-65BF-432C-83B1-E8D67D2E256A}"/>
              </a:ext>
            </a:extLst>
          </p:cNvPr>
          <p:cNvSpPr txBox="1"/>
          <p:nvPr/>
        </p:nvSpPr>
        <p:spPr>
          <a:xfrm>
            <a:off x="6789905" y="2947149"/>
            <a:ext cx="515567" cy="790347"/>
          </a:xfrm>
          <a:prstGeom prst="rect">
            <a:avLst/>
          </a:prstGeom>
          <a:solidFill>
            <a:schemeClr val="bg1"/>
          </a:solidFill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/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4E6276-60F1-49C0-8739-DD0A528B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10" y="4284730"/>
                <a:ext cx="656616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/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35A88-0052-415C-B5FC-0D9B942E8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587" y="4145300"/>
                <a:ext cx="656616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loss &amp; gradients </a:t>
            </a:r>
            <a:r>
              <a:rPr lang="en-US" dirty="0">
                <a:sym typeface="Wingdings" panose="05000000000000000000" pitchFamily="2" charset="2"/>
              </a:rPr>
              <a:t> apply </a:t>
            </a:r>
            <a:r>
              <a:rPr lang="en-US" b="1" dirty="0">
                <a:sym typeface="Wingdings" panose="05000000000000000000" pitchFamily="2" charset="2"/>
              </a:rPr>
              <a:t>optimizer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/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9D2CA-0727-4F54-96EE-75DE4C28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4" y="2996496"/>
                <a:ext cx="4066162" cy="617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379920-8507-4FCD-937D-D94CA0FCAED0}"/>
              </a:ext>
            </a:extLst>
          </p:cNvPr>
          <p:cNvSpPr txBox="1"/>
          <p:nvPr/>
        </p:nvSpPr>
        <p:spPr>
          <a:xfrm>
            <a:off x="833718" y="2157695"/>
            <a:ext cx="4513635" cy="88035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SGD updates the weights in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negative gradient direction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F9CE-9863-442B-B4CD-88F9C997DB9C}"/>
              </a:ext>
            </a:extLst>
          </p:cNvPr>
          <p:cNvSpPr txBox="1"/>
          <p:nvPr/>
        </p:nvSpPr>
        <p:spPr>
          <a:xfrm>
            <a:off x="1527243" y="359382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Learning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D6095-DF21-4254-B532-94FEEAD10B8E}"/>
              </a:ext>
            </a:extLst>
          </p:cNvPr>
          <p:cNvSpPr txBox="1"/>
          <p:nvPr/>
        </p:nvSpPr>
        <p:spPr>
          <a:xfrm>
            <a:off x="2522204" y="3958121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Gradient of the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Loss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4B949-CB2E-4F07-BBDE-A10B260D7FD8}"/>
              </a:ext>
            </a:extLst>
          </p:cNvPr>
          <p:cNvSpPr txBox="1"/>
          <p:nvPr/>
        </p:nvSpPr>
        <p:spPr>
          <a:xfrm>
            <a:off x="3421316" y="3751854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Predictions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230C07-1796-4A9A-84F9-F14295E75812}"/>
              </a:ext>
            </a:extLst>
          </p:cNvPr>
          <p:cNvSpPr txBox="1"/>
          <p:nvPr/>
        </p:nvSpPr>
        <p:spPr>
          <a:xfrm>
            <a:off x="4133443" y="3573235"/>
            <a:ext cx="1488332" cy="5058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Labels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210A86-14B9-4F0C-9D82-6F3D60DCD83C}"/>
              </a:ext>
            </a:extLst>
          </p:cNvPr>
          <p:cNvCxnSpPr>
            <a:stCxn id="12" idx="0"/>
          </p:cNvCxnSpPr>
          <p:nvPr/>
        </p:nvCxnSpPr>
        <p:spPr>
          <a:xfrm flipV="1">
            <a:off x="2271409" y="3350881"/>
            <a:ext cx="501591" cy="24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668BF0-08FD-4EA9-AF71-6DE536DFF6B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266370" y="3433861"/>
            <a:ext cx="0" cy="52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1F217-E1A0-4172-991B-A3F57074F8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165482" y="3459571"/>
            <a:ext cx="0" cy="29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8FF257-F740-4BA2-A959-3FAE43B9556D}"/>
              </a:ext>
            </a:extLst>
          </p:cNvPr>
          <p:cNvCxnSpPr>
            <a:cxnSpLocks/>
          </p:cNvCxnSpPr>
          <p:nvPr/>
        </p:nvCxnSpPr>
        <p:spPr>
          <a:xfrm flipH="1" flipV="1">
            <a:off x="4523117" y="3459571"/>
            <a:ext cx="207035" cy="17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1BB230-9F1B-47F3-8B6A-8448252A2000}"/>
              </a:ext>
            </a:extLst>
          </p:cNvPr>
          <p:cNvSpPr txBox="1"/>
          <p:nvPr/>
        </p:nvSpPr>
        <p:spPr>
          <a:xfrm>
            <a:off x="833718" y="4827913"/>
            <a:ext cx="9144000" cy="72970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The most used variant is </a:t>
            </a:r>
            <a:r>
              <a:rPr lang="en-US" sz="2000" b="1" dirty="0"/>
              <a:t>Adam</a:t>
            </a:r>
            <a:r>
              <a:rPr lang="en-US" sz="2000" dirty="0"/>
              <a:t>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Individual adaptive learning rate for each parameters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Exponential moving average of gradients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000" dirty="0"/>
              <a:t>Computationally efficient  </a:t>
            </a:r>
          </a:p>
        </p:txBody>
      </p:sp>
    </p:spTree>
    <p:extLst>
      <p:ext uri="{BB962C8B-B14F-4D97-AF65-F5344CB8AC3E}">
        <p14:creationId xmlns:p14="http://schemas.microsoft.com/office/powerpoint/2010/main" val="299599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613642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 </a:t>
            </a:r>
            <a:r>
              <a:rPr lang="en-US" sz="2400" b="1" dirty="0"/>
              <a:t>Tensor</a:t>
            </a:r>
            <a:r>
              <a:rPr lang="en-US" sz="2400" dirty="0"/>
              <a:t> is a N-dimensional Matrix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first dimension is usually the batch size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2050" name="Picture 2" descr="Fig. 3. Tensor Models">
            <a:extLst>
              <a:ext uri="{FF2B5EF4-FFF2-40B4-BE49-F238E27FC236}">
                <a16:creationId xmlns:a16="http://schemas.microsoft.com/office/drawing/2014/main" id="{DBFFBC74-9382-4231-9D61-4DB2AF5B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/>
        </p:blipFill>
        <p:spPr bwMode="auto">
          <a:xfrm>
            <a:off x="612299" y="2317444"/>
            <a:ext cx="5994395" cy="383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cat&quot;">
            <a:extLst>
              <a:ext uri="{FF2B5EF4-FFF2-40B4-BE49-F238E27FC236}">
                <a16:creationId xmlns:a16="http://schemas.microsoft.com/office/drawing/2014/main" id="{2B97AE08-CFAE-41DF-A086-84D0CCAC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116015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cat&quot;">
            <a:extLst>
              <a:ext uri="{FF2B5EF4-FFF2-40B4-BE49-F238E27FC236}">
                <a16:creationId xmlns:a16="http://schemas.microsoft.com/office/drawing/2014/main" id="{6CA42269-BC65-4F61-A412-0052A4E4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4689590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dogs&quot;">
            <a:extLst>
              <a:ext uri="{FF2B5EF4-FFF2-40B4-BE49-F238E27FC236}">
                <a16:creationId xmlns:a16="http://schemas.microsoft.com/office/drawing/2014/main" id="{4AC80C21-7215-468A-8DEE-2C4BCB43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5538315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dogs&quot;">
            <a:extLst>
              <a:ext uri="{FF2B5EF4-FFF2-40B4-BE49-F238E27FC236}">
                <a16:creationId xmlns:a16="http://schemas.microsoft.com/office/drawing/2014/main" id="{5E43DE89-1DCB-451E-8AA9-B4134C99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3844324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dogs&quot;">
            <a:extLst>
              <a:ext uri="{FF2B5EF4-FFF2-40B4-BE49-F238E27FC236}">
                <a16:creationId xmlns:a16="http://schemas.microsoft.com/office/drawing/2014/main" id="{D5930430-0EC9-40A5-9F94-E64D45D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7" y="2968904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F7063-7CC9-43EB-8143-E3E589D7B4D8}"/>
              </a:ext>
            </a:extLst>
          </p:cNvPr>
          <p:cNvCxnSpPr>
            <a:cxnSpLocks/>
          </p:cNvCxnSpPr>
          <p:nvPr/>
        </p:nvCxnSpPr>
        <p:spPr>
          <a:xfrm>
            <a:off x="8095367" y="198792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84DF6C-7A69-402D-9255-43512046260F}"/>
              </a:ext>
            </a:extLst>
          </p:cNvPr>
          <p:cNvCxnSpPr>
            <a:cxnSpLocks/>
          </p:cNvCxnSpPr>
          <p:nvPr/>
        </p:nvCxnSpPr>
        <p:spPr>
          <a:xfrm flipV="1">
            <a:off x="8990678" y="2116016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CDF69F-D729-4B35-9B54-A3B8764746C0}"/>
              </a:ext>
            </a:extLst>
          </p:cNvPr>
          <p:cNvSpPr txBox="1"/>
          <p:nvPr/>
        </p:nvSpPr>
        <p:spPr>
          <a:xfrm>
            <a:off x="8189439" y="1603773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089811-E87B-446B-A55A-A39D883A4D6B}"/>
              </a:ext>
            </a:extLst>
          </p:cNvPr>
          <p:cNvSpPr txBox="1"/>
          <p:nvPr/>
        </p:nvSpPr>
        <p:spPr>
          <a:xfrm>
            <a:off x="8958326" y="2275978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pic>
        <p:nvPicPr>
          <p:cNvPr id="68" name="Picture 4" descr="Résultat de recherche d'images pour &quot;cat&quot;">
            <a:extLst>
              <a:ext uri="{FF2B5EF4-FFF2-40B4-BE49-F238E27FC236}">
                <a16:creationId xmlns:a16="http://schemas.microsoft.com/office/drawing/2014/main" id="{037C6D5D-7BA2-4751-B441-815EDABB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284" y="3426880"/>
            <a:ext cx="742804" cy="7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Résultat de recherche d'images pour &quot;dogs&quot;">
            <a:extLst>
              <a:ext uri="{FF2B5EF4-FFF2-40B4-BE49-F238E27FC236}">
                <a16:creationId xmlns:a16="http://schemas.microsoft.com/office/drawing/2014/main" id="{D7445011-6B8F-4CAE-9FB8-8378DED7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60" y="3491835"/>
            <a:ext cx="738599" cy="7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Résultat de recherche d'images pour &quot;dogs&quot;">
            <a:extLst>
              <a:ext uri="{FF2B5EF4-FFF2-40B4-BE49-F238E27FC236}">
                <a16:creationId xmlns:a16="http://schemas.microsoft.com/office/drawing/2014/main" id="{A30C6C71-064B-4471-9643-CE407EA8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1" y="3577228"/>
            <a:ext cx="738598" cy="7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Résultat de recherche d'images pour &quot;cat&quot;">
            <a:extLst>
              <a:ext uri="{FF2B5EF4-FFF2-40B4-BE49-F238E27FC236}">
                <a16:creationId xmlns:a16="http://schemas.microsoft.com/office/drawing/2014/main" id="{882AB0B2-A4B6-404E-A6A3-56BD0ED8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421" y="365437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Résultat de recherche d'images pour &quot;dogs&quot;">
            <a:extLst>
              <a:ext uri="{FF2B5EF4-FFF2-40B4-BE49-F238E27FC236}">
                <a16:creationId xmlns:a16="http://schemas.microsoft.com/office/drawing/2014/main" id="{4DF4E5F3-1468-44A6-95ED-DF8FAFA6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18" y="3734239"/>
            <a:ext cx="742805" cy="7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5055-BB09-4FC9-A1B1-5B6A56DFAF8F}"/>
              </a:ext>
            </a:extLst>
          </p:cNvPr>
          <p:cNvCxnSpPr>
            <a:cxnSpLocks/>
          </p:cNvCxnSpPr>
          <p:nvPr/>
        </p:nvCxnSpPr>
        <p:spPr>
          <a:xfrm>
            <a:off x="10641490" y="3301462"/>
            <a:ext cx="7385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341A26-B248-413C-B6C7-FD08102FDFA6}"/>
              </a:ext>
            </a:extLst>
          </p:cNvPr>
          <p:cNvCxnSpPr>
            <a:cxnSpLocks/>
          </p:cNvCxnSpPr>
          <p:nvPr/>
        </p:nvCxnSpPr>
        <p:spPr>
          <a:xfrm flipV="1">
            <a:off x="11500256" y="3426880"/>
            <a:ext cx="0" cy="7428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A89D059-AC3C-4DFB-8827-7B1D9A924E9F}"/>
              </a:ext>
            </a:extLst>
          </p:cNvPr>
          <p:cNvSpPr txBox="1"/>
          <p:nvPr/>
        </p:nvSpPr>
        <p:spPr>
          <a:xfrm>
            <a:off x="10712988" y="2914641"/>
            <a:ext cx="738588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EA1146-B5B2-42DB-A919-9C828B572C49}"/>
              </a:ext>
            </a:extLst>
          </p:cNvPr>
          <p:cNvSpPr txBox="1"/>
          <p:nvPr/>
        </p:nvSpPr>
        <p:spPr>
          <a:xfrm>
            <a:off x="11453412" y="3563344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255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90D3BD-7F1B-40E8-AC75-454EECBAD08D}"/>
              </a:ext>
            </a:extLst>
          </p:cNvPr>
          <p:cNvSpPr txBox="1"/>
          <p:nvPr/>
        </p:nvSpPr>
        <p:spPr>
          <a:xfrm rot="2779646">
            <a:off x="11185958" y="4338642"/>
            <a:ext cx="738588" cy="512239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5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EA1F2A-BE4E-40BC-A1C5-B7C65DA73E68}"/>
              </a:ext>
            </a:extLst>
          </p:cNvPr>
          <p:cNvCxnSpPr>
            <a:cxnSpLocks/>
          </p:cNvCxnSpPr>
          <p:nvPr/>
        </p:nvCxnSpPr>
        <p:spPr>
          <a:xfrm flipV="1">
            <a:off x="11017847" y="4255077"/>
            <a:ext cx="422778" cy="37140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939B4-24FA-444D-8E75-8C0F12F79A19}"/>
              </a:ext>
            </a:extLst>
          </p:cNvPr>
          <p:cNvSpPr/>
          <p:nvPr/>
        </p:nvSpPr>
        <p:spPr>
          <a:xfrm>
            <a:off x="9298948" y="3764464"/>
            <a:ext cx="642127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C6FE2D-8430-45AC-B6FB-82BBEAD291C3}"/>
              </a:ext>
            </a:extLst>
          </p:cNvPr>
          <p:cNvSpPr txBox="1"/>
          <p:nvPr/>
        </p:nvSpPr>
        <p:spPr>
          <a:xfrm>
            <a:off x="9759317" y="4776551"/>
            <a:ext cx="2711345" cy="5122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dim = [5, 255, 255]</a:t>
            </a:r>
          </a:p>
        </p:txBody>
      </p:sp>
    </p:spTree>
    <p:extLst>
      <p:ext uri="{BB962C8B-B14F-4D97-AF65-F5344CB8AC3E}">
        <p14:creationId xmlns:p14="http://schemas.microsoft.com/office/powerpoint/2010/main" val="2843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Tensorflow 2.0 is </a:t>
            </a:r>
            <a:r>
              <a:rPr lang="en-US" sz="2400" b="1" dirty="0"/>
              <a:t>very pythonic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Lots of equivalent functions between Numpy &amp; Tensorflow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1A8ED-9384-4A0E-9BFC-86F6C095F139}"/>
              </a:ext>
            </a:extLst>
          </p:cNvPr>
          <p:cNvSpPr txBox="1"/>
          <p:nvPr/>
        </p:nvSpPr>
        <p:spPr>
          <a:xfrm>
            <a:off x="2451490" y="2221168"/>
            <a:ext cx="2372810" cy="55558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Numpy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0DF30-A430-4716-95F4-4C7C54991F43}"/>
              </a:ext>
            </a:extLst>
          </p:cNvPr>
          <p:cNvSpPr/>
          <p:nvPr/>
        </p:nvSpPr>
        <p:spPr>
          <a:xfrm>
            <a:off x="8420388" y="222116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000" dirty="0"/>
              <a:t>Tensorflow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81824-84EC-4863-B867-01C50EE5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12" y="2776752"/>
            <a:ext cx="5620798" cy="263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7A274-E9B1-443A-985F-E62D1A45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1" y="2776752"/>
            <a:ext cx="5590698" cy="228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42C3E-EE57-460E-B4EA-A9C5245279AC}"/>
              </a:ext>
            </a:extLst>
          </p:cNvPr>
          <p:cNvSpPr txBox="1"/>
          <p:nvPr/>
        </p:nvSpPr>
        <p:spPr>
          <a:xfrm>
            <a:off x="636103" y="5632174"/>
            <a:ext cx="11360507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Supported TF data types : bool, string, int8/16/32/64, float32/64, complex64/128, etc.  </a:t>
            </a:r>
          </a:p>
        </p:txBody>
      </p:sp>
    </p:spTree>
    <p:extLst>
      <p:ext uri="{BB962C8B-B14F-4D97-AF65-F5344CB8AC3E}">
        <p14:creationId xmlns:p14="http://schemas.microsoft.com/office/powerpoint/2010/main" val="168549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777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parameters of a NN are created as </a:t>
            </a:r>
            <a:r>
              <a:rPr lang="en-US" sz="2400" b="1" dirty="0"/>
              <a:t>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8E1441-2A3F-4781-AB78-154CE773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940267"/>
            <a:ext cx="10435478" cy="3915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0973A-F92D-494F-891E-45D120D73099}"/>
              </a:ext>
            </a:extLst>
          </p:cNvPr>
          <p:cNvSpPr/>
          <p:nvPr/>
        </p:nvSpPr>
        <p:spPr>
          <a:xfrm>
            <a:off x="922804" y="3729804"/>
            <a:ext cx="1883656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7328B-AD11-4FB5-B7D6-DFDEBFA6BD73}"/>
              </a:ext>
            </a:extLst>
          </p:cNvPr>
          <p:cNvSpPr/>
          <p:nvPr/>
        </p:nvSpPr>
        <p:spPr>
          <a:xfrm>
            <a:off x="922804" y="4842294"/>
            <a:ext cx="2337981" cy="26135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83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9386728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Preparing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21C6E-3E66-4AF7-9B89-D8183897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595313"/>
            <a:ext cx="9725723" cy="45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9386728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Preparing the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21C6E-3E66-4AF7-9B89-D8183897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1595313"/>
            <a:ext cx="9725723" cy="45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b="1" dirty="0"/>
              <a:t>Keras</a:t>
            </a:r>
            <a:r>
              <a:rPr lang="en-US" sz="2400" dirty="0"/>
              <a:t> is a high-level neural networks API</a:t>
            </a:r>
          </a:p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Give access to pre-made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A4687C-70D8-424F-9E89-EA9FB477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5" y="2646742"/>
            <a:ext cx="10805349" cy="920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9F12A-0452-47C7-93F0-2B09B2E3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45" y="4520026"/>
            <a:ext cx="2722709" cy="13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C17D5-5CF5-4EF0-9655-CFA872C51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3"/>
          <a:stretch/>
        </p:blipFill>
        <p:spPr>
          <a:xfrm>
            <a:off x="2466396" y="4628814"/>
            <a:ext cx="7479124" cy="18595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The</a:t>
            </a:r>
            <a:r>
              <a:rPr lang="en-US" sz="2400" b="1" dirty="0"/>
              <a:t> Sequential API</a:t>
            </a:r>
            <a:r>
              <a:rPr lang="en-US" sz="2400" dirty="0"/>
              <a:t> : Easily define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49406-C005-4A3A-AB46-18C7C006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975" y="1518608"/>
            <a:ext cx="8924049" cy="32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2. Tensorflow for beginners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0327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2400" dirty="0"/>
              <a:t>Keras gives access to pre-made training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0ACB-8480-4B06-A230-7EF75C1A80A9}"/>
              </a:ext>
            </a:extLst>
          </p:cNvPr>
          <p:cNvSpPr txBox="1"/>
          <p:nvPr/>
        </p:nvSpPr>
        <p:spPr>
          <a:xfrm>
            <a:off x="406231" y="5794790"/>
            <a:ext cx="3356659" cy="41668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Final loss                 Final accuracy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0BE3-96F7-4294-9173-1ACD6539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1" y="1737740"/>
            <a:ext cx="11379537" cy="3693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E46DE-2A43-4C65-9BC1-46C90CA8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31" y="5487630"/>
            <a:ext cx="3081510" cy="3071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49F4C5-98E8-47D7-A20A-47CF20F0065A}"/>
              </a:ext>
            </a:extLst>
          </p:cNvPr>
          <p:cNvCxnSpPr>
            <a:cxnSpLocks/>
          </p:cNvCxnSpPr>
          <p:nvPr/>
        </p:nvCxnSpPr>
        <p:spPr>
          <a:xfrm flipV="1">
            <a:off x="886691" y="5738325"/>
            <a:ext cx="214745" cy="1316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E3307-FF04-4590-A706-D00ECCA3FDB7}"/>
              </a:ext>
            </a:extLst>
          </p:cNvPr>
          <p:cNvCxnSpPr>
            <a:cxnSpLocks/>
          </p:cNvCxnSpPr>
          <p:nvPr/>
        </p:nvCxnSpPr>
        <p:spPr>
          <a:xfrm flipH="1" flipV="1">
            <a:off x="3034145" y="5738077"/>
            <a:ext cx="69273" cy="113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957676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a Tensorflow </a:t>
            </a:r>
            <a:r>
              <a:rPr lang="en-US" sz="2400" b="1" dirty="0"/>
              <a:t>dataset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3F4CF-DD3F-4ED3-9513-4C7DEF0E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8" y="1711506"/>
            <a:ext cx="11007524" cy="1579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BE29BB-2282-41EE-9645-3CFDA498E74D}"/>
              </a:ext>
            </a:extLst>
          </p:cNvPr>
          <p:cNvSpPr txBox="1"/>
          <p:nvPr/>
        </p:nvSpPr>
        <p:spPr>
          <a:xfrm>
            <a:off x="731135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Using TF dataset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helps with parallelization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89DBC-CD81-4B4B-B337-A53CDF4D549F}"/>
              </a:ext>
            </a:extLst>
          </p:cNvPr>
          <p:cNvSpPr txBox="1"/>
          <p:nvPr/>
        </p:nvSpPr>
        <p:spPr>
          <a:xfrm>
            <a:off x="4335609" y="4004839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Creates a TF dataset from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given tensors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5D639-50B0-4A25-83EA-B1E3ED3320F3}"/>
              </a:ext>
            </a:extLst>
          </p:cNvPr>
          <p:cNvSpPr txBox="1"/>
          <p:nvPr/>
        </p:nvSpPr>
        <p:spPr>
          <a:xfrm>
            <a:off x="8078981" y="4039564"/>
            <a:ext cx="3123235" cy="75235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Splits the dataset into batches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dirty="0">
                <a:solidFill>
                  <a:schemeClr val="tx2"/>
                </a:solidFill>
              </a:rPr>
              <a:t>for future training iterations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11B3A-3981-4D82-9F62-DEEA6790D983}"/>
              </a:ext>
            </a:extLst>
          </p:cNvPr>
          <p:cNvCxnSpPr>
            <a:endCxn id="6" idx="0"/>
          </p:cNvCxnSpPr>
          <p:nvPr/>
        </p:nvCxnSpPr>
        <p:spPr>
          <a:xfrm flipH="1">
            <a:off x="2292753" y="3127513"/>
            <a:ext cx="1086551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99D94-1995-4F0C-A9DC-977E23012EC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84036" y="3127513"/>
            <a:ext cx="1113191" cy="87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FDE885-4586-4F2A-9D86-52FB7013230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34401" y="3127513"/>
            <a:ext cx="1106198" cy="912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200" y="1226894"/>
            <a:ext cx="11145600" cy="2640000"/>
          </a:xfrm>
        </p:spPr>
        <p:txBody>
          <a:bodyPr/>
          <a:lstStyle/>
          <a:p>
            <a:r>
              <a:rPr lang="en-US" sz="8000" dirty="0"/>
              <a:t>An introduction to </a:t>
            </a:r>
          </a:p>
          <a:p>
            <a:r>
              <a:rPr lang="en-US" sz="8000" dirty="0"/>
              <a:t>Tensorflow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BE40A-978E-4CB2-80FC-CFC6DA8C3F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4204447"/>
            <a:ext cx="11078400" cy="19779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Tensorflow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06292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custom models and 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68F7F-CA57-40AD-A9CA-4E71A16B4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" y="2872772"/>
            <a:ext cx="6609620" cy="19440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11B864-450B-4CB1-BFC7-203BCA8FF5CD}"/>
              </a:ext>
            </a:extLst>
          </p:cNvPr>
          <p:cNvSpPr/>
          <p:nvPr/>
        </p:nvSpPr>
        <p:spPr>
          <a:xfrm>
            <a:off x="7727640" y="1393315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D1CED-FD90-4CD3-B930-D1C5B4C382A6}"/>
              </a:ext>
            </a:extLst>
          </p:cNvPr>
          <p:cNvSpPr/>
          <p:nvPr/>
        </p:nvSpPr>
        <p:spPr>
          <a:xfrm>
            <a:off x="7857074" y="1561801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B8FD-BFC6-470F-8247-7D0ABB39CB4B}"/>
              </a:ext>
            </a:extLst>
          </p:cNvPr>
          <p:cNvSpPr txBox="1"/>
          <p:nvPr/>
        </p:nvSpPr>
        <p:spPr>
          <a:xfrm>
            <a:off x="8789626" y="15038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7128-AAF1-43DB-AC27-546AADC82A46}"/>
              </a:ext>
            </a:extLst>
          </p:cNvPr>
          <p:cNvSpPr txBox="1"/>
          <p:nvPr/>
        </p:nvSpPr>
        <p:spPr>
          <a:xfrm>
            <a:off x="9873806" y="1884089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B04DD-64F9-4D05-9367-1C91B4FC2905}"/>
              </a:ext>
            </a:extLst>
          </p:cNvPr>
          <p:cNvSpPr txBox="1"/>
          <p:nvPr/>
        </p:nvSpPr>
        <p:spPr>
          <a:xfrm>
            <a:off x="9275072" y="382742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E4BCE-EC29-4DF7-B1BC-6D5130FDBA0B}"/>
              </a:ext>
            </a:extLst>
          </p:cNvPr>
          <p:cNvSpPr txBox="1"/>
          <p:nvPr/>
        </p:nvSpPr>
        <p:spPr>
          <a:xfrm>
            <a:off x="9275072" y="5990117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3A2072-00EC-42D4-96A4-D4E70D5CA357}"/>
              </a:ext>
            </a:extLst>
          </p:cNvPr>
          <p:cNvSpPr/>
          <p:nvPr/>
        </p:nvSpPr>
        <p:spPr>
          <a:xfrm rot="5400000">
            <a:off x="9557251" y="680794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97ED74-0EF9-4A0C-B28F-507265D28862}"/>
              </a:ext>
            </a:extLst>
          </p:cNvPr>
          <p:cNvSpPr/>
          <p:nvPr/>
        </p:nvSpPr>
        <p:spPr>
          <a:xfrm rot="5400000">
            <a:off x="9530300" y="5528498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ECDFC-1170-4BE0-BC3E-27268E933A51}"/>
              </a:ext>
            </a:extLst>
          </p:cNvPr>
          <p:cNvSpPr txBox="1"/>
          <p:nvPr/>
        </p:nvSpPr>
        <p:spPr>
          <a:xfrm>
            <a:off x="7995767" y="18796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B2EDA4-E436-49C6-A570-B731A9A4997A}"/>
              </a:ext>
            </a:extLst>
          </p:cNvPr>
          <p:cNvSpPr/>
          <p:nvPr/>
        </p:nvSpPr>
        <p:spPr>
          <a:xfrm>
            <a:off x="7857074" y="2713500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FA4B7-A961-413C-B21C-0CB7B05B5189}"/>
              </a:ext>
            </a:extLst>
          </p:cNvPr>
          <p:cNvSpPr txBox="1"/>
          <p:nvPr/>
        </p:nvSpPr>
        <p:spPr>
          <a:xfrm>
            <a:off x="8789626" y="2657538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79B57-93B5-49CC-A1A4-8668B9992458}"/>
              </a:ext>
            </a:extLst>
          </p:cNvPr>
          <p:cNvSpPr txBox="1"/>
          <p:nvPr/>
        </p:nvSpPr>
        <p:spPr>
          <a:xfrm>
            <a:off x="9873806" y="305683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D113E-CE8C-4D7C-8817-AE265C012E1F}"/>
              </a:ext>
            </a:extLst>
          </p:cNvPr>
          <p:cNvSpPr txBox="1"/>
          <p:nvPr/>
        </p:nvSpPr>
        <p:spPr>
          <a:xfrm>
            <a:off x="7995767" y="30523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FCC09-D959-4BDD-841A-2E094C7797C0}"/>
              </a:ext>
            </a:extLst>
          </p:cNvPr>
          <p:cNvSpPr/>
          <p:nvPr/>
        </p:nvSpPr>
        <p:spPr>
          <a:xfrm>
            <a:off x="7857074" y="4374768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D8F82-5BAF-4863-BEC3-2DD3E6AC0F4B}"/>
              </a:ext>
            </a:extLst>
          </p:cNvPr>
          <p:cNvSpPr txBox="1"/>
          <p:nvPr/>
        </p:nvSpPr>
        <p:spPr>
          <a:xfrm>
            <a:off x="8789626" y="4339865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multi_linear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C7F63-D718-4418-80F0-7ABD34212342}"/>
              </a:ext>
            </a:extLst>
          </p:cNvPr>
          <p:cNvSpPr txBox="1"/>
          <p:nvPr/>
        </p:nvSpPr>
        <p:spPr>
          <a:xfrm>
            <a:off x="9873806" y="472704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6ED2B-A0B0-48B4-BE37-C4A25723F5EE}"/>
              </a:ext>
            </a:extLst>
          </p:cNvPr>
          <p:cNvSpPr txBox="1"/>
          <p:nvPr/>
        </p:nvSpPr>
        <p:spPr>
          <a:xfrm>
            <a:off x="7995767" y="47225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B8C48-5400-4B35-9BFC-ED29D9FC3237}"/>
              </a:ext>
            </a:extLst>
          </p:cNvPr>
          <p:cNvSpPr/>
          <p:nvPr/>
        </p:nvSpPr>
        <p:spPr>
          <a:xfrm>
            <a:off x="7857074" y="3849328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FDA4B62-7CFA-489A-A4B2-A61ED21C0349}"/>
              </a:ext>
            </a:extLst>
          </p:cNvPr>
          <p:cNvSpPr/>
          <p:nvPr/>
        </p:nvSpPr>
        <p:spPr>
          <a:xfrm rot="16200000">
            <a:off x="2583152" y="4089177"/>
            <a:ext cx="224118" cy="176342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6EA31E3-C5B3-4EFA-9F69-EBBC6AA9A442}"/>
              </a:ext>
            </a:extLst>
          </p:cNvPr>
          <p:cNvSpPr/>
          <p:nvPr/>
        </p:nvSpPr>
        <p:spPr>
          <a:xfrm rot="16200000">
            <a:off x="4621864" y="4108339"/>
            <a:ext cx="217168" cy="172641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E0D780D-92B4-4674-A383-5E6A377F0896}"/>
              </a:ext>
            </a:extLst>
          </p:cNvPr>
          <p:cNvSpPr/>
          <p:nvPr/>
        </p:nvSpPr>
        <p:spPr>
          <a:xfrm rot="16200000">
            <a:off x="6157188" y="4531302"/>
            <a:ext cx="224119" cy="88744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0DE48-666B-42E3-B6E3-353604D1E34E}"/>
              </a:ext>
            </a:extLst>
          </p:cNvPr>
          <p:cNvSpPr txBox="1"/>
          <p:nvPr/>
        </p:nvSpPr>
        <p:spPr>
          <a:xfrm>
            <a:off x="1860263" y="5080129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149AD-AD53-405A-AA9E-04610159253C}"/>
              </a:ext>
            </a:extLst>
          </p:cNvPr>
          <p:cNvSpPr txBox="1"/>
          <p:nvPr/>
        </p:nvSpPr>
        <p:spPr>
          <a:xfrm>
            <a:off x="3935622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ConvPool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50E16-19FA-4AA7-A31B-C564C504DF89}"/>
              </a:ext>
            </a:extLst>
          </p:cNvPr>
          <p:cNvSpPr txBox="1"/>
          <p:nvPr/>
        </p:nvSpPr>
        <p:spPr>
          <a:xfrm>
            <a:off x="5351435" y="5087082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MultiLinear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007313-E544-48DB-A479-D926EE041F3F}"/>
              </a:ext>
            </a:extLst>
          </p:cNvPr>
          <p:cNvSpPr txBox="1"/>
          <p:nvPr/>
        </p:nvSpPr>
        <p:spPr>
          <a:xfrm>
            <a:off x="6712968" y="2930375"/>
            <a:ext cx="914400" cy="9144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04569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0F905-7F00-4F4C-97DD-5E359E66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2" y="1501859"/>
            <a:ext cx="9963150" cy="4848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7DFE-9A30-435F-9320-247940ABBE67}"/>
              </a:ext>
            </a:extLst>
          </p:cNvPr>
          <p:cNvSpPr txBox="1"/>
          <p:nvPr/>
        </p:nvSpPr>
        <p:spPr>
          <a:xfrm rot="5400000">
            <a:off x="10404068" y="3311676"/>
            <a:ext cx="1587717" cy="5195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0235F-59CD-4001-A4A0-2B8ED71DA771}"/>
              </a:ext>
            </a:extLst>
          </p:cNvPr>
          <p:cNvSpPr txBox="1"/>
          <p:nvPr/>
        </p:nvSpPr>
        <p:spPr>
          <a:xfrm>
            <a:off x="10649483" y="180824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9780C8-3657-4924-BA11-5AC198B4BE62}"/>
              </a:ext>
            </a:extLst>
          </p:cNvPr>
          <p:cNvSpPr/>
          <p:nvPr/>
        </p:nvSpPr>
        <p:spPr>
          <a:xfrm rot="5400000">
            <a:off x="10931662" y="210629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C1A88-7768-4566-AA41-0CE91AD0E567}"/>
              </a:ext>
            </a:extLst>
          </p:cNvPr>
          <p:cNvSpPr txBox="1"/>
          <p:nvPr/>
        </p:nvSpPr>
        <p:spPr>
          <a:xfrm>
            <a:off x="10725158" y="4888042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3A6FF7-CDFB-4EB2-AF44-F32D546468ED}"/>
              </a:ext>
            </a:extLst>
          </p:cNvPr>
          <p:cNvSpPr/>
          <p:nvPr/>
        </p:nvSpPr>
        <p:spPr>
          <a:xfrm rot="5400000">
            <a:off x="10980386" y="4426423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A98D3-D8DD-4D2E-9751-5F76BF316792}"/>
              </a:ext>
            </a:extLst>
          </p:cNvPr>
          <p:cNvSpPr/>
          <p:nvPr/>
        </p:nvSpPr>
        <p:spPr>
          <a:xfrm>
            <a:off x="1783976" y="2212958"/>
            <a:ext cx="842683" cy="23981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4F2950-F7BB-4925-BF81-BA1F9A31EC9D}"/>
              </a:ext>
            </a:extLst>
          </p:cNvPr>
          <p:cNvSpPr/>
          <p:nvPr/>
        </p:nvSpPr>
        <p:spPr>
          <a:xfrm>
            <a:off x="2357717" y="4307646"/>
            <a:ext cx="1846730" cy="28160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6D651C-AE2D-436E-BED0-8EBB955CEEAC}"/>
              </a:ext>
            </a:extLst>
          </p:cNvPr>
          <p:cNvSpPr/>
          <p:nvPr/>
        </p:nvSpPr>
        <p:spPr>
          <a:xfrm>
            <a:off x="1248895" y="2996243"/>
            <a:ext cx="1037105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96E946-6AC3-490A-AA2E-3D62F037D4EB}"/>
              </a:ext>
            </a:extLst>
          </p:cNvPr>
          <p:cNvSpPr/>
          <p:nvPr/>
        </p:nvSpPr>
        <p:spPr>
          <a:xfrm>
            <a:off x="1265423" y="4043586"/>
            <a:ext cx="652517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4547F-0065-4E6E-AA16-A5DBB5DABA7B}"/>
              </a:ext>
            </a:extLst>
          </p:cNvPr>
          <p:cNvSpPr/>
          <p:nvPr/>
        </p:nvSpPr>
        <p:spPr>
          <a:xfrm>
            <a:off x="1265423" y="5645030"/>
            <a:ext cx="540373" cy="2640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89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7231B-3DFE-42A4-A52C-B9F3F6E0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" y="1696243"/>
            <a:ext cx="8742395" cy="40713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A16FA-8066-480E-9596-A033868482F8}"/>
              </a:ext>
            </a:extLst>
          </p:cNvPr>
          <p:cNvSpPr txBox="1"/>
          <p:nvPr/>
        </p:nvSpPr>
        <p:spPr>
          <a:xfrm>
            <a:off x="833718" y="1002229"/>
            <a:ext cx="8390964" cy="5665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subclassing</a:t>
            </a:r>
            <a:r>
              <a:rPr lang="en-US" sz="2400" dirty="0"/>
              <a:t> </a:t>
            </a:r>
            <a:r>
              <a:rPr lang="en-US" sz="2400" b="1" dirty="0"/>
              <a:t>API</a:t>
            </a:r>
            <a:r>
              <a:rPr lang="en-US" sz="2400" dirty="0"/>
              <a:t>: defining new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35B5-5540-4718-A955-230936A53ABC}"/>
              </a:ext>
            </a:extLst>
          </p:cNvPr>
          <p:cNvSpPr/>
          <p:nvPr/>
        </p:nvSpPr>
        <p:spPr>
          <a:xfrm>
            <a:off x="8025268" y="1696243"/>
            <a:ext cx="3989294" cy="407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C65D43-2CEC-45AC-AAF8-FB076C37CD12}"/>
              </a:ext>
            </a:extLst>
          </p:cNvPr>
          <p:cNvSpPr/>
          <p:nvPr/>
        </p:nvSpPr>
        <p:spPr>
          <a:xfrm>
            <a:off x="8154702" y="1864729"/>
            <a:ext cx="3730426" cy="938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9E171-44E6-4CD3-8471-EE859C6DF9BF}"/>
              </a:ext>
            </a:extLst>
          </p:cNvPr>
          <p:cNvSpPr txBox="1"/>
          <p:nvPr/>
        </p:nvSpPr>
        <p:spPr>
          <a:xfrm>
            <a:off x="9087254" y="1806757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74FE0-CF53-49B6-95D8-E2089C89882C}"/>
              </a:ext>
            </a:extLst>
          </p:cNvPr>
          <p:cNvSpPr txBox="1"/>
          <p:nvPr/>
        </p:nvSpPr>
        <p:spPr>
          <a:xfrm>
            <a:off x="10171434" y="2187017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14A6E-DEC3-4204-A793-99FEB6DF308E}"/>
              </a:ext>
            </a:extLst>
          </p:cNvPr>
          <p:cNvSpPr txBox="1"/>
          <p:nvPr/>
        </p:nvSpPr>
        <p:spPr>
          <a:xfrm>
            <a:off x="9572700" y="685670"/>
            <a:ext cx="894431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Inputs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F6092-1480-4A5D-9B91-6D3A4D312EC7}"/>
              </a:ext>
            </a:extLst>
          </p:cNvPr>
          <p:cNvSpPr txBox="1"/>
          <p:nvPr/>
        </p:nvSpPr>
        <p:spPr>
          <a:xfrm>
            <a:off x="9572700" y="6293045"/>
            <a:ext cx="1041256" cy="41938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Outputs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ABEDFA2-862B-4D57-A576-E429D6CE60FE}"/>
              </a:ext>
            </a:extLst>
          </p:cNvPr>
          <p:cNvSpPr/>
          <p:nvPr/>
        </p:nvSpPr>
        <p:spPr>
          <a:xfrm rot="5400000">
            <a:off x="9854879" y="983722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FA010A9-0C83-4AAA-A5E1-F41E0642D964}"/>
              </a:ext>
            </a:extLst>
          </p:cNvPr>
          <p:cNvSpPr/>
          <p:nvPr/>
        </p:nvSpPr>
        <p:spPr>
          <a:xfrm rot="5400000">
            <a:off x="9827928" y="5831426"/>
            <a:ext cx="419388" cy="6327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C5D57-DBE6-4DFC-9FB2-67D767D738E5}"/>
              </a:ext>
            </a:extLst>
          </p:cNvPr>
          <p:cNvSpPr txBox="1"/>
          <p:nvPr/>
        </p:nvSpPr>
        <p:spPr>
          <a:xfrm>
            <a:off x="8293395" y="218254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C9EA6C-7BD9-4F9D-A5A0-30EABC1C0D52}"/>
              </a:ext>
            </a:extLst>
          </p:cNvPr>
          <p:cNvSpPr/>
          <p:nvPr/>
        </p:nvSpPr>
        <p:spPr>
          <a:xfrm>
            <a:off x="8154702" y="3016428"/>
            <a:ext cx="3730426" cy="959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D56125-0397-44A5-8BC5-87B20FD85D3E}"/>
              </a:ext>
            </a:extLst>
          </p:cNvPr>
          <p:cNvSpPr txBox="1"/>
          <p:nvPr/>
        </p:nvSpPr>
        <p:spPr>
          <a:xfrm>
            <a:off x="9087254" y="2960466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/>
              <a:t>conv_pool_2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8A5D16-A08C-462C-A840-67FBA569F026}"/>
              </a:ext>
            </a:extLst>
          </p:cNvPr>
          <p:cNvSpPr txBox="1"/>
          <p:nvPr/>
        </p:nvSpPr>
        <p:spPr>
          <a:xfrm>
            <a:off x="10171434" y="335976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pool_2D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FD830-D10F-445E-B0D0-CD812F5AA710}"/>
              </a:ext>
            </a:extLst>
          </p:cNvPr>
          <p:cNvSpPr txBox="1"/>
          <p:nvPr/>
        </p:nvSpPr>
        <p:spPr>
          <a:xfrm>
            <a:off x="8293395" y="335529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conv_2D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9473BA-B839-4425-90B9-9A380A47312B}"/>
              </a:ext>
            </a:extLst>
          </p:cNvPr>
          <p:cNvSpPr/>
          <p:nvPr/>
        </p:nvSpPr>
        <p:spPr>
          <a:xfrm>
            <a:off x="8154702" y="4677696"/>
            <a:ext cx="3730426" cy="968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4A546-AFB9-45DA-B18B-F9F039135932}"/>
              </a:ext>
            </a:extLst>
          </p:cNvPr>
          <p:cNvSpPr txBox="1"/>
          <p:nvPr/>
        </p:nvSpPr>
        <p:spPr>
          <a:xfrm>
            <a:off x="9087254" y="4642793"/>
            <a:ext cx="1716657" cy="43046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dirty="0" err="1"/>
              <a:t>double_dense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C5420-DAFA-46D8-909E-9E63386DF475}"/>
              </a:ext>
            </a:extLst>
          </p:cNvPr>
          <p:cNvSpPr txBox="1"/>
          <p:nvPr/>
        </p:nvSpPr>
        <p:spPr>
          <a:xfrm>
            <a:off x="10171434" y="5029975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3E9FD3-0374-432A-BBF8-24F83CD87F1F}"/>
              </a:ext>
            </a:extLst>
          </p:cNvPr>
          <p:cNvSpPr txBox="1"/>
          <p:nvPr/>
        </p:nvSpPr>
        <p:spPr>
          <a:xfrm>
            <a:off x="8293395" y="5025503"/>
            <a:ext cx="1587717" cy="5195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/>
              <a:t>linear_1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C4A89D-43BB-445D-8898-6526A315F696}"/>
              </a:ext>
            </a:extLst>
          </p:cNvPr>
          <p:cNvSpPr/>
          <p:nvPr/>
        </p:nvSpPr>
        <p:spPr>
          <a:xfrm>
            <a:off x="8154702" y="4152256"/>
            <a:ext cx="3730426" cy="348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E37392-167E-4A0C-9F03-66D5010F93A9}"/>
              </a:ext>
            </a:extLst>
          </p:cNvPr>
          <p:cNvSpPr/>
          <p:nvPr/>
        </p:nvSpPr>
        <p:spPr>
          <a:xfrm>
            <a:off x="1604513" y="2213503"/>
            <a:ext cx="655607" cy="20189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731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3. Tensorflow for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1169384" y="1025379"/>
            <a:ext cx="8390964" cy="80342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model using pre-made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E4C0D-1310-4712-A54F-B4D3D7FA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3" y="1748067"/>
            <a:ext cx="8202594" cy="1376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D7269-2FB6-4E2E-A771-5EF8B9188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88"/>
          <a:stretch/>
        </p:blipFill>
        <p:spPr>
          <a:xfrm>
            <a:off x="247760" y="3289148"/>
            <a:ext cx="5826527" cy="1573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C289B-F666-4E21-ADFB-5A0C91DBB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89"/>
          <a:stretch/>
        </p:blipFill>
        <p:spPr>
          <a:xfrm>
            <a:off x="6165159" y="3252486"/>
            <a:ext cx="5741787" cy="35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56D060-2D33-4933-8A04-76F4880DFEBC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B276-E748-4C86-8631-1410E9F1A33E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090FE-70A1-4092-A2F2-7A91FE558D87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CC73E-C866-4C32-A85F-10D5997CCB50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80F9-7B7B-484A-8BA5-7A6280FCEC5C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C45BBC-1426-414F-B75E-9DF2BE6879F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273C0-EFDC-40A0-AE7B-CCC409C42334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562AD8-DAE5-4094-BA99-AE9A1AD62BF8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F4AC2-AC6D-45B4-A4A5-609E3366D4D5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E8D1B-7074-4882-9EF0-8F16641C9614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E5A2D-6820-4591-9762-BF2381DCBB2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E26DE7-7CA2-4DC3-8870-E7AA402B789A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1F414B-9307-457A-8CBE-D2AD45E1275F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792B47-A739-4ED8-8733-DC35502B724B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1824F7-1734-4EE6-9DA6-F2440C9DA2E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33F086-B485-4728-876C-5CC033619A3B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8D9B1-A2B3-42DB-8A21-A4A732D2A285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247568-1C4C-45BD-B622-E120651A0DB3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3D5F68-D9FF-4CF2-9B43-2340FA5619EE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91B4AF-689B-4AF1-8934-902059A88F32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E73F6D-8E34-49DB-84C8-F63D3B668853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B30B48-184A-408A-9205-9409C9EE460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>
                <a:solidFill>
                  <a:srgbClr val="124191"/>
                </a:solidFill>
                <a:latin typeface="Nokia Pure Text Light"/>
              </a:rPr>
              <a:t>Convolutional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4BD820-4E96-4C46-BF49-4AC8B8C98F84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337593-F485-41D5-B55A-00E30CD6FB7F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B4962-2F63-4482-B26A-589594C32132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D4B21-AF7D-4207-B4AA-58288B269387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AF14F-2732-4791-874E-2B709BF1CEFA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3FB027-68C6-4F00-BC0B-F2E9EC2EFA8D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2B4967-5C2A-45E6-9D07-CF91B55A3AB3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376B8E-435D-4119-B92B-F9E3ECDFC4C6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553657-694D-4FA5-9B9E-7289C085734E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3710F8-2736-4AD8-8F76-C7AC5135880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D977C-CE49-4C2E-8E47-5D4096C3CDC4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E5BA08-B38A-4982-B034-618E0EC9F5B1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364CE-9976-4E4F-995D-966942A0F450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9F2AC0-D403-4AA0-A9E0-121A6F066956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905AA9-4498-48E3-97C6-9B162B2AE452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85D4D4-CB2D-4940-8414-69D3799514D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5E1AC5-0AD9-4CAC-91C7-466880D9A728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2D73A-E89C-4793-9403-1A5C6127E538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2EBDF8-B0AF-4E57-869A-4F737E4C27A8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9D441F-56FE-4847-BC68-CA8851C7B7BE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B955F0B6-7CB1-4420-A643-5C2A4EAC2252}"/>
              </a:ext>
            </a:extLst>
          </p:cNvPr>
          <p:cNvSpPr/>
          <p:nvPr/>
        </p:nvSpPr>
        <p:spPr>
          <a:xfrm>
            <a:off x="11095479" y="2998993"/>
            <a:ext cx="439838" cy="2176852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6F4A0D4-2590-4316-BCA1-8B91B9113B2B}"/>
              </a:ext>
            </a:extLst>
          </p:cNvPr>
          <p:cNvSpPr/>
          <p:nvPr/>
        </p:nvSpPr>
        <p:spPr>
          <a:xfrm>
            <a:off x="11264507" y="1492795"/>
            <a:ext cx="669136" cy="2593684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1F692-C8CC-43B0-925A-94095A644B3A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AB0C52-BEF3-49F7-A955-69157CEA9EDE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6CCECF0-85CB-40A1-929C-8AE37B708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C52352-E73C-4697-8242-20A4FB639CAF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9F21BF-0BE3-4981-82D9-90F792ED4E49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F33FF7-BA29-4E90-ACE3-272DF161D50E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0D064F-69A4-4C27-A060-8B29962625D9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4B4DAC-810B-4FD4-858A-0C5E7097C1DB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Image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BAF3B7-DB8A-4DE8-8AA2-4304064B7EFD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A4C2F5-D808-4004-B498-01FCEF12E663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05A940-833A-4FB0-AA6A-A12589087C36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63EE73F-E647-46D9-9284-38B804D28FE3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E1DCAB-E6EF-4ACC-A5DC-19C1233C846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A26BE01-5909-4DE0-A6E0-B6F2F00436B1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3436854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custom 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1074494" y="1064179"/>
            <a:ext cx="9933030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tf.GradientTape API</a:t>
            </a:r>
            <a:r>
              <a:rPr lang="en-US" sz="2400" dirty="0"/>
              <a:t> provides automatic differentiation.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All operations executed inside a gradient tape are recorded.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/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</a:endParaRPr>
              </a:p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4BB4FA-B028-4A9F-88A2-06BEFACE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05318"/>
                <a:ext cx="1713053" cy="1504710"/>
              </a:xfrm>
              <a:prstGeom prst="rect">
                <a:avLst/>
              </a:prstGeom>
              <a:blipFill>
                <a:blip r:embed="rId3"/>
                <a:stretch>
                  <a:fillRect l="-5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968D554-9A32-4F30-B62B-A3F2B0708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791546"/>
            <a:ext cx="8293893" cy="20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5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4. Building a </a:t>
            </a:r>
          </a:p>
          <a:p>
            <a:r>
              <a:rPr lang="en-US" sz="3200" dirty="0"/>
              <a:t>custom </a:t>
            </a:r>
          </a:p>
          <a:p>
            <a:r>
              <a:rPr lang="en-US" sz="3200" dirty="0"/>
              <a:t>training loop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6CA17C-1FBD-460F-A9C6-CDB772F80C87}"/>
              </a:ext>
            </a:extLst>
          </p:cNvPr>
          <p:cNvSpPr txBox="1"/>
          <p:nvPr/>
        </p:nvSpPr>
        <p:spPr>
          <a:xfrm>
            <a:off x="833718" y="2805836"/>
            <a:ext cx="4319309" cy="803421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Creating the 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training loop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7AC8C-C78E-4EA1-AE00-CA17F021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224" y="0"/>
            <a:ext cx="8799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7FEF8E6-CD16-4C23-A69C-998A029F0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390" y="2335398"/>
            <a:ext cx="11298410" cy="2721710"/>
          </a:xfrm>
        </p:spPr>
        <p:txBody>
          <a:bodyPr/>
          <a:lstStyle/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6600" dirty="0">
                <a:solidFill>
                  <a:srgbClr val="FFFFFF"/>
                </a:solidFill>
                <a:latin typeface="Nokia Pure Headline" panose="020B0504040602060303" pitchFamily="34" charset="0"/>
              </a:rPr>
              <a:t>Thank you</a:t>
            </a: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FFFFFF"/>
              </a:solidFill>
              <a:latin typeface="Calibri Light" panose="020F0302020204030204"/>
            </a:endParaRPr>
          </a:p>
          <a:p>
            <a:pPr lvl="0" algn="ctr" defTabSz="914400"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FF"/>
                </a:solidFill>
                <a:latin typeface="Calibri Light" panose="020F0302020204030204"/>
              </a:rPr>
              <a:t>Everything is available on </a:t>
            </a:r>
          </a:p>
          <a:p>
            <a:pPr lvl="0" algn="ctr" defTabSz="914400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 Light" panose="020F030202020403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15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72588C-23AD-40BF-AF93-770150C1FFF9}"/>
              </a:ext>
            </a:extLst>
          </p:cNvPr>
          <p:cNvSpPr/>
          <p:nvPr/>
        </p:nvSpPr>
        <p:spPr>
          <a:xfrm>
            <a:off x="529203" y="1326776"/>
            <a:ext cx="11133593" cy="463027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FBC9E2-33D5-43B1-9C8C-7338C267598E}"/>
              </a:ext>
            </a:extLst>
          </p:cNvPr>
          <p:cNvSpPr/>
          <p:nvPr/>
        </p:nvSpPr>
        <p:spPr>
          <a:xfrm>
            <a:off x="640090" y="1718471"/>
            <a:ext cx="8937075" cy="384688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A2481-6E7D-454F-8F4B-9F9E1378087E}"/>
              </a:ext>
            </a:extLst>
          </p:cNvPr>
          <p:cNvSpPr/>
          <p:nvPr/>
        </p:nvSpPr>
        <p:spPr>
          <a:xfrm>
            <a:off x="795636" y="2110167"/>
            <a:ext cx="6593230" cy="306348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5699C6-7BCC-4BBB-9C55-020E29641B88}"/>
              </a:ext>
            </a:extLst>
          </p:cNvPr>
          <p:cNvSpPr/>
          <p:nvPr/>
        </p:nvSpPr>
        <p:spPr>
          <a:xfrm>
            <a:off x="994955" y="2407034"/>
            <a:ext cx="3827771" cy="24697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EF32-8161-41F7-B852-2F77429C78FB}"/>
              </a:ext>
            </a:extLst>
          </p:cNvPr>
          <p:cNvSpPr txBox="1"/>
          <p:nvPr/>
        </p:nvSpPr>
        <p:spPr>
          <a:xfrm>
            <a:off x="1371313" y="3131801"/>
            <a:ext cx="2752165" cy="102022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Deep 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MLPs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01619-96D4-41F8-B65B-B5B1D2A4CABE}"/>
              </a:ext>
            </a:extLst>
          </p:cNvPr>
          <p:cNvSpPr txBox="1"/>
          <p:nvPr/>
        </p:nvSpPr>
        <p:spPr>
          <a:xfrm>
            <a:off x="4447781" y="275978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Representation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Shallow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202CE-DDD3-4547-B66D-3FE880B4C767}"/>
              </a:ext>
            </a:extLst>
          </p:cNvPr>
          <p:cNvSpPr txBox="1"/>
          <p:nvPr/>
        </p:nvSpPr>
        <p:spPr>
          <a:xfrm>
            <a:off x="6825000" y="2723110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Machine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400" dirty="0">
                <a:solidFill>
                  <a:schemeClr val="bg1"/>
                </a:solidFill>
              </a:rPr>
              <a:t>learning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Ex : Logistic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D26D-2125-478B-9AF6-E8361277409C}"/>
              </a:ext>
            </a:extLst>
          </p:cNvPr>
          <p:cNvSpPr txBox="1"/>
          <p:nvPr/>
        </p:nvSpPr>
        <p:spPr>
          <a:xfrm>
            <a:off x="9251290" y="2951687"/>
            <a:ext cx="2752165" cy="176426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2400" dirty="0"/>
              <a:t>AI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800" dirty="0"/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Ex : Knowledge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20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13052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40D5-28CF-4B68-867F-F5B0D59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12" y="2229326"/>
            <a:ext cx="8247976" cy="412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A920E-4287-4056-8CE6-F085C4CE9EA3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We usually have: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Features </a:t>
            </a:r>
            <a:r>
              <a:rPr lang="en-US" sz="2400" dirty="0"/>
              <a:t>: height, weight, width</a:t>
            </a:r>
          </a:p>
          <a:p>
            <a:pPr marL="342900" indent="-342900" algn="l">
              <a:spcAft>
                <a:spcPts val="300"/>
              </a:spcAft>
              <a:buSzPct val="100000"/>
              <a:buFontTx/>
              <a:buChar char="-"/>
            </a:pPr>
            <a:r>
              <a:rPr lang="en-US" sz="2400" dirty="0"/>
              <a:t>A set of </a:t>
            </a:r>
            <a:r>
              <a:rPr lang="en-US" sz="2400" b="1" dirty="0"/>
              <a:t>Labels :</a:t>
            </a:r>
            <a:r>
              <a:rPr lang="en-US" sz="2400" dirty="0"/>
              <a:t> Cats, Dogs</a:t>
            </a:r>
          </a:p>
        </p:txBody>
      </p:sp>
    </p:spTree>
    <p:extLst>
      <p:ext uri="{BB962C8B-B14F-4D97-AF65-F5344CB8AC3E}">
        <p14:creationId xmlns:p14="http://schemas.microsoft.com/office/powerpoint/2010/main" val="216944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basic element is a </a:t>
            </a:r>
            <a:r>
              <a:rPr lang="en-US" sz="2400" b="1" dirty="0"/>
              <a:t>Neuron</a:t>
            </a:r>
            <a:endParaRPr lang="en-US" sz="2400" dirty="0"/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pic>
        <p:nvPicPr>
          <p:cNvPr id="1026" name="Picture 2" descr="https://miro.medium.com/max/8372/1*-oWHnqj0hjipXyeaUy8k8A.jpeg">
            <a:extLst>
              <a:ext uri="{FF2B5EF4-FFF2-40B4-BE49-F238E27FC236}">
                <a16:creationId xmlns:a16="http://schemas.microsoft.com/office/drawing/2014/main" id="{7853D084-CEAD-4107-84F9-43E4796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7" y="1525349"/>
            <a:ext cx="7029918" cy="43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1BCEBE-663E-41FB-A46F-A0CBDB85F2EE}"/>
              </a:ext>
            </a:extLst>
          </p:cNvPr>
          <p:cNvSpPr txBox="1"/>
          <p:nvPr/>
        </p:nvSpPr>
        <p:spPr>
          <a:xfrm>
            <a:off x="2809399" y="6350084"/>
            <a:ext cx="7397470" cy="19415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/>
              <a:t>https://towardsdatascience.com/introducing-deep-learning-and-neural-networks-deep-learning-for-rookies-1-bd68f9cf5883</a:t>
            </a:r>
            <a:endParaRPr lang="en-US" sz="1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/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E3B55-0D5F-440E-80AA-3A4DE9C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15" y="3283113"/>
                <a:ext cx="3615308" cy="747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6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/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FD7C1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D7C1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8AD894-23A6-477F-99C6-D7CA2582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7" y="3147305"/>
                <a:ext cx="5580929" cy="74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miro.medium.com/max/7519/1*CJEBy3GCaGQKNx7PEy-w5w.jpeg">
            <a:extLst>
              <a:ext uri="{FF2B5EF4-FFF2-40B4-BE49-F238E27FC236}">
                <a16:creationId xmlns:a16="http://schemas.microsoft.com/office/drawing/2014/main" id="{3A2CEA78-4498-4CAA-8A81-E40CB5752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7"/>
          <a:stretch/>
        </p:blipFill>
        <p:spPr bwMode="auto">
          <a:xfrm>
            <a:off x="227449" y="1897071"/>
            <a:ext cx="5144640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/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F138E4-3F3E-4EA9-9387-7F62D287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96" y="2111658"/>
                <a:ext cx="537882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/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2C679-F744-47E1-B4E7-1773FDE24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2992877"/>
                <a:ext cx="537882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/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8DD482-99B3-4387-A580-B995DA35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" y="3815215"/>
                <a:ext cx="537882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/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D86A94-8064-4EE5-8850-F9CB6B5B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55" y="4715747"/>
                <a:ext cx="537882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/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9FA5BC-1C7D-4A59-87DB-B18D8E8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2128198"/>
                <a:ext cx="537882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/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FC2052-0EF3-48C4-A000-2F072ADD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52" y="3416760"/>
                <a:ext cx="537882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/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60EAFB-9E7B-4594-8CF9-4BF8F023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07" y="4715747"/>
                <a:ext cx="537882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/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818BDD-5707-4B3C-9DC5-24234127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49" y="3378432"/>
                <a:ext cx="537882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C250ED-A3D4-4F66-A7A7-826829D336AC}"/>
              </a:ext>
            </a:extLst>
          </p:cNvPr>
          <p:cNvSpPr/>
          <p:nvPr/>
        </p:nvSpPr>
        <p:spPr>
          <a:xfrm>
            <a:off x="2545977" y="6341126"/>
            <a:ext cx="92327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https://towardsdatascience.com/multi-layer-neural-networks-with-sigmoid-function-deep-learning-for-rookies-2-bf464f09eb7f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9051"/>
            <a:ext cx="7378178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Neural Network with 1 hidden </a:t>
            </a:r>
            <a:r>
              <a:rPr lang="en-US" sz="2400" b="1" dirty="0"/>
              <a:t>dense layer</a:t>
            </a:r>
          </a:p>
        </p:txBody>
      </p:sp>
    </p:spTree>
    <p:extLst>
      <p:ext uri="{BB962C8B-B14F-4D97-AF65-F5344CB8AC3E}">
        <p14:creationId xmlns:p14="http://schemas.microsoft.com/office/powerpoint/2010/main" val="317172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latten layer&quot;&quot;">
            <a:extLst>
              <a:ext uri="{FF2B5EF4-FFF2-40B4-BE49-F238E27FC236}">
                <a16:creationId xmlns:a16="http://schemas.microsoft.com/office/drawing/2014/main" id="{04C1CC74-87CA-4772-8B0A-6F44C005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51" y="4585069"/>
            <a:ext cx="2126278" cy="175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onvolutional neural network gif&quot;&quot;">
            <a:extLst>
              <a:ext uri="{FF2B5EF4-FFF2-40B4-BE49-F238E27FC236}">
                <a16:creationId xmlns:a16="http://schemas.microsoft.com/office/drawing/2014/main" id="{722F7CFA-8518-4EF9-9565-38CA7A0E52A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25" y="729675"/>
            <a:ext cx="2909004" cy="29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1017087"/>
            <a:ext cx="9074211" cy="5115531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Other types of layers: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2D Convolutional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	</a:t>
            </a:r>
            <a:r>
              <a:rPr lang="en-US" dirty="0"/>
              <a:t>Multiplies the 2D inputs by </a:t>
            </a:r>
            <a:r>
              <a:rPr lang="en-US" i="1" dirty="0"/>
              <a:t>N</a:t>
            </a:r>
            <a:r>
              <a:rPr lang="en-US" dirty="0"/>
              <a:t>  kernels creating  </a:t>
            </a:r>
            <a:r>
              <a:rPr lang="en-US" i="1" dirty="0"/>
              <a:t>N</a:t>
            </a:r>
            <a:r>
              <a:rPr lang="en-US" dirty="0"/>
              <a:t>   2D outputs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	Parameters : # of kernels </a:t>
            </a:r>
            <a:r>
              <a:rPr lang="en-US" i="1" dirty="0"/>
              <a:t>N</a:t>
            </a:r>
            <a:r>
              <a:rPr lang="en-US" dirty="0"/>
              <a:t>, kernel size, …</a:t>
            </a:r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2D Max Pooling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sz="2400" b="1" dirty="0"/>
              <a:t>	</a:t>
            </a:r>
            <a:r>
              <a:rPr lang="en-US" dirty="0"/>
              <a:t>Down-sample the inputs by taking the maximum of sub-regions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	Parameters : sub-regions sizes, …</a:t>
            </a:r>
          </a:p>
          <a:p>
            <a:pPr algn="l">
              <a:spcAft>
                <a:spcPts val="300"/>
              </a:spcAft>
              <a:buSzPct val="100000"/>
            </a:pPr>
            <a:endParaRPr lang="en-US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Flatten :</a:t>
            </a:r>
          </a:p>
          <a:p>
            <a:pPr algn="l">
              <a:spcAft>
                <a:spcPts val="300"/>
              </a:spcAft>
              <a:buSzPct val="100000"/>
            </a:pPr>
            <a:r>
              <a:rPr lang="en-US" b="1" dirty="0"/>
              <a:t>	</a:t>
            </a:r>
            <a:r>
              <a:rPr lang="en-US" dirty="0"/>
              <a:t>Converts the inputs into a dimension [</a:t>
            </a:r>
            <a:r>
              <a:rPr lang="en-US" dirty="0" err="1"/>
              <a:t>batch_size</a:t>
            </a:r>
            <a:r>
              <a:rPr lang="en-US" dirty="0"/>
              <a:t>, -1]</a:t>
            </a:r>
          </a:p>
          <a:p>
            <a:pPr algn="l">
              <a:spcAft>
                <a:spcPts val="300"/>
              </a:spcAft>
              <a:buSzPct val="100000"/>
            </a:pPr>
            <a:endParaRPr lang="en-US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782A7B-3870-40F1-9ACA-FD4763539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21" t="25489" r="6996" b="9608"/>
          <a:stretch/>
        </p:blipFill>
        <p:spPr>
          <a:xfrm>
            <a:off x="8648498" y="3280269"/>
            <a:ext cx="3395103" cy="1118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7514B0-7D72-48F2-809F-EE393CB6C8C6}"/>
              </a:ext>
            </a:extLst>
          </p:cNvPr>
          <p:cNvSpPr/>
          <p:nvPr/>
        </p:nvSpPr>
        <p:spPr>
          <a:xfrm>
            <a:off x="4803018" y="6341125"/>
            <a:ext cx="2585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https://mlnotebook.github.io/post/CNN1/</a:t>
            </a:r>
          </a:p>
        </p:txBody>
      </p:sp>
    </p:spTree>
    <p:extLst>
      <p:ext uri="{BB962C8B-B14F-4D97-AF65-F5344CB8AC3E}">
        <p14:creationId xmlns:p14="http://schemas.microsoft.com/office/powerpoint/2010/main" val="74119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FE5C-4663-44DE-8021-C88C9DFD20B9}"/>
              </a:ext>
            </a:extLst>
          </p:cNvPr>
          <p:cNvSpPr txBox="1"/>
          <p:nvPr/>
        </p:nvSpPr>
        <p:spPr>
          <a:xfrm>
            <a:off x="833718" y="1002229"/>
            <a:ext cx="8390964" cy="120308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Typical </a:t>
            </a:r>
            <a:r>
              <a:rPr lang="en-US" sz="2400" b="1" dirty="0"/>
              <a:t>training loop 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4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129C4B7-F143-41B3-8D76-264BB84DD456}"/>
              </a:ext>
            </a:extLst>
          </p:cNvPr>
          <p:cNvSpPr/>
          <p:nvPr/>
        </p:nvSpPr>
        <p:spPr>
          <a:xfrm>
            <a:off x="4131140" y="3632348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BF24B4-EDAF-4FB0-A843-73F85E2E3B1B}"/>
              </a:ext>
            </a:extLst>
          </p:cNvPr>
          <p:cNvSpPr/>
          <p:nvPr/>
        </p:nvSpPr>
        <p:spPr>
          <a:xfrm>
            <a:off x="4283541" y="3784748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1E9C99-4749-4E0C-92D4-0CE172E195AA}"/>
              </a:ext>
            </a:extLst>
          </p:cNvPr>
          <p:cNvSpPr/>
          <p:nvPr/>
        </p:nvSpPr>
        <p:spPr>
          <a:xfrm>
            <a:off x="5141999" y="3927163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965D911-66AB-4756-A92D-BE8DD6AA4CFF}"/>
              </a:ext>
            </a:extLst>
          </p:cNvPr>
          <p:cNvSpPr/>
          <p:nvPr/>
        </p:nvSpPr>
        <p:spPr>
          <a:xfrm>
            <a:off x="6000457" y="4014792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A45F4F0-476D-41DB-ABFA-0F4F9E73DCC2}"/>
              </a:ext>
            </a:extLst>
          </p:cNvPr>
          <p:cNvSpPr/>
          <p:nvPr/>
        </p:nvSpPr>
        <p:spPr>
          <a:xfrm>
            <a:off x="6864355" y="4165754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79CBA8-06D9-43AD-A0DE-F334BD8BD2B4}"/>
              </a:ext>
            </a:extLst>
          </p:cNvPr>
          <p:cNvSpPr/>
          <p:nvPr/>
        </p:nvSpPr>
        <p:spPr>
          <a:xfrm>
            <a:off x="3781517" y="3217106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54C46B-5B3A-4F2B-966D-189BE62E6A16}"/>
              </a:ext>
            </a:extLst>
          </p:cNvPr>
          <p:cNvSpPr/>
          <p:nvPr/>
        </p:nvSpPr>
        <p:spPr>
          <a:xfrm>
            <a:off x="3933918" y="3369506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39A2C2D-07C9-4662-B868-9C8AA96C4DD0}"/>
              </a:ext>
            </a:extLst>
          </p:cNvPr>
          <p:cNvSpPr/>
          <p:nvPr/>
        </p:nvSpPr>
        <p:spPr>
          <a:xfrm>
            <a:off x="4792376" y="3511921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F8D3CC-A872-4F79-96CD-430BDA176ECA}"/>
              </a:ext>
            </a:extLst>
          </p:cNvPr>
          <p:cNvSpPr/>
          <p:nvPr/>
        </p:nvSpPr>
        <p:spPr>
          <a:xfrm>
            <a:off x="5650834" y="3599550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1381D5-7CF2-4C6F-BDDD-5954BF07DFD1}"/>
              </a:ext>
            </a:extLst>
          </p:cNvPr>
          <p:cNvSpPr/>
          <p:nvPr/>
        </p:nvSpPr>
        <p:spPr>
          <a:xfrm>
            <a:off x="6514732" y="3750512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C4DBB11-E532-4EB1-AD5B-BBD39EB932D4}"/>
              </a:ext>
            </a:extLst>
          </p:cNvPr>
          <p:cNvSpPr/>
          <p:nvPr/>
        </p:nvSpPr>
        <p:spPr>
          <a:xfrm>
            <a:off x="3431894" y="2801864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F30C28-F27E-485D-9A1D-2F59257DBDC3}"/>
              </a:ext>
            </a:extLst>
          </p:cNvPr>
          <p:cNvSpPr/>
          <p:nvPr/>
        </p:nvSpPr>
        <p:spPr>
          <a:xfrm>
            <a:off x="3584295" y="2954264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9D36F5B-8E46-4FEB-90FF-BBF5956B15F6}"/>
              </a:ext>
            </a:extLst>
          </p:cNvPr>
          <p:cNvSpPr/>
          <p:nvPr/>
        </p:nvSpPr>
        <p:spPr>
          <a:xfrm>
            <a:off x="4442753" y="3096679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183C06-E08A-43F5-9C58-05E4C45C0200}"/>
              </a:ext>
            </a:extLst>
          </p:cNvPr>
          <p:cNvSpPr/>
          <p:nvPr/>
        </p:nvSpPr>
        <p:spPr>
          <a:xfrm>
            <a:off x="5301211" y="3184308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E11579-FBDB-48D2-A551-F9C57EEA3B51}"/>
              </a:ext>
            </a:extLst>
          </p:cNvPr>
          <p:cNvSpPr/>
          <p:nvPr/>
        </p:nvSpPr>
        <p:spPr>
          <a:xfrm>
            <a:off x="6165109" y="3335270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05D155-2130-4934-B5D7-FCA2338AA218}"/>
              </a:ext>
            </a:extLst>
          </p:cNvPr>
          <p:cNvSpPr/>
          <p:nvPr/>
        </p:nvSpPr>
        <p:spPr>
          <a:xfrm>
            <a:off x="3111604" y="2400301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BB9FF1-DD07-4AF5-9A8B-A4F9E341EC0E}"/>
              </a:ext>
            </a:extLst>
          </p:cNvPr>
          <p:cNvSpPr/>
          <p:nvPr/>
        </p:nvSpPr>
        <p:spPr>
          <a:xfrm>
            <a:off x="3264005" y="2552701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10B39-C767-4D17-BF87-CF1CB63D374F}"/>
              </a:ext>
            </a:extLst>
          </p:cNvPr>
          <p:cNvSpPr/>
          <p:nvPr/>
        </p:nvSpPr>
        <p:spPr>
          <a:xfrm>
            <a:off x="4122463" y="2695116"/>
            <a:ext cx="692552" cy="204519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69467C5-E650-48FF-934D-D2E4AC7E6C46}"/>
              </a:ext>
            </a:extLst>
          </p:cNvPr>
          <p:cNvSpPr/>
          <p:nvPr/>
        </p:nvSpPr>
        <p:spPr>
          <a:xfrm>
            <a:off x="4980921" y="2782745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7430BE4-73CA-4C9D-BBEF-30F3BE5C2873}"/>
              </a:ext>
            </a:extLst>
          </p:cNvPr>
          <p:cNvSpPr/>
          <p:nvPr/>
        </p:nvSpPr>
        <p:spPr>
          <a:xfrm>
            <a:off x="5844819" y="2933707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8352AE-D81E-4655-8A0A-F1B754BF0C95}"/>
              </a:ext>
            </a:extLst>
          </p:cNvPr>
          <p:cNvSpPr/>
          <p:nvPr/>
        </p:nvSpPr>
        <p:spPr>
          <a:xfrm>
            <a:off x="2793497" y="1985059"/>
            <a:ext cx="3577939" cy="2667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F2DF99-8138-49B8-A112-24248DF62E3A}"/>
              </a:ext>
            </a:extLst>
          </p:cNvPr>
          <p:cNvSpPr/>
          <p:nvPr/>
        </p:nvSpPr>
        <p:spPr>
          <a:xfrm>
            <a:off x="2945898" y="2137459"/>
            <a:ext cx="692552" cy="23300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 layer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0ED76D-4509-4C83-B964-F4935B797759}"/>
              </a:ext>
            </a:extLst>
          </p:cNvPr>
          <p:cNvSpPr/>
          <p:nvPr/>
        </p:nvSpPr>
        <p:spPr>
          <a:xfrm>
            <a:off x="3804356" y="2255430"/>
            <a:ext cx="692552" cy="21389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Convolutional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2F155FF-911D-4CFD-823B-982456608692}"/>
              </a:ext>
            </a:extLst>
          </p:cNvPr>
          <p:cNvSpPr/>
          <p:nvPr/>
        </p:nvSpPr>
        <p:spPr>
          <a:xfrm>
            <a:off x="4662814" y="2367503"/>
            <a:ext cx="692552" cy="1869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C3A778-55B0-43CF-BA8F-6F51D63A8D29}"/>
              </a:ext>
            </a:extLst>
          </p:cNvPr>
          <p:cNvSpPr/>
          <p:nvPr/>
        </p:nvSpPr>
        <p:spPr>
          <a:xfrm>
            <a:off x="5526712" y="2518465"/>
            <a:ext cx="692552" cy="1568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Dense layer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842189-0571-47EB-9B17-3507DA405CD7}"/>
              </a:ext>
            </a:extLst>
          </p:cNvPr>
          <p:cNvSpPr txBox="1"/>
          <p:nvPr/>
        </p:nvSpPr>
        <p:spPr>
          <a:xfrm>
            <a:off x="907404" y="3537145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Features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4ADDD4-B124-4C65-81EB-99329CDCA385}"/>
              </a:ext>
            </a:extLst>
          </p:cNvPr>
          <p:cNvSpPr txBox="1"/>
          <p:nvPr/>
        </p:nvSpPr>
        <p:spPr>
          <a:xfrm>
            <a:off x="1029389" y="419942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F445B8-169B-4765-9A90-7661D3B69ED2}"/>
              </a:ext>
            </a:extLst>
          </p:cNvPr>
          <p:cNvSpPr txBox="1"/>
          <p:nvPr/>
        </p:nvSpPr>
        <p:spPr>
          <a:xfrm>
            <a:off x="1015364" y="462949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Vector 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ECDDCE-89AA-4F56-939C-E7F762653C7F}"/>
              </a:ext>
            </a:extLst>
          </p:cNvPr>
          <p:cNvSpPr txBox="1"/>
          <p:nvPr/>
        </p:nvSpPr>
        <p:spPr>
          <a:xfrm>
            <a:off x="1019415" y="5067925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4B4A7D-BF7C-4063-B52F-11ED8A5D44E6}"/>
              </a:ext>
            </a:extLst>
          </p:cNvPr>
          <p:cNvSpPr txBox="1"/>
          <p:nvPr/>
        </p:nvSpPr>
        <p:spPr>
          <a:xfrm>
            <a:off x="1015364" y="589288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1B8E9D-145D-4166-9E7D-A07C04CEDB4B}"/>
              </a:ext>
            </a:extLst>
          </p:cNvPr>
          <p:cNvCxnSpPr>
            <a:cxnSpLocks/>
          </p:cNvCxnSpPr>
          <p:nvPr/>
        </p:nvCxnSpPr>
        <p:spPr>
          <a:xfrm>
            <a:off x="2128523" y="4394354"/>
            <a:ext cx="664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9F7834-0B48-4EAC-938C-379C534B24DB}"/>
              </a:ext>
            </a:extLst>
          </p:cNvPr>
          <p:cNvCxnSpPr>
            <a:cxnSpLocks/>
          </p:cNvCxnSpPr>
          <p:nvPr/>
        </p:nvCxnSpPr>
        <p:spPr>
          <a:xfrm>
            <a:off x="2122231" y="4839199"/>
            <a:ext cx="998473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753C90A-080F-4389-8E77-08B2C12EBA7C}"/>
              </a:ext>
            </a:extLst>
          </p:cNvPr>
          <p:cNvCxnSpPr>
            <a:cxnSpLocks/>
          </p:cNvCxnSpPr>
          <p:nvPr/>
        </p:nvCxnSpPr>
        <p:spPr>
          <a:xfrm>
            <a:off x="2122231" y="5296525"/>
            <a:ext cx="1309663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F127E25-E576-4285-A6EF-D901D71D9145}"/>
              </a:ext>
            </a:extLst>
          </p:cNvPr>
          <p:cNvCxnSpPr>
            <a:cxnSpLocks/>
          </p:cNvCxnSpPr>
          <p:nvPr/>
        </p:nvCxnSpPr>
        <p:spPr>
          <a:xfrm>
            <a:off x="2122231" y="6079661"/>
            <a:ext cx="2012341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6DE202-0CCC-4D8C-9D8B-7A64F002ADF5}"/>
              </a:ext>
            </a:extLst>
          </p:cNvPr>
          <p:cNvSpPr txBox="1"/>
          <p:nvPr/>
        </p:nvSpPr>
        <p:spPr>
          <a:xfrm>
            <a:off x="8391937" y="2998993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1 vs label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93BD6-81D5-4782-ADD9-B115A604100E}"/>
              </a:ext>
            </a:extLst>
          </p:cNvPr>
          <p:cNvSpPr txBox="1"/>
          <p:nvPr/>
        </p:nvSpPr>
        <p:spPr>
          <a:xfrm>
            <a:off x="3457704" y="6350084"/>
            <a:ext cx="5072118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Multiple copy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same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F8AE5D-BC97-499C-85D0-63321391363E}"/>
              </a:ext>
            </a:extLst>
          </p:cNvPr>
          <p:cNvSpPr txBox="1"/>
          <p:nvPr/>
        </p:nvSpPr>
        <p:spPr>
          <a:xfrm>
            <a:off x="8380345" y="39371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3 vs label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C9518B-037C-4E84-83D3-25F7A23FA7A7}"/>
              </a:ext>
            </a:extLst>
          </p:cNvPr>
          <p:cNvSpPr txBox="1"/>
          <p:nvPr/>
        </p:nvSpPr>
        <p:spPr>
          <a:xfrm>
            <a:off x="8391937" y="4394354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4 vs label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447174-88BA-4508-8D0E-BED72CDCF964}"/>
              </a:ext>
            </a:extLst>
          </p:cNvPr>
          <p:cNvCxnSpPr>
            <a:cxnSpLocks/>
          </p:cNvCxnSpPr>
          <p:nvPr/>
        </p:nvCxnSpPr>
        <p:spPr>
          <a:xfrm>
            <a:off x="6371436" y="3302472"/>
            <a:ext cx="17977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C0E415-DD6E-43AF-8B52-A03CD805E41C}"/>
              </a:ext>
            </a:extLst>
          </p:cNvPr>
          <p:cNvCxnSpPr>
            <a:cxnSpLocks/>
          </p:cNvCxnSpPr>
          <p:nvPr/>
        </p:nvCxnSpPr>
        <p:spPr>
          <a:xfrm>
            <a:off x="6689543" y="3748264"/>
            <a:ext cx="1479672" cy="0"/>
          </a:xfrm>
          <a:prstGeom prst="straightConnector1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FC9B80-6BAF-4830-9F59-54AC1F480710}"/>
              </a:ext>
            </a:extLst>
          </p:cNvPr>
          <p:cNvCxnSpPr>
            <a:cxnSpLocks/>
          </p:cNvCxnSpPr>
          <p:nvPr/>
        </p:nvCxnSpPr>
        <p:spPr>
          <a:xfrm>
            <a:off x="7012643" y="4172053"/>
            <a:ext cx="1133568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06CFE8D-56E2-485B-B8E9-DCD69314F437}"/>
              </a:ext>
            </a:extLst>
          </p:cNvPr>
          <p:cNvCxnSpPr>
            <a:cxnSpLocks/>
          </p:cNvCxnSpPr>
          <p:nvPr/>
        </p:nvCxnSpPr>
        <p:spPr>
          <a:xfrm>
            <a:off x="7709079" y="5067925"/>
            <a:ext cx="460136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2AE72A6-39F6-4393-9252-A9A5B23FC3DC}"/>
              </a:ext>
            </a:extLst>
          </p:cNvPr>
          <p:cNvSpPr txBox="1"/>
          <p:nvPr/>
        </p:nvSpPr>
        <p:spPr>
          <a:xfrm>
            <a:off x="9948170" y="2489351"/>
            <a:ext cx="1367228" cy="586787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Labels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8FDE6EDC-B4F7-4CD9-8968-C9975DDCD1E4}"/>
              </a:ext>
            </a:extLst>
          </p:cNvPr>
          <p:cNvSpPr/>
          <p:nvPr/>
        </p:nvSpPr>
        <p:spPr>
          <a:xfrm>
            <a:off x="11095479" y="2998993"/>
            <a:ext cx="439838" cy="2261157"/>
          </a:xfrm>
          <a:prstGeom prst="rightBrace">
            <a:avLst>
              <a:gd name="adj1" fmla="val 2938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20F60C2-2B09-4A23-899E-B7D3A71F588E}"/>
              </a:ext>
            </a:extLst>
          </p:cNvPr>
          <p:cNvSpPr/>
          <p:nvPr/>
        </p:nvSpPr>
        <p:spPr>
          <a:xfrm>
            <a:off x="11264507" y="1492795"/>
            <a:ext cx="669136" cy="2631138"/>
          </a:xfrm>
          <a:prstGeom prst="arc">
            <a:avLst>
              <a:gd name="adj1" fmla="val 16200000"/>
              <a:gd name="adj2" fmla="val 54135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AEC5B3F-5E0B-4C7F-A39F-EA2754263842}"/>
              </a:ext>
            </a:extLst>
          </p:cNvPr>
          <p:cNvSpPr txBox="1"/>
          <p:nvPr/>
        </p:nvSpPr>
        <p:spPr>
          <a:xfrm>
            <a:off x="6364000" y="1113249"/>
            <a:ext cx="2482533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Update weights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using 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optimizer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D62684D-3907-468A-9B6F-C5B81680F968}"/>
              </a:ext>
            </a:extLst>
          </p:cNvPr>
          <p:cNvCxnSpPr/>
          <p:nvPr/>
        </p:nvCxnSpPr>
        <p:spPr>
          <a:xfrm flipH="1">
            <a:off x="10648709" y="1492795"/>
            <a:ext cx="9503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E52CE845-9FB3-4572-B296-7FEE7471A7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29201" y="1492795"/>
            <a:ext cx="1482185" cy="492264"/>
          </a:xfrm>
          <a:prstGeom prst="curvedConnector4">
            <a:avLst>
              <a:gd name="adj1" fmla="val 54518"/>
              <a:gd name="adj2" fmla="val 4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56BDBF3-8033-4E23-8DBD-5FA7979D7D3B}"/>
              </a:ext>
            </a:extLst>
          </p:cNvPr>
          <p:cNvSpPr txBox="1"/>
          <p:nvPr/>
        </p:nvSpPr>
        <p:spPr>
          <a:xfrm>
            <a:off x="8391937" y="3486871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2 vs label 2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4AA1F1-CA52-4E95-8BAF-CFCBA611E851}"/>
              </a:ext>
            </a:extLst>
          </p:cNvPr>
          <p:cNvCxnSpPr>
            <a:cxnSpLocks/>
          </p:cNvCxnSpPr>
          <p:nvPr/>
        </p:nvCxnSpPr>
        <p:spPr>
          <a:xfrm>
            <a:off x="2122231" y="5699535"/>
            <a:ext cx="1642150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449BCD-1D8F-4F50-953F-456B6CBECFB3}"/>
              </a:ext>
            </a:extLst>
          </p:cNvPr>
          <p:cNvCxnSpPr>
            <a:cxnSpLocks/>
          </p:cNvCxnSpPr>
          <p:nvPr/>
        </p:nvCxnSpPr>
        <p:spPr>
          <a:xfrm>
            <a:off x="7359456" y="4600874"/>
            <a:ext cx="809759" cy="0"/>
          </a:xfrm>
          <a:prstGeom prst="straightConnector1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05AAF63-780D-4429-B824-8EDD57374F81}"/>
              </a:ext>
            </a:extLst>
          </p:cNvPr>
          <p:cNvSpPr txBox="1"/>
          <p:nvPr/>
        </p:nvSpPr>
        <p:spPr>
          <a:xfrm>
            <a:off x="8391937" y="4807137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prediction 5 vs label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A6417E-9BF5-4368-A19A-878192A23B3E}"/>
              </a:ext>
            </a:extLst>
          </p:cNvPr>
          <p:cNvSpPr txBox="1"/>
          <p:nvPr/>
        </p:nvSpPr>
        <p:spPr>
          <a:xfrm>
            <a:off x="1021829" y="5447489"/>
            <a:ext cx="1026347" cy="45720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4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642952-D391-46E1-914D-18356D17439E}"/>
              </a:ext>
            </a:extLst>
          </p:cNvPr>
          <p:cNvCxnSpPr/>
          <p:nvPr/>
        </p:nvCxnSpPr>
        <p:spPr>
          <a:xfrm>
            <a:off x="708300" y="4311830"/>
            <a:ext cx="0" cy="185930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3A328D9-9D8E-4A02-A9CC-ECBAA84E45ED}"/>
              </a:ext>
            </a:extLst>
          </p:cNvPr>
          <p:cNvSpPr txBox="1"/>
          <p:nvPr/>
        </p:nvSpPr>
        <p:spPr>
          <a:xfrm>
            <a:off x="270715" y="4394354"/>
            <a:ext cx="605206" cy="1444802"/>
          </a:xfrm>
          <a:prstGeom prst="rect">
            <a:avLst/>
          </a:prstGeom>
          <a:noFill/>
        </p:spPr>
        <p:txBody>
          <a:bodyPr vert="vert270"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000" dirty="0"/>
              <a:t>Batch size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84E0A7-1982-4F39-802A-E9467958565D}"/>
              </a:ext>
            </a:extLst>
          </p:cNvPr>
          <p:cNvSpPr txBox="1"/>
          <p:nvPr/>
        </p:nvSpPr>
        <p:spPr>
          <a:xfrm>
            <a:off x="9339641" y="1113191"/>
            <a:ext cx="1367228" cy="78635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Compute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srgbClr val="124191"/>
                </a:solidFill>
                <a:latin typeface="Nokia Pure Text Light"/>
              </a:rPr>
              <a:t>a </a:t>
            </a:r>
            <a:r>
              <a:rPr lang="en-US" sz="2000" b="1" dirty="0">
                <a:solidFill>
                  <a:srgbClr val="124191"/>
                </a:solidFill>
                <a:latin typeface="Nokia Pure Text Light"/>
              </a:rPr>
              <a:t>loss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50264D4-C96B-45FA-BBED-FCCB01010CE8}"/>
              </a:ext>
            </a:extLst>
          </p:cNvPr>
          <p:cNvCxnSpPr/>
          <p:nvPr/>
        </p:nvCxnSpPr>
        <p:spPr>
          <a:xfrm flipH="1">
            <a:off x="8746270" y="1511746"/>
            <a:ext cx="593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A5AD43-DD89-4A28-B7D4-FECFC11EF91A}"/>
              </a:ext>
            </a:extLst>
          </p:cNvPr>
          <p:cNvCxnSpPr>
            <a:cxnSpLocks/>
          </p:cNvCxnSpPr>
          <p:nvPr/>
        </p:nvCxnSpPr>
        <p:spPr>
          <a:xfrm flipH="1">
            <a:off x="10584273" y="1492042"/>
            <a:ext cx="128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FC7B-89F4-47A4-82F7-23AE741519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718" y="507916"/>
            <a:ext cx="6743693" cy="300664"/>
          </a:xfrm>
          <a:prstGeom prst="rect">
            <a:avLst/>
          </a:prstGeom>
        </p:spPr>
        <p:txBody>
          <a:bodyPr/>
          <a:lstStyle/>
          <a:p>
            <a:r>
              <a:rPr lang="en-US" sz="3200" dirty="0"/>
              <a:t>1. Introduction to Deep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6108-E9D2-4B2A-AB79-97FA8B9CBF5B}"/>
              </a:ext>
            </a:extLst>
          </p:cNvPr>
          <p:cNvSpPr txBox="1"/>
          <p:nvPr/>
        </p:nvSpPr>
        <p:spPr>
          <a:xfrm>
            <a:off x="833718" y="985940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dirty="0"/>
              <a:t>The </a:t>
            </a:r>
            <a:r>
              <a:rPr lang="en-US" sz="2400" b="1" dirty="0"/>
              <a:t>loss function </a:t>
            </a:r>
            <a:r>
              <a:rPr lang="en-US" sz="2400" dirty="0"/>
              <a:t>depends on the task 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7777-5A37-4A54-9126-D448A46E4EE8}"/>
              </a:ext>
            </a:extLst>
          </p:cNvPr>
          <p:cNvSpPr txBox="1"/>
          <p:nvPr/>
        </p:nvSpPr>
        <p:spPr>
          <a:xfrm>
            <a:off x="833718" y="1471215"/>
            <a:ext cx="9367737" cy="476416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dirty="0"/>
              <a:t>(for a batch: compute forward path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compute </a:t>
            </a:r>
            <a:r>
              <a:rPr lang="en-US" b="1" dirty="0"/>
              <a:t>loss</a:t>
            </a:r>
            <a:r>
              <a:rPr lang="en-US" dirty="0"/>
              <a:t> &amp; gradients </a:t>
            </a:r>
            <a:r>
              <a:rPr lang="en-US" dirty="0">
                <a:sym typeface="Wingdings" panose="05000000000000000000" pitchFamily="2" charset="2"/>
              </a:rPr>
              <a:t> apply optimizer)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7783C1-0390-40DC-9CD6-92F709234326}"/>
              </a:ext>
            </a:extLst>
          </p:cNvPr>
          <p:cNvSpPr txBox="1"/>
          <p:nvPr/>
        </p:nvSpPr>
        <p:spPr>
          <a:xfrm>
            <a:off x="833717" y="2187860"/>
            <a:ext cx="6423609" cy="9259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regression problem: Mean Squared Error, etc.</a:t>
            </a:r>
          </a:p>
          <a:p>
            <a:pPr algn="l">
              <a:spcAft>
                <a:spcPts val="300"/>
              </a:spcAft>
              <a:buSzPct val="100000"/>
            </a:pPr>
            <a:endParaRPr lang="en-US" sz="2000" dirty="0"/>
          </a:p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For a classification problem : Cross Entropy, etc.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9228DD-10CB-4426-B7D7-62334CECCF55}"/>
              </a:ext>
            </a:extLst>
          </p:cNvPr>
          <p:cNvSpPr txBox="1"/>
          <p:nvPr/>
        </p:nvSpPr>
        <p:spPr>
          <a:xfrm>
            <a:off x="833717" y="3603205"/>
            <a:ext cx="10236359" cy="667549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2400" b="1" dirty="0"/>
              <a:t>Regularization</a:t>
            </a:r>
            <a:r>
              <a:rPr lang="en-US" sz="2400" dirty="0"/>
              <a:t> adds a penalty terms depending on the weights: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D28518-BF29-4072-A061-AD72C26C9F83}"/>
                  </a:ext>
                </a:extLst>
              </p:cNvPr>
              <p:cNvSpPr txBox="1"/>
              <p:nvPr/>
            </p:nvSpPr>
            <p:spPr>
              <a:xfrm>
                <a:off x="833717" y="4714883"/>
                <a:ext cx="4270718" cy="109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2D28518-BF29-4072-A061-AD72C26C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17" y="4714883"/>
                <a:ext cx="4270718" cy="1095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58DB18-9735-410D-8DFB-35A904FE76A3}"/>
                  </a:ext>
                </a:extLst>
              </p:cNvPr>
              <p:cNvSpPr txBox="1"/>
              <p:nvPr/>
            </p:nvSpPr>
            <p:spPr>
              <a:xfrm>
                <a:off x="6460943" y="4714883"/>
                <a:ext cx="4270718" cy="109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B58DB18-9735-410D-8DFB-35A904FE7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943" y="4714883"/>
                <a:ext cx="4270718" cy="1095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BDEDC57A-77F9-4754-A2A5-E8B455687F9A}"/>
              </a:ext>
            </a:extLst>
          </p:cNvPr>
          <p:cNvSpPr/>
          <p:nvPr/>
        </p:nvSpPr>
        <p:spPr>
          <a:xfrm rot="16200000">
            <a:off x="2583373" y="4758458"/>
            <a:ext cx="273235" cy="160071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0EB582D0-53CB-4F97-A5AB-51DFD8192FB0}"/>
              </a:ext>
            </a:extLst>
          </p:cNvPr>
          <p:cNvSpPr/>
          <p:nvPr/>
        </p:nvSpPr>
        <p:spPr>
          <a:xfrm rot="16200000">
            <a:off x="4243604" y="5091742"/>
            <a:ext cx="273234" cy="93414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119149-AD76-453E-82EA-88A8DFC30A2E}"/>
              </a:ext>
            </a:extLst>
          </p:cNvPr>
          <p:cNvSpPr txBox="1"/>
          <p:nvPr/>
        </p:nvSpPr>
        <p:spPr>
          <a:xfrm>
            <a:off x="2442198" y="5756783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MSE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E403FE-F7EF-4EA3-909A-B02502A3A1BD}"/>
              </a:ext>
            </a:extLst>
          </p:cNvPr>
          <p:cNvSpPr txBox="1"/>
          <p:nvPr/>
        </p:nvSpPr>
        <p:spPr>
          <a:xfrm>
            <a:off x="4027991" y="5733852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L1 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2422B762-8E30-46F5-8115-C373A200734C}"/>
              </a:ext>
            </a:extLst>
          </p:cNvPr>
          <p:cNvSpPr/>
          <p:nvPr/>
        </p:nvSpPr>
        <p:spPr>
          <a:xfrm rot="16200000">
            <a:off x="8248893" y="4819809"/>
            <a:ext cx="273235" cy="1600712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96D4B2F2-0BE3-4948-89F1-6DB8F5E9826F}"/>
              </a:ext>
            </a:extLst>
          </p:cNvPr>
          <p:cNvSpPr/>
          <p:nvPr/>
        </p:nvSpPr>
        <p:spPr>
          <a:xfrm rot="16200000">
            <a:off x="9959314" y="5116505"/>
            <a:ext cx="273234" cy="947425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5A908D-C68C-4090-BD17-DA76ACB823A4}"/>
              </a:ext>
            </a:extLst>
          </p:cNvPr>
          <p:cNvSpPr txBox="1"/>
          <p:nvPr/>
        </p:nvSpPr>
        <p:spPr>
          <a:xfrm>
            <a:off x="8131120" y="5764662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MSE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11E854-F615-4D00-AC3E-5AA7DC62E937}"/>
              </a:ext>
            </a:extLst>
          </p:cNvPr>
          <p:cNvSpPr txBox="1"/>
          <p:nvPr/>
        </p:nvSpPr>
        <p:spPr>
          <a:xfrm>
            <a:off x="9749802" y="5774174"/>
            <a:ext cx="810227" cy="459432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 dirty="0">
                <a:solidFill>
                  <a:schemeClr val="tx2"/>
                </a:solidFill>
              </a:rPr>
              <a:t>L2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C4C0C7-11E5-4BF3-9A25-8A21B1F33686}"/>
              </a:ext>
            </a:extLst>
          </p:cNvPr>
          <p:cNvSpPr txBox="1"/>
          <p:nvPr/>
        </p:nvSpPr>
        <p:spPr>
          <a:xfrm>
            <a:off x="1104093" y="4162327"/>
            <a:ext cx="4413493" cy="632638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L1 regularization increase sparsity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0BEB6F-DF4B-4541-8B50-89093412E1D6}"/>
              </a:ext>
            </a:extLst>
          </p:cNvPr>
          <p:cNvSpPr txBox="1"/>
          <p:nvPr/>
        </p:nvSpPr>
        <p:spPr>
          <a:xfrm>
            <a:off x="6460943" y="4152502"/>
            <a:ext cx="4413493" cy="516923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342900" indent="-342900" algn="l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L2 regularization avoids overfitting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A08E-7C57-45CD-B1B8-2561815C0DCB}"/>
              </a:ext>
            </a:extLst>
          </p:cNvPr>
          <p:cNvSpPr txBox="1"/>
          <p:nvPr/>
        </p:nvSpPr>
        <p:spPr>
          <a:xfrm>
            <a:off x="2801978" y="6013658"/>
            <a:ext cx="2222340" cy="40511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Tuning parameter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2BE208-9A6D-4E01-AD78-89D94D9DC3BA}"/>
              </a:ext>
            </a:extLst>
          </p:cNvPr>
          <p:cNvCxnSpPr>
            <a:cxnSpLocks/>
          </p:cNvCxnSpPr>
          <p:nvPr/>
        </p:nvCxnSpPr>
        <p:spPr>
          <a:xfrm flipV="1">
            <a:off x="3686560" y="5301736"/>
            <a:ext cx="169512" cy="76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25773D-5563-411F-8603-965E9A9227DE}"/>
              </a:ext>
            </a:extLst>
          </p:cNvPr>
          <p:cNvSpPr txBox="1"/>
          <p:nvPr/>
        </p:nvSpPr>
        <p:spPr>
          <a:xfrm>
            <a:off x="8389184" y="6039306"/>
            <a:ext cx="2222340" cy="405114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600" dirty="0"/>
              <a:t>Tuning parameter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DE9F51-6E08-4E92-89CD-A156459B0941}"/>
              </a:ext>
            </a:extLst>
          </p:cNvPr>
          <p:cNvCxnSpPr>
            <a:cxnSpLocks/>
          </p:cNvCxnSpPr>
          <p:nvPr/>
        </p:nvCxnSpPr>
        <p:spPr>
          <a:xfrm flipV="1">
            <a:off x="9390022" y="5301736"/>
            <a:ext cx="171171" cy="70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/>
              <p:nvPr/>
            </p:nvSpPr>
            <p:spPr>
              <a:xfrm>
                <a:off x="7222002" y="1816483"/>
                <a:ext cx="259622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)²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19F9835-DA92-4CEE-9F72-A21D384BD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02" y="1816483"/>
                <a:ext cx="2596224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/>
              <p:nvPr/>
            </p:nvSpPr>
            <p:spPr>
              <a:xfrm>
                <a:off x="7222002" y="2744048"/>
                <a:ext cx="3270447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4987E-1C89-4B01-AFA5-1B7FD3E5E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02" y="2744048"/>
                <a:ext cx="3270447" cy="904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728767"/>
      </p:ext>
    </p:extLst>
  </p:cSld>
  <p:clrMapOvr>
    <a:masterClrMapping/>
  </p:clrMapOvr>
</p:sld>
</file>

<file path=ppt/theme/theme1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owerPoint.potx" id="{900A7D32-2456-461C-822E-8CF7BDA5E930}" vid="{71557DAB-B924-4A1F-B433-499BA264D20A}"/>
    </a:ext>
  </a:extLst>
</a:theme>
</file>

<file path=ppt/theme/theme2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900A7D32-2456-461C-822E-8CF7BDA5E930}" vid="{1739F426-3B5A-4EAB-9968-604926955A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948</Words>
  <Application>Microsoft Office PowerPoint</Application>
  <PresentationFormat>Widescreen</PresentationFormat>
  <Paragraphs>277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3_Blue</vt:lpstr>
      <vt:lpstr>1 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Goutay, Mathieu (Nokia - FR/Paris-Saclay)</dc:creator>
  <cp:lastModifiedBy>Goutay, Mathieu (Nokia - FR/Paris-Saclay)</cp:lastModifiedBy>
  <cp:revision>141</cp:revision>
  <dcterms:created xsi:type="dcterms:W3CDTF">2019-11-01T15:09:42Z</dcterms:created>
  <dcterms:modified xsi:type="dcterms:W3CDTF">2020-02-13T11:05:48Z</dcterms:modified>
</cp:coreProperties>
</file>