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7"/>
  </p:notesMasterIdLst>
  <p:sldIdLst>
    <p:sldId id="258" r:id="rId3"/>
    <p:sldId id="271" r:id="rId4"/>
    <p:sldId id="277" r:id="rId5"/>
    <p:sldId id="274" r:id="rId6"/>
    <p:sldId id="276" r:id="rId7"/>
    <p:sldId id="298" r:id="rId8"/>
    <p:sldId id="278" r:id="rId9"/>
    <p:sldId id="293" r:id="rId10"/>
    <p:sldId id="294" r:id="rId11"/>
    <p:sldId id="280" r:id="rId12"/>
    <p:sldId id="281" r:id="rId13"/>
    <p:sldId id="283" r:id="rId14"/>
    <p:sldId id="297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73" autoAdjust="0"/>
  </p:normalViewPr>
  <p:slideViewPr>
    <p:cSldViewPr snapToGrid="0">
      <p:cViewPr varScale="1">
        <p:scale>
          <a:sx n="93" d="100"/>
          <a:sy n="93" d="100"/>
        </p:scale>
        <p:origin x="26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E7C4EBD3-DC84-428F-8D86-0B1715EFDD47}"/>
    <pc:docChg chg="addSld delSld modSld sldOrd">
      <pc:chgData name="Goutay, Mathieu (Nokia - FR/Paris-Saclay)" userId="48a52a8d-9076-4076-bf85-c8a60d2cd642" providerId="ADAL" clId="{E7C4EBD3-DC84-428F-8D86-0B1715EFDD47}" dt="2020-01-31T12:39:48.474" v="104"/>
      <pc:docMkLst>
        <pc:docMk/>
      </pc:docMkLst>
      <pc:sldChg chg="modSp">
        <pc:chgData name="Goutay, Mathieu (Nokia - FR/Paris-Saclay)" userId="48a52a8d-9076-4076-bf85-c8a60d2cd642" providerId="ADAL" clId="{E7C4EBD3-DC84-428F-8D86-0B1715EFDD47}" dt="2020-01-31T12:28:36.823" v="86" actId="20577"/>
        <pc:sldMkLst>
          <pc:docMk/>
          <pc:sldMk cId="2165169509" sldId="258"/>
        </pc:sldMkLst>
        <pc:spChg chg="mod">
          <ac:chgData name="Goutay, Mathieu (Nokia - FR/Paris-Saclay)" userId="48a52a8d-9076-4076-bf85-c8a60d2cd642" providerId="ADAL" clId="{E7C4EBD3-DC84-428F-8D86-0B1715EFDD47}" dt="2020-01-31T12:28:29.258" v="73" actId="20577"/>
          <ac:spMkLst>
            <pc:docMk/>
            <pc:sldMk cId="2165169509" sldId="258"/>
            <ac:spMk id="8" creationId="{8EB56539-9243-474B-80B1-76CE4AE57287}"/>
          </ac:spMkLst>
        </pc:spChg>
        <pc:spChg chg="mod">
          <ac:chgData name="Goutay, Mathieu (Nokia - FR/Paris-Saclay)" userId="48a52a8d-9076-4076-bf85-c8a60d2cd642" providerId="ADAL" clId="{E7C4EBD3-DC84-428F-8D86-0B1715EFDD47}" dt="2020-01-31T12:28:36.823" v="86" actId="20577"/>
          <ac:spMkLst>
            <pc:docMk/>
            <pc:sldMk cId="2165169509" sldId="258"/>
            <ac:spMk id="9" creationId="{07FEF8E6-CD16-4C23-A69C-998A029F08E3}"/>
          </ac:spMkLst>
        </pc:spChg>
      </pc:sldChg>
      <pc:sldChg chg="modSp">
        <pc:chgData name="Goutay, Mathieu (Nokia - FR/Paris-Saclay)" userId="48a52a8d-9076-4076-bf85-c8a60d2cd642" providerId="ADAL" clId="{E7C4EBD3-DC84-428F-8D86-0B1715EFDD47}" dt="2020-01-31T12:28:47.021" v="89" actId="20577"/>
        <pc:sldMkLst>
          <pc:docMk/>
          <pc:sldMk cId="3062920866" sldId="273"/>
        </pc:sldMkLst>
        <pc:spChg chg="mod">
          <ac:chgData name="Goutay, Mathieu (Nokia - FR/Paris-Saclay)" userId="48a52a8d-9076-4076-bf85-c8a60d2cd642" providerId="ADAL" clId="{E7C4EBD3-DC84-428F-8D86-0B1715EFDD47}" dt="2020-01-31T12:28:47.021" v="89" actId="20577"/>
          <ac:spMkLst>
            <pc:docMk/>
            <pc:sldMk cId="3062920866" sldId="273"/>
            <ac:spMk id="3" creationId="{C8BBE40A-978E-4CB2-80FC-CFC6DA8C3F97}"/>
          </ac:spMkLst>
        </pc:spChg>
      </pc:sldChg>
      <pc:sldChg chg="add del">
        <pc:chgData name="Goutay, Mathieu (Nokia - FR/Paris-Saclay)" userId="48a52a8d-9076-4076-bf85-c8a60d2cd642" providerId="ADAL" clId="{E7C4EBD3-DC84-428F-8D86-0B1715EFDD47}" dt="2020-01-31T12:39:39.186" v="103"/>
        <pc:sldMkLst>
          <pc:docMk/>
          <pc:sldMk cId="3548982404" sldId="285"/>
        </pc:sldMkLst>
      </pc:sldChg>
      <pc:sldChg chg="modSp add del">
        <pc:chgData name="Goutay, Mathieu (Nokia - FR/Paris-Saclay)" userId="48a52a8d-9076-4076-bf85-c8a60d2cd642" providerId="ADAL" clId="{E7C4EBD3-DC84-428F-8D86-0B1715EFDD47}" dt="2020-01-31T12:38:54.367" v="102" actId="1076"/>
        <pc:sldMkLst>
          <pc:docMk/>
          <pc:sldMk cId="2877315784" sldId="286"/>
        </pc:sldMkLst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6" creationId="{02F835B5-5540-4718-A955-230936A53AB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9" creationId="{2339E171-44E6-4CD3-8471-EE859C6DF9B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0" creationId="{50C65D43-2CEC-45AC-AAF8-FB076C37CD1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8" creationId="{5BB74FE0-CF53-49B6-95D8-E2089C89882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5" creationId="{9C914A6E-DEC3-4204-A793-99FEB6DF308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6" creationId="{A21F6092-1480-4A5D-9B91-6D3A4D312EC7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7" creationId="{8ABEDFA2-862B-4D57-A576-E429D6CE60F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8" creationId="{2FA010A9-0C83-4AAA-A5E1-F41E0642D964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0" creationId="{AE1C5D57-DBE6-4DFC-9FB2-67D767D738E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6" creationId="{E5C9EA6C-7BD9-4F9D-A5A0-30EABC1C0D5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7" creationId="{65D56125-0397-44A5-8BC5-87B20FD85D3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8" creationId="{208A5D16-A08C-462C-A840-67FBA569F026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9" creationId="{C33FD830-D10F-445E-B0D0-CD812F5AA710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0" creationId="{5E9473BA-B839-4425-90B9-9A380A47312B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1" creationId="{9FB4A546-AFB9-45DA-B18B-F9F03913593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2" creationId="{648C5420-DAFA-46D8-909E-9E63386DF47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3" creationId="{983E9FD3-0374-432A-BBF8-24F83CD87F1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5" creationId="{9FC4A89D-43BB-445D-8898-6526A315F696}"/>
          </ac:spMkLst>
        </pc:spChg>
      </pc:sldChg>
      <pc:sldChg chg="ord">
        <pc:chgData name="Goutay, Mathieu (Nokia - FR/Paris-Saclay)" userId="48a52a8d-9076-4076-bf85-c8a60d2cd642" providerId="ADAL" clId="{E7C4EBD3-DC84-428F-8D86-0B1715EFDD47}" dt="2020-01-31T12:39:48.474" v="104"/>
        <pc:sldMkLst>
          <pc:docMk/>
          <pc:sldMk cId="2673320745" sldId="287"/>
        </pc:sldMkLst>
      </pc:sldChg>
      <pc:sldChg chg="del">
        <pc:chgData name="Goutay, Mathieu (Nokia - FR/Paris-Saclay)" userId="48a52a8d-9076-4076-bf85-c8a60d2cd642" providerId="ADAL" clId="{E7C4EBD3-DC84-428F-8D86-0B1715EFDD47}" dt="2020-01-31T12:29:32.629" v="91" actId="2696"/>
        <pc:sldMkLst>
          <pc:docMk/>
          <pc:sldMk cId="3965107830" sldId="289"/>
        </pc:sldMkLst>
      </pc:sldChg>
      <pc:sldChg chg="del">
        <pc:chgData name="Goutay, Mathieu (Nokia - FR/Paris-Saclay)" userId="48a52a8d-9076-4076-bf85-c8a60d2cd642" providerId="ADAL" clId="{E7C4EBD3-DC84-428F-8D86-0B1715EFDD47}" dt="2020-01-31T12:30:00.864" v="95" actId="2696"/>
        <pc:sldMkLst>
          <pc:docMk/>
          <pc:sldMk cId="2775416820" sldId="291"/>
        </pc:sldMkLst>
      </pc:sldChg>
      <pc:sldChg chg="modSp">
        <pc:chgData name="Goutay, Mathieu (Nokia - FR/Paris-Saclay)" userId="48a52a8d-9076-4076-bf85-c8a60d2cd642" providerId="ADAL" clId="{E7C4EBD3-DC84-428F-8D86-0B1715EFDD47}" dt="2020-01-31T12:30:45.803" v="100" actId="1076"/>
        <pc:sldMkLst>
          <pc:docMk/>
          <pc:sldMk cId="3521567271" sldId="292"/>
        </pc:sldMkLst>
        <pc:spChg chg="mod">
          <ac:chgData name="Goutay, Mathieu (Nokia - FR/Paris-Saclay)" userId="48a52a8d-9076-4076-bf85-c8a60d2cd642" providerId="ADAL" clId="{E7C4EBD3-DC84-428F-8D86-0B1715EFDD47}" dt="2020-01-31T12:30:45.803" v="100" actId="1076"/>
          <ac:spMkLst>
            <pc:docMk/>
            <pc:sldMk cId="3521567271" sldId="292"/>
            <ac:spMk id="9" creationId="{07FEF8E6-CD16-4C23-A69C-998A029F08E3}"/>
          </ac:spMkLst>
        </pc:spChg>
      </pc:sldChg>
      <pc:sldChg chg="del">
        <pc:chgData name="Goutay, Mathieu (Nokia - FR/Paris-Saclay)" userId="48a52a8d-9076-4076-bf85-c8a60d2cd642" providerId="ADAL" clId="{E7C4EBD3-DC84-428F-8D86-0B1715EFDD47}" dt="2020-01-31T12:29:33.209" v="92" actId="2696"/>
        <pc:sldMkLst>
          <pc:docMk/>
          <pc:sldMk cId="2651811855" sldId="301"/>
        </pc:sldMkLst>
      </pc:sldChg>
      <pc:sldChg chg="del">
        <pc:chgData name="Goutay, Mathieu (Nokia - FR/Paris-Saclay)" userId="48a52a8d-9076-4076-bf85-c8a60d2cd642" providerId="ADAL" clId="{E7C4EBD3-DC84-428F-8D86-0B1715EFDD47}" dt="2020-01-31T12:29:52.668" v="94" actId="2696"/>
        <pc:sldMkLst>
          <pc:docMk/>
          <pc:sldMk cId="946835196" sldId="302"/>
        </pc:sldMkLst>
      </pc:sldChg>
      <pc:sldChg chg="del">
        <pc:chgData name="Goutay, Mathieu (Nokia - FR/Paris-Saclay)" userId="48a52a8d-9076-4076-bf85-c8a60d2cd642" providerId="ADAL" clId="{E7C4EBD3-DC84-428F-8D86-0B1715EFDD47}" dt="2020-01-31T12:30:10.505" v="97" actId="2696"/>
        <pc:sldMkLst>
          <pc:docMk/>
          <pc:sldMk cId="1475475473" sldId="305"/>
        </pc:sldMkLst>
      </pc:sldChg>
      <pc:sldChg chg="del">
        <pc:chgData name="Goutay, Mathieu (Nokia - FR/Paris-Saclay)" userId="48a52a8d-9076-4076-bf85-c8a60d2cd642" providerId="ADAL" clId="{E7C4EBD3-DC84-428F-8D86-0B1715EFDD47}" dt="2020-01-31T12:30:08.815" v="96" actId="2696"/>
        <pc:sldMkLst>
          <pc:docMk/>
          <pc:sldMk cId="2872826328" sldId="306"/>
        </pc:sldMkLst>
      </pc:sldChg>
      <pc:sldChg chg="del">
        <pc:chgData name="Goutay, Mathieu (Nokia - FR/Paris-Saclay)" userId="48a52a8d-9076-4076-bf85-c8a60d2cd642" providerId="ADAL" clId="{E7C4EBD3-DC84-428F-8D86-0B1715EFDD47}" dt="2020-01-31T12:30:12.027" v="98" actId="2696"/>
        <pc:sldMkLst>
          <pc:docMk/>
          <pc:sldMk cId="127018093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66907-C9CB-4193-9834-58A345F787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382E4-831A-4D0C-BC58-A8776DD6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Convolutional:  Filter image to extract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Max pooling: </a:t>
            </a:r>
            <a:r>
              <a:rPr lang="en-US" dirty="0" err="1"/>
              <a:t>Downsample</a:t>
            </a:r>
            <a:r>
              <a:rPr lang="en-US" dirty="0"/>
              <a:t> image to keep most relevant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382E4-831A-4D0C-BC58-A8776DD694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7808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792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56416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176564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365172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32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80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92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04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1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84" y="6198577"/>
            <a:ext cx="1345536" cy="5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0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4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53741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86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1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0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/34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41D57DB-1EB7-4DFA-9100-436A5457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5FB64-385A-4093-B8B2-2F00FF97827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68" y="6201334"/>
            <a:ext cx="1344149" cy="565817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1C49B7-B4D8-47CD-A9B4-69A00787AFFD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7F0D1-FE8E-4D79-B4C9-0D5000E1AF42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</p:spTree>
    <p:extLst>
      <p:ext uri="{BB962C8B-B14F-4D97-AF65-F5344CB8AC3E}">
        <p14:creationId xmlns:p14="http://schemas.microsoft.com/office/powerpoint/2010/main" val="121764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0.png"/><Relationship Id="rId4" Type="http://schemas.openxmlformats.org/officeDocument/2006/relationships/image" Target="../media/image2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200" y="1226894"/>
            <a:ext cx="11145600" cy="2640000"/>
          </a:xfrm>
        </p:spPr>
        <p:txBody>
          <a:bodyPr/>
          <a:lstStyle/>
          <a:p>
            <a:r>
              <a:rPr lang="en-US" sz="8000" dirty="0"/>
              <a:t>An introduction to </a:t>
            </a:r>
          </a:p>
          <a:p>
            <a:r>
              <a:rPr lang="en-US" sz="8000" dirty="0"/>
              <a:t>Deep Learning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B56539-9243-474B-80B1-76CE4AE572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204447"/>
            <a:ext cx="11078400" cy="1977953"/>
          </a:xfrm>
        </p:spPr>
        <p:txBody>
          <a:bodyPr/>
          <a:lstStyle/>
          <a:p>
            <a:r>
              <a:rPr lang="en-US" dirty="0"/>
              <a:t>Mathieu Goutay</a:t>
            </a:r>
          </a:p>
          <a:p>
            <a:r>
              <a:rPr lang="en-US" dirty="0"/>
              <a:t>Nokia Bell Labs France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INSA Lyon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6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613642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A </a:t>
            </a:r>
            <a:r>
              <a:rPr lang="en-US" sz="2400" b="1" dirty="0"/>
              <a:t>Tensor</a:t>
            </a:r>
            <a:r>
              <a:rPr lang="en-US" sz="2400" dirty="0"/>
              <a:t> is a N-dimensional Matrix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first dimension is usually the batch size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2050" name="Picture 2" descr="Fig. 3. Tensor Models">
            <a:extLst>
              <a:ext uri="{FF2B5EF4-FFF2-40B4-BE49-F238E27FC236}">
                <a16:creationId xmlns:a16="http://schemas.microsoft.com/office/drawing/2014/main" id="{DBFFBC74-9382-4231-9D61-4DB2AF5B8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8"/>
          <a:stretch/>
        </p:blipFill>
        <p:spPr bwMode="auto">
          <a:xfrm>
            <a:off x="612299" y="2317444"/>
            <a:ext cx="5994395" cy="383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cat&quot;">
            <a:extLst>
              <a:ext uri="{FF2B5EF4-FFF2-40B4-BE49-F238E27FC236}">
                <a16:creationId xmlns:a16="http://schemas.microsoft.com/office/drawing/2014/main" id="{2B97AE08-CFAE-41DF-A086-84D0CCAC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116015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cat&quot;">
            <a:extLst>
              <a:ext uri="{FF2B5EF4-FFF2-40B4-BE49-F238E27FC236}">
                <a16:creationId xmlns:a16="http://schemas.microsoft.com/office/drawing/2014/main" id="{6CA42269-BC65-4F61-A412-0052A4E42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4689590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dogs&quot;">
            <a:extLst>
              <a:ext uri="{FF2B5EF4-FFF2-40B4-BE49-F238E27FC236}">
                <a16:creationId xmlns:a16="http://schemas.microsoft.com/office/drawing/2014/main" id="{4AC80C21-7215-468A-8DEE-2C4BCB43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5538315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dogs&quot;">
            <a:extLst>
              <a:ext uri="{FF2B5EF4-FFF2-40B4-BE49-F238E27FC236}">
                <a16:creationId xmlns:a16="http://schemas.microsoft.com/office/drawing/2014/main" id="{5E43DE89-1DCB-451E-8AA9-B4134C99A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3844324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dogs&quot;">
            <a:extLst>
              <a:ext uri="{FF2B5EF4-FFF2-40B4-BE49-F238E27FC236}">
                <a16:creationId xmlns:a16="http://schemas.microsoft.com/office/drawing/2014/main" id="{D5930430-0EC9-40A5-9F94-E64D45DF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968904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F7063-7CC9-43EB-8143-E3E589D7B4D8}"/>
              </a:ext>
            </a:extLst>
          </p:cNvPr>
          <p:cNvCxnSpPr>
            <a:cxnSpLocks/>
          </p:cNvCxnSpPr>
          <p:nvPr/>
        </p:nvCxnSpPr>
        <p:spPr>
          <a:xfrm>
            <a:off x="8095367" y="198792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84DF6C-7A69-402D-9255-43512046260F}"/>
              </a:ext>
            </a:extLst>
          </p:cNvPr>
          <p:cNvCxnSpPr>
            <a:cxnSpLocks/>
          </p:cNvCxnSpPr>
          <p:nvPr/>
        </p:nvCxnSpPr>
        <p:spPr>
          <a:xfrm flipV="1">
            <a:off x="8990678" y="2116016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CDF69F-D729-4B35-9B54-A3B8764746C0}"/>
              </a:ext>
            </a:extLst>
          </p:cNvPr>
          <p:cNvSpPr txBox="1"/>
          <p:nvPr/>
        </p:nvSpPr>
        <p:spPr>
          <a:xfrm>
            <a:off x="8189439" y="1603773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089811-E87B-446B-A55A-A39D883A4D6B}"/>
              </a:ext>
            </a:extLst>
          </p:cNvPr>
          <p:cNvSpPr txBox="1"/>
          <p:nvPr/>
        </p:nvSpPr>
        <p:spPr>
          <a:xfrm>
            <a:off x="8958326" y="2275978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pic>
        <p:nvPicPr>
          <p:cNvPr id="68" name="Picture 4" descr="Résultat de recherche d'images pour &quot;cat&quot;">
            <a:extLst>
              <a:ext uri="{FF2B5EF4-FFF2-40B4-BE49-F238E27FC236}">
                <a16:creationId xmlns:a16="http://schemas.microsoft.com/office/drawing/2014/main" id="{037C6D5D-7BA2-4751-B441-815EDABB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284" y="3426880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Résultat de recherche d'images pour &quot;dogs&quot;">
            <a:extLst>
              <a:ext uri="{FF2B5EF4-FFF2-40B4-BE49-F238E27FC236}">
                <a16:creationId xmlns:a16="http://schemas.microsoft.com/office/drawing/2014/main" id="{D7445011-6B8F-4CAE-9FB8-8378DED7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960" y="3491835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Résultat de recherche d'images pour &quot;dogs&quot;">
            <a:extLst>
              <a:ext uri="{FF2B5EF4-FFF2-40B4-BE49-F238E27FC236}">
                <a16:creationId xmlns:a16="http://schemas.microsoft.com/office/drawing/2014/main" id="{A30C6C71-064B-4471-9643-CE407EA8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431" y="3577228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Résultat de recherche d'images pour &quot;cat&quot;">
            <a:extLst>
              <a:ext uri="{FF2B5EF4-FFF2-40B4-BE49-F238E27FC236}">
                <a16:creationId xmlns:a16="http://schemas.microsoft.com/office/drawing/2014/main" id="{882AB0B2-A4B6-404E-A6A3-56BD0ED83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421" y="365437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Résultat de recherche d'images pour &quot;dogs&quot;">
            <a:extLst>
              <a:ext uri="{FF2B5EF4-FFF2-40B4-BE49-F238E27FC236}">
                <a16:creationId xmlns:a16="http://schemas.microsoft.com/office/drawing/2014/main" id="{4DF4E5F3-1468-44A6-95ED-DF8FAFA6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618" y="373423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5055-BB09-4FC9-A1B1-5B6A56DFAF8F}"/>
              </a:ext>
            </a:extLst>
          </p:cNvPr>
          <p:cNvCxnSpPr>
            <a:cxnSpLocks/>
          </p:cNvCxnSpPr>
          <p:nvPr/>
        </p:nvCxnSpPr>
        <p:spPr>
          <a:xfrm>
            <a:off x="10641490" y="330146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341A26-B248-413C-B6C7-FD08102FDFA6}"/>
              </a:ext>
            </a:extLst>
          </p:cNvPr>
          <p:cNvCxnSpPr>
            <a:cxnSpLocks/>
          </p:cNvCxnSpPr>
          <p:nvPr/>
        </p:nvCxnSpPr>
        <p:spPr>
          <a:xfrm flipV="1">
            <a:off x="11500256" y="3426880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A89D059-AC3C-4DFB-8827-7B1D9A924E9F}"/>
              </a:ext>
            </a:extLst>
          </p:cNvPr>
          <p:cNvSpPr txBox="1"/>
          <p:nvPr/>
        </p:nvSpPr>
        <p:spPr>
          <a:xfrm>
            <a:off x="10712988" y="2914641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EA1146-B5B2-42DB-A919-9C828B572C49}"/>
              </a:ext>
            </a:extLst>
          </p:cNvPr>
          <p:cNvSpPr txBox="1"/>
          <p:nvPr/>
        </p:nvSpPr>
        <p:spPr>
          <a:xfrm>
            <a:off x="11453412" y="3563344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90D3BD-7F1B-40E8-AC75-454EECBAD08D}"/>
              </a:ext>
            </a:extLst>
          </p:cNvPr>
          <p:cNvSpPr txBox="1"/>
          <p:nvPr/>
        </p:nvSpPr>
        <p:spPr>
          <a:xfrm rot="2779646">
            <a:off x="11185958" y="4338642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5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EA1F2A-BE4E-40BC-A1C5-B7C65DA73E68}"/>
              </a:ext>
            </a:extLst>
          </p:cNvPr>
          <p:cNvCxnSpPr>
            <a:cxnSpLocks/>
          </p:cNvCxnSpPr>
          <p:nvPr/>
        </p:nvCxnSpPr>
        <p:spPr>
          <a:xfrm flipV="1">
            <a:off x="11017847" y="4255077"/>
            <a:ext cx="422778" cy="37140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F6939B4-24FA-444D-8E75-8C0F12F79A19}"/>
              </a:ext>
            </a:extLst>
          </p:cNvPr>
          <p:cNvSpPr/>
          <p:nvPr/>
        </p:nvSpPr>
        <p:spPr>
          <a:xfrm>
            <a:off x="9298948" y="3764464"/>
            <a:ext cx="642127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C6FE2D-8430-45AC-B6FB-82BBEAD291C3}"/>
              </a:ext>
            </a:extLst>
          </p:cNvPr>
          <p:cNvSpPr txBox="1"/>
          <p:nvPr/>
        </p:nvSpPr>
        <p:spPr>
          <a:xfrm>
            <a:off x="9759317" y="4776551"/>
            <a:ext cx="2711345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dim = [5, 255, 255]</a:t>
            </a:r>
          </a:p>
        </p:txBody>
      </p:sp>
    </p:spTree>
    <p:extLst>
      <p:ext uri="{BB962C8B-B14F-4D97-AF65-F5344CB8AC3E}">
        <p14:creationId xmlns:p14="http://schemas.microsoft.com/office/powerpoint/2010/main" val="284385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Tensorflow 2.0 is </a:t>
            </a:r>
            <a:r>
              <a:rPr lang="en-US" sz="2400" b="1" dirty="0"/>
              <a:t>very pythonic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Lots of equivalent functions between Numpy &amp; Tensorflow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1A8ED-9384-4A0E-9BFC-86F6C095F139}"/>
              </a:ext>
            </a:extLst>
          </p:cNvPr>
          <p:cNvSpPr txBox="1"/>
          <p:nvPr/>
        </p:nvSpPr>
        <p:spPr>
          <a:xfrm>
            <a:off x="2451490" y="2221168"/>
            <a:ext cx="2372810" cy="555584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Numpy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0DF30-A430-4716-95F4-4C7C54991F43}"/>
              </a:ext>
            </a:extLst>
          </p:cNvPr>
          <p:cNvSpPr/>
          <p:nvPr/>
        </p:nvSpPr>
        <p:spPr>
          <a:xfrm>
            <a:off x="8420388" y="2221168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000" dirty="0"/>
              <a:t>Tensorflow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81824-84EC-4863-B867-01C50EE5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812" y="2776752"/>
            <a:ext cx="5620798" cy="2633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C7A274-E9B1-443A-985F-E62D1A45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1" y="2776752"/>
            <a:ext cx="5590698" cy="2288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A42C3E-EE57-460E-B4EA-A9C5245279AC}"/>
              </a:ext>
            </a:extLst>
          </p:cNvPr>
          <p:cNvSpPr txBox="1"/>
          <p:nvPr/>
        </p:nvSpPr>
        <p:spPr>
          <a:xfrm>
            <a:off x="636103" y="5632174"/>
            <a:ext cx="11360507" cy="9144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Supported TF data types : bool, string, int8/16/32/64, float32/64, complex64/128, etc.  </a:t>
            </a:r>
          </a:p>
        </p:txBody>
      </p:sp>
    </p:spTree>
    <p:extLst>
      <p:ext uri="{BB962C8B-B14F-4D97-AF65-F5344CB8AC3E}">
        <p14:creationId xmlns:p14="http://schemas.microsoft.com/office/powerpoint/2010/main" val="168549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56777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parameters of a NN are created as </a:t>
            </a:r>
            <a:r>
              <a:rPr lang="en-US" sz="2400" b="1" dirty="0"/>
              <a:t>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8E1441-2A3F-4781-AB78-154CE773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940267"/>
            <a:ext cx="10435478" cy="39155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50973A-F92D-494F-891E-45D120D73099}"/>
              </a:ext>
            </a:extLst>
          </p:cNvPr>
          <p:cNvSpPr/>
          <p:nvPr/>
        </p:nvSpPr>
        <p:spPr>
          <a:xfrm>
            <a:off x="922804" y="3729804"/>
            <a:ext cx="1883656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7328B-AD11-4FB5-B7D6-DFDEBFA6BD73}"/>
              </a:ext>
            </a:extLst>
          </p:cNvPr>
          <p:cNvSpPr/>
          <p:nvPr/>
        </p:nvSpPr>
        <p:spPr>
          <a:xfrm>
            <a:off x="922804" y="4842294"/>
            <a:ext cx="2337981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383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b="1" dirty="0"/>
              <a:t>Keras</a:t>
            </a:r>
            <a:r>
              <a:rPr lang="en-US" sz="2400" dirty="0"/>
              <a:t> is a high-level neural networks API</a:t>
            </a:r>
          </a:p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Give access to pre-made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9F12A-0452-47C7-93F0-2B09B2E3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7" y="4462757"/>
            <a:ext cx="2722709" cy="1393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79F24B-47C7-4CB5-9C9B-50CC288D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5" y="2828982"/>
            <a:ext cx="11035530" cy="10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390" y="2335398"/>
            <a:ext cx="11298410" cy="2721710"/>
          </a:xfrm>
        </p:spPr>
        <p:txBody>
          <a:bodyPr/>
          <a:lstStyle/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rgbClr val="FFFFFF"/>
                </a:solidFill>
                <a:latin typeface="Nokia Pure Headline" panose="020B0504040602060303" pitchFamily="34" charset="0"/>
              </a:rPr>
              <a:t>Thank you</a:t>
            </a:r>
          </a:p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Calibri Light" panose="020F0302020204030204"/>
            </a:endParaRPr>
          </a:p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4800" dirty="0">
                <a:solidFill>
                  <a:srgbClr val="FFFFFF"/>
                </a:solidFill>
                <a:latin typeface="Calibri Light" panose="020F0302020204030204"/>
              </a:rPr>
              <a:t>Everything is available on </a:t>
            </a:r>
          </a:p>
          <a:p>
            <a:pPr lvl="0" algn="ctr" defTabSz="914400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156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72588C-23AD-40BF-AF93-770150C1FFF9}"/>
              </a:ext>
            </a:extLst>
          </p:cNvPr>
          <p:cNvSpPr/>
          <p:nvPr/>
        </p:nvSpPr>
        <p:spPr>
          <a:xfrm>
            <a:off x="529203" y="1326776"/>
            <a:ext cx="11133593" cy="463027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FBC9E2-33D5-43B1-9C8C-7338C267598E}"/>
              </a:ext>
            </a:extLst>
          </p:cNvPr>
          <p:cNvSpPr/>
          <p:nvPr/>
        </p:nvSpPr>
        <p:spPr>
          <a:xfrm>
            <a:off x="640090" y="1718471"/>
            <a:ext cx="8937075" cy="384688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4A2481-6E7D-454F-8F4B-9F9E1378087E}"/>
              </a:ext>
            </a:extLst>
          </p:cNvPr>
          <p:cNvSpPr/>
          <p:nvPr/>
        </p:nvSpPr>
        <p:spPr>
          <a:xfrm>
            <a:off x="795636" y="2110167"/>
            <a:ext cx="6593230" cy="3063488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5699C6-7BCC-4BBB-9C55-020E29641B88}"/>
              </a:ext>
            </a:extLst>
          </p:cNvPr>
          <p:cNvSpPr/>
          <p:nvPr/>
        </p:nvSpPr>
        <p:spPr>
          <a:xfrm>
            <a:off x="994955" y="2407034"/>
            <a:ext cx="3827771" cy="2469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4EF32-8161-41F7-B852-2F77429C78FB}"/>
              </a:ext>
            </a:extLst>
          </p:cNvPr>
          <p:cNvSpPr txBox="1"/>
          <p:nvPr/>
        </p:nvSpPr>
        <p:spPr>
          <a:xfrm>
            <a:off x="1371313" y="3131801"/>
            <a:ext cx="2752165" cy="102022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Deep 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MLPs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01619-96D4-41F8-B65B-B5B1D2A4CABE}"/>
              </a:ext>
            </a:extLst>
          </p:cNvPr>
          <p:cNvSpPr txBox="1"/>
          <p:nvPr/>
        </p:nvSpPr>
        <p:spPr>
          <a:xfrm>
            <a:off x="4447781" y="275978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Representation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Shallow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autoencoder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202CE-DDD3-4547-B66D-3FE880B4C767}"/>
              </a:ext>
            </a:extLst>
          </p:cNvPr>
          <p:cNvSpPr txBox="1"/>
          <p:nvPr/>
        </p:nvSpPr>
        <p:spPr>
          <a:xfrm>
            <a:off x="6825000" y="272311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Machine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Logistic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7D26D-2125-478B-9AF6-E8361277409C}"/>
              </a:ext>
            </a:extLst>
          </p:cNvPr>
          <p:cNvSpPr txBox="1"/>
          <p:nvPr/>
        </p:nvSpPr>
        <p:spPr>
          <a:xfrm>
            <a:off x="9251290" y="2951687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/>
              <a:t>AI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/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Ex : Knowledge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13052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A40D5-28CF-4B68-867F-F5B0D590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12" y="2229326"/>
            <a:ext cx="8247976" cy="4120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A920E-4287-4056-8CE6-F085C4CE9EA3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We usually have: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Features </a:t>
            </a:r>
            <a:r>
              <a:rPr lang="en-US" sz="2400" dirty="0"/>
              <a:t>: height, weight, width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Labels :</a:t>
            </a:r>
            <a:r>
              <a:rPr lang="en-US" sz="2400" dirty="0"/>
              <a:t> Cats, Dogs</a:t>
            </a:r>
          </a:p>
        </p:txBody>
      </p:sp>
    </p:spTree>
    <p:extLst>
      <p:ext uri="{BB962C8B-B14F-4D97-AF65-F5344CB8AC3E}">
        <p14:creationId xmlns:p14="http://schemas.microsoft.com/office/powerpoint/2010/main" val="216944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basic element is a </a:t>
            </a:r>
            <a:r>
              <a:rPr lang="en-US" sz="2400" b="1" dirty="0"/>
              <a:t>Neuron</a:t>
            </a:r>
            <a:endParaRPr lang="en-US" sz="2400" dirty="0"/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1026" name="Picture 2" descr="https://miro.medium.com/max/8372/1*-oWHnqj0hjipXyeaUy8k8A.jpeg">
            <a:extLst>
              <a:ext uri="{FF2B5EF4-FFF2-40B4-BE49-F238E27FC236}">
                <a16:creationId xmlns:a16="http://schemas.microsoft.com/office/drawing/2014/main" id="{7853D084-CEAD-4107-84F9-43E47964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47" y="1525349"/>
            <a:ext cx="7029918" cy="433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1BCEBE-663E-41FB-A46F-A0CBDB85F2EE}"/>
              </a:ext>
            </a:extLst>
          </p:cNvPr>
          <p:cNvSpPr txBox="1"/>
          <p:nvPr/>
        </p:nvSpPr>
        <p:spPr>
          <a:xfrm>
            <a:off x="2809399" y="6350084"/>
            <a:ext cx="7397470" cy="19415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000" dirty="0"/>
              <a:t>https://towardsdatascience.com/introducing-deep-learning-and-neural-networks-deep-learning-for-rookies-1-bd68f9cf5883</a:t>
            </a:r>
            <a:endParaRPr lang="en-US" sz="1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/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62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/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miro.medium.com/max/7519/1*CJEBy3GCaGQKNx7PEy-w5w.jpeg">
            <a:extLst>
              <a:ext uri="{FF2B5EF4-FFF2-40B4-BE49-F238E27FC236}">
                <a16:creationId xmlns:a16="http://schemas.microsoft.com/office/drawing/2014/main" id="{3A2CEA78-4498-4CAA-8A81-E40CB5752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7"/>
          <a:stretch/>
        </p:blipFill>
        <p:spPr bwMode="auto">
          <a:xfrm>
            <a:off x="227449" y="1897071"/>
            <a:ext cx="5144640" cy="38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/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/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/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/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/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/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/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/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CC250ED-A3D4-4F66-A7A7-826829D336AC}"/>
              </a:ext>
            </a:extLst>
          </p:cNvPr>
          <p:cNvSpPr/>
          <p:nvPr/>
        </p:nvSpPr>
        <p:spPr>
          <a:xfrm>
            <a:off x="2545977" y="6341126"/>
            <a:ext cx="9232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https://towardsdatascience.com/multi-layer-neural-networks-with-sigmoid-function-deep-learning-for-rookies-2-bf464f09eb7f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1019051"/>
            <a:ext cx="7378178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Neural Network with 1 hidden </a:t>
            </a:r>
            <a:r>
              <a:rPr lang="en-US" sz="2400" b="1" dirty="0"/>
              <a:t>dense layer</a:t>
            </a:r>
          </a:p>
        </p:txBody>
      </p:sp>
    </p:spTree>
    <p:extLst>
      <p:ext uri="{BB962C8B-B14F-4D97-AF65-F5344CB8AC3E}">
        <p14:creationId xmlns:p14="http://schemas.microsoft.com/office/powerpoint/2010/main" val="317172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flatten layer&quot;&quot;">
            <a:extLst>
              <a:ext uri="{FF2B5EF4-FFF2-40B4-BE49-F238E27FC236}">
                <a16:creationId xmlns:a16="http://schemas.microsoft.com/office/drawing/2014/main" id="{04C1CC74-87CA-4772-8B0A-6F44C005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28" y="3201114"/>
            <a:ext cx="1947446" cy="16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ésultat de recherche d'images pour &quot;convolutional neural network gif&quot;&quot;">
            <a:extLst>
              <a:ext uri="{FF2B5EF4-FFF2-40B4-BE49-F238E27FC236}">
                <a16:creationId xmlns:a16="http://schemas.microsoft.com/office/drawing/2014/main" id="{722F7CFA-8518-4EF9-9565-38CA7A0E52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86" y="4302216"/>
            <a:ext cx="2551086" cy="25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CC6108-E9D2-4B2A-AB79-97FA8B9CBF5B}"/>
                  </a:ext>
                </a:extLst>
              </p:cNvPr>
              <p:cNvSpPr txBox="1"/>
              <p:nvPr/>
            </p:nvSpPr>
            <p:spPr>
              <a:xfrm>
                <a:off x="833718" y="1017087"/>
                <a:ext cx="9074211" cy="5115531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sz="2400" dirty="0"/>
                  <a:t>Other types of layers: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b="1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SoftMax: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sz="2400" b="1" dirty="0"/>
                  <a:t>	</a:t>
                </a:r>
                <a:r>
                  <a:rPr lang="en-US" dirty="0"/>
                  <a:t>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applies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dirty="0"/>
                  <a:t> 	Outputs probabilities (all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Flatten 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b="1" dirty="0"/>
                  <a:t>	</a:t>
                </a:r>
                <a:r>
                  <a:rPr lang="en-US" dirty="0"/>
                  <a:t>Converts the inputs into a dimension [</a:t>
                </a:r>
                <a:r>
                  <a:rPr lang="en-US" dirty="0" err="1"/>
                  <a:t>batch_size</a:t>
                </a:r>
                <a:r>
                  <a:rPr lang="en-US" dirty="0"/>
                  <a:t>, -1]</a:t>
                </a:r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US" sz="2000" b="1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2D Convolutional :</a:t>
                </a:r>
              </a:p>
              <a:p>
                <a:pPr>
                  <a:spcAft>
                    <a:spcPts val="300"/>
                  </a:spcAft>
                  <a:buSzPct val="100000"/>
                </a:pPr>
                <a:r>
                  <a:rPr lang="en-US" sz="2000" dirty="0"/>
                  <a:t>	</a:t>
                </a:r>
                <a:r>
                  <a:rPr lang="en-US" dirty="0"/>
                  <a:t>Multiplies the 2D inputs by </a:t>
                </a:r>
                <a:r>
                  <a:rPr lang="en-US" i="1" dirty="0"/>
                  <a:t>N</a:t>
                </a:r>
                <a:r>
                  <a:rPr lang="en-US" dirty="0"/>
                  <a:t>  kernels creating  </a:t>
                </a:r>
                <a:r>
                  <a:rPr lang="en-US" i="1" dirty="0"/>
                  <a:t>N</a:t>
                </a:r>
                <a:r>
                  <a:rPr lang="en-US" dirty="0"/>
                  <a:t>   2D outputs</a:t>
                </a:r>
              </a:p>
              <a:p>
                <a:pPr>
                  <a:spcAft>
                    <a:spcPts val="300"/>
                  </a:spcAft>
                  <a:buSzPct val="100000"/>
                </a:pPr>
                <a:r>
                  <a:rPr lang="en-US" dirty="0"/>
                  <a:t>	Parameters : # of kernels </a:t>
                </a:r>
                <a:r>
                  <a:rPr lang="en-US" i="1" dirty="0"/>
                  <a:t>N</a:t>
                </a:r>
                <a:r>
                  <a:rPr lang="en-US" dirty="0"/>
                  <a:t>, kernel size, …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 Etc.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CC6108-E9D2-4B2A-AB79-97FA8B9C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8" y="1017087"/>
                <a:ext cx="9074211" cy="5115531"/>
              </a:xfrm>
              <a:prstGeom prst="rect">
                <a:avLst/>
              </a:prstGeom>
              <a:blipFill>
                <a:blip r:embed="rId5"/>
                <a:stretch>
                  <a:fillRect l="-1277" t="-477" b="-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27514B0-7D72-48F2-809F-EE393CB6C8C6}"/>
              </a:ext>
            </a:extLst>
          </p:cNvPr>
          <p:cNvSpPr/>
          <p:nvPr/>
        </p:nvSpPr>
        <p:spPr>
          <a:xfrm>
            <a:off x="4803018" y="6341125"/>
            <a:ext cx="25859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https://mlnotebook.github.io/post/CNN1/</a:t>
            </a:r>
          </a:p>
        </p:txBody>
      </p:sp>
      <p:pic>
        <p:nvPicPr>
          <p:cNvPr id="5" name="Picture 2" descr="enter image description here">
            <a:extLst>
              <a:ext uri="{FF2B5EF4-FFF2-40B4-BE49-F238E27FC236}">
                <a16:creationId xmlns:a16="http://schemas.microsoft.com/office/drawing/2014/main" id="{164C5A1A-7703-4AF6-8CA4-5BF470EDA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7" t="16325" r="8468" b="4294"/>
          <a:stretch/>
        </p:blipFill>
        <p:spPr bwMode="auto">
          <a:xfrm>
            <a:off x="8820688" y="138807"/>
            <a:ext cx="3027910" cy="29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6943BE-C02A-4DE7-81DC-E496F5A0FCB2}"/>
              </a:ext>
            </a:extLst>
          </p:cNvPr>
          <p:cNvSpPr/>
          <p:nvPr/>
        </p:nvSpPr>
        <p:spPr>
          <a:xfrm>
            <a:off x="8818086" y="60927"/>
            <a:ext cx="708264" cy="434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119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Typical </a:t>
            </a:r>
            <a:r>
              <a:rPr lang="en-US" sz="2400" b="1" dirty="0"/>
              <a:t>training loop 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29C4B7-F143-41B3-8D76-264BB84DD456}"/>
              </a:ext>
            </a:extLst>
          </p:cNvPr>
          <p:cNvSpPr/>
          <p:nvPr/>
        </p:nvSpPr>
        <p:spPr>
          <a:xfrm>
            <a:off x="4131140" y="3632348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ABF24B4-EDAF-4FB0-A843-73F85E2E3B1B}"/>
              </a:ext>
            </a:extLst>
          </p:cNvPr>
          <p:cNvSpPr/>
          <p:nvPr/>
        </p:nvSpPr>
        <p:spPr>
          <a:xfrm>
            <a:off x="4283541" y="3784748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1E9C99-4749-4E0C-92D4-0CE172E195AA}"/>
              </a:ext>
            </a:extLst>
          </p:cNvPr>
          <p:cNvSpPr/>
          <p:nvPr/>
        </p:nvSpPr>
        <p:spPr>
          <a:xfrm>
            <a:off x="5141999" y="3927163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65D911-66AB-4756-A92D-BE8DD6AA4CFF}"/>
              </a:ext>
            </a:extLst>
          </p:cNvPr>
          <p:cNvSpPr/>
          <p:nvPr/>
        </p:nvSpPr>
        <p:spPr>
          <a:xfrm>
            <a:off x="6000457" y="4014792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45F4F0-476D-41DB-ABFA-0F4F9E73DCC2}"/>
              </a:ext>
            </a:extLst>
          </p:cNvPr>
          <p:cNvSpPr/>
          <p:nvPr/>
        </p:nvSpPr>
        <p:spPr>
          <a:xfrm>
            <a:off x="6864355" y="4165754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779CBA8-06D9-43AD-A0DE-F334BD8BD2B4}"/>
              </a:ext>
            </a:extLst>
          </p:cNvPr>
          <p:cNvSpPr/>
          <p:nvPr/>
        </p:nvSpPr>
        <p:spPr>
          <a:xfrm>
            <a:off x="3781517" y="3217106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54C46B-5B3A-4F2B-966D-189BE62E6A16}"/>
              </a:ext>
            </a:extLst>
          </p:cNvPr>
          <p:cNvSpPr/>
          <p:nvPr/>
        </p:nvSpPr>
        <p:spPr>
          <a:xfrm>
            <a:off x="3933918" y="3369506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9A2C2D-07C9-4662-B868-9C8AA96C4DD0}"/>
              </a:ext>
            </a:extLst>
          </p:cNvPr>
          <p:cNvSpPr/>
          <p:nvPr/>
        </p:nvSpPr>
        <p:spPr>
          <a:xfrm>
            <a:off x="4792376" y="3511921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F8D3CC-A872-4F79-96CD-430BDA176ECA}"/>
              </a:ext>
            </a:extLst>
          </p:cNvPr>
          <p:cNvSpPr/>
          <p:nvPr/>
        </p:nvSpPr>
        <p:spPr>
          <a:xfrm>
            <a:off x="5650834" y="3599550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1381D5-7CF2-4C6F-BDDD-5954BF07DFD1}"/>
              </a:ext>
            </a:extLst>
          </p:cNvPr>
          <p:cNvSpPr/>
          <p:nvPr/>
        </p:nvSpPr>
        <p:spPr>
          <a:xfrm>
            <a:off x="6514732" y="3750512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4DBB11-E532-4EB1-AD5B-BBD39EB932D4}"/>
              </a:ext>
            </a:extLst>
          </p:cNvPr>
          <p:cNvSpPr/>
          <p:nvPr/>
        </p:nvSpPr>
        <p:spPr>
          <a:xfrm>
            <a:off x="3431894" y="2801864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F30C28-F27E-485D-9A1D-2F59257DBDC3}"/>
              </a:ext>
            </a:extLst>
          </p:cNvPr>
          <p:cNvSpPr/>
          <p:nvPr/>
        </p:nvSpPr>
        <p:spPr>
          <a:xfrm>
            <a:off x="3584295" y="2954264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9D36F5B-8E46-4FEB-90FF-BBF5956B15F6}"/>
              </a:ext>
            </a:extLst>
          </p:cNvPr>
          <p:cNvSpPr/>
          <p:nvPr/>
        </p:nvSpPr>
        <p:spPr>
          <a:xfrm>
            <a:off x="4442753" y="3096679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3183C06-E08A-43F5-9C58-05E4C45C0200}"/>
              </a:ext>
            </a:extLst>
          </p:cNvPr>
          <p:cNvSpPr/>
          <p:nvPr/>
        </p:nvSpPr>
        <p:spPr>
          <a:xfrm>
            <a:off x="5301211" y="3184308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5E11579-FBDB-48D2-A551-F9C57EEA3B51}"/>
              </a:ext>
            </a:extLst>
          </p:cNvPr>
          <p:cNvSpPr/>
          <p:nvPr/>
        </p:nvSpPr>
        <p:spPr>
          <a:xfrm>
            <a:off x="6165109" y="3335270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305D155-2130-4934-B5D7-FCA2338AA218}"/>
              </a:ext>
            </a:extLst>
          </p:cNvPr>
          <p:cNvSpPr/>
          <p:nvPr/>
        </p:nvSpPr>
        <p:spPr>
          <a:xfrm>
            <a:off x="3111604" y="2400301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8BB9FF1-DD07-4AF5-9A8B-A4F9E341EC0E}"/>
              </a:ext>
            </a:extLst>
          </p:cNvPr>
          <p:cNvSpPr/>
          <p:nvPr/>
        </p:nvSpPr>
        <p:spPr>
          <a:xfrm>
            <a:off x="3264005" y="2552701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110B39-C767-4D17-BF87-CF1CB63D374F}"/>
              </a:ext>
            </a:extLst>
          </p:cNvPr>
          <p:cNvSpPr/>
          <p:nvPr/>
        </p:nvSpPr>
        <p:spPr>
          <a:xfrm>
            <a:off x="4122463" y="2695116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9467C5-E650-48FF-934D-D2E4AC7E6C46}"/>
              </a:ext>
            </a:extLst>
          </p:cNvPr>
          <p:cNvSpPr/>
          <p:nvPr/>
        </p:nvSpPr>
        <p:spPr>
          <a:xfrm>
            <a:off x="4980921" y="2782745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7430BE4-73CA-4C9D-BBEF-30F3BE5C2873}"/>
              </a:ext>
            </a:extLst>
          </p:cNvPr>
          <p:cNvSpPr/>
          <p:nvPr/>
        </p:nvSpPr>
        <p:spPr>
          <a:xfrm>
            <a:off x="5844819" y="2933707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A8352AE-D81E-4655-8A0A-F1B754BF0C95}"/>
              </a:ext>
            </a:extLst>
          </p:cNvPr>
          <p:cNvSpPr/>
          <p:nvPr/>
        </p:nvSpPr>
        <p:spPr>
          <a:xfrm>
            <a:off x="2793497" y="1985059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0F2DF99-8138-49B8-A112-24248DF62E3A}"/>
              </a:ext>
            </a:extLst>
          </p:cNvPr>
          <p:cNvSpPr/>
          <p:nvPr/>
        </p:nvSpPr>
        <p:spPr>
          <a:xfrm>
            <a:off x="2945898" y="2137459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 layer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0ED76D-4509-4C83-B964-F4935B797759}"/>
              </a:ext>
            </a:extLst>
          </p:cNvPr>
          <p:cNvSpPr/>
          <p:nvPr/>
        </p:nvSpPr>
        <p:spPr>
          <a:xfrm>
            <a:off x="3804356" y="2255430"/>
            <a:ext cx="692552" cy="21389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layer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2F155FF-911D-4CFD-823B-982456608692}"/>
              </a:ext>
            </a:extLst>
          </p:cNvPr>
          <p:cNvSpPr/>
          <p:nvPr/>
        </p:nvSpPr>
        <p:spPr>
          <a:xfrm>
            <a:off x="4662814" y="2367503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6C3A778-55B0-43CF-BA8F-6F51D63A8D29}"/>
              </a:ext>
            </a:extLst>
          </p:cNvPr>
          <p:cNvSpPr/>
          <p:nvPr/>
        </p:nvSpPr>
        <p:spPr>
          <a:xfrm>
            <a:off x="5526712" y="2518465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842189-0571-47EB-9B17-3507DA405CD7}"/>
              </a:ext>
            </a:extLst>
          </p:cNvPr>
          <p:cNvSpPr txBox="1"/>
          <p:nvPr/>
        </p:nvSpPr>
        <p:spPr>
          <a:xfrm>
            <a:off x="907404" y="3537145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Features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4ADDD4-B124-4C65-81EB-99329CDCA385}"/>
              </a:ext>
            </a:extLst>
          </p:cNvPr>
          <p:cNvSpPr txBox="1"/>
          <p:nvPr/>
        </p:nvSpPr>
        <p:spPr>
          <a:xfrm>
            <a:off x="1029389" y="419942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Vector 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F445B8-169B-4765-9A90-7661D3B69ED2}"/>
              </a:ext>
            </a:extLst>
          </p:cNvPr>
          <p:cNvSpPr txBox="1"/>
          <p:nvPr/>
        </p:nvSpPr>
        <p:spPr>
          <a:xfrm>
            <a:off x="1015364" y="462949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Vector 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BECDDCE-89AA-4F56-939C-E7F762653C7F}"/>
              </a:ext>
            </a:extLst>
          </p:cNvPr>
          <p:cNvSpPr txBox="1"/>
          <p:nvPr/>
        </p:nvSpPr>
        <p:spPr>
          <a:xfrm>
            <a:off x="1019415" y="5067925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F4B4A7D-BF7C-4063-B52F-11ED8A5D44E6}"/>
              </a:ext>
            </a:extLst>
          </p:cNvPr>
          <p:cNvSpPr txBox="1"/>
          <p:nvPr/>
        </p:nvSpPr>
        <p:spPr>
          <a:xfrm>
            <a:off x="1015364" y="589288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5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71B8E9D-145D-4166-9E7D-A07C04CEDB4B}"/>
              </a:ext>
            </a:extLst>
          </p:cNvPr>
          <p:cNvCxnSpPr>
            <a:cxnSpLocks/>
          </p:cNvCxnSpPr>
          <p:nvPr/>
        </p:nvCxnSpPr>
        <p:spPr>
          <a:xfrm>
            <a:off x="2128523" y="4394354"/>
            <a:ext cx="664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9F7834-0B48-4EAC-938C-379C534B24DB}"/>
              </a:ext>
            </a:extLst>
          </p:cNvPr>
          <p:cNvCxnSpPr>
            <a:cxnSpLocks/>
          </p:cNvCxnSpPr>
          <p:nvPr/>
        </p:nvCxnSpPr>
        <p:spPr>
          <a:xfrm>
            <a:off x="2122231" y="4839199"/>
            <a:ext cx="998473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753C90A-080F-4389-8E77-08B2C12EBA7C}"/>
              </a:ext>
            </a:extLst>
          </p:cNvPr>
          <p:cNvCxnSpPr>
            <a:cxnSpLocks/>
          </p:cNvCxnSpPr>
          <p:nvPr/>
        </p:nvCxnSpPr>
        <p:spPr>
          <a:xfrm>
            <a:off x="2122231" y="5296525"/>
            <a:ext cx="1309663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F127E25-E576-4285-A6EF-D901D71D9145}"/>
              </a:ext>
            </a:extLst>
          </p:cNvPr>
          <p:cNvCxnSpPr>
            <a:cxnSpLocks/>
          </p:cNvCxnSpPr>
          <p:nvPr/>
        </p:nvCxnSpPr>
        <p:spPr>
          <a:xfrm>
            <a:off x="2122231" y="6079661"/>
            <a:ext cx="2012341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76DE202-0CCC-4D8C-9D8B-7A64F002ADF5}"/>
              </a:ext>
            </a:extLst>
          </p:cNvPr>
          <p:cNvSpPr txBox="1"/>
          <p:nvPr/>
        </p:nvSpPr>
        <p:spPr>
          <a:xfrm>
            <a:off x="8391937" y="299899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1 vs label 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E93BD6-81D5-4782-ADD9-B115A604100E}"/>
              </a:ext>
            </a:extLst>
          </p:cNvPr>
          <p:cNvSpPr txBox="1"/>
          <p:nvPr/>
        </p:nvSpPr>
        <p:spPr>
          <a:xfrm>
            <a:off x="3457704" y="6350084"/>
            <a:ext cx="5072118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Multiple copy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same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2F8AE5D-BC97-499C-85D0-63321391363E}"/>
              </a:ext>
            </a:extLst>
          </p:cNvPr>
          <p:cNvSpPr txBox="1"/>
          <p:nvPr/>
        </p:nvSpPr>
        <p:spPr>
          <a:xfrm>
            <a:off x="8380345" y="39371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3 vs label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8C9518B-037C-4E84-83D3-25F7A23FA7A7}"/>
              </a:ext>
            </a:extLst>
          </p:cNvPr>
          <p:cNvSpPr txBox="1"/>
          <p:nvPr/>
        </p:nvSpPr>
        <p:spPr>
          <a:xfrm>
            <a:off x="8391937" y="43943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4 vs label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447174-88BA-4508-8D0E-BED72CDCF964}"/>
              </a:ext>
            </a:extLst>
          </p:cNvPr>
          <p:cNvCxnSpPr>
            <a:cxnSpLocks/>
          </p:cNvCxnSpPr>
          <p:nvPr/>
        </p:nvCxnSpPr>
        <p:spPr>
          <a:xfrm>
            <a:off x="6371436" y="3302472"/>
            <a:ext cx="17977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9C0E415-DD6E-43AF-8B52-A03CD805E41C}"/>
              </a:ext>
            </a:extLst>
          </p:cNvPr>
          <p:cNvCxnSpPr>
            <a:cxnSpLocks/>
          </p:cNvCxnSpPr>
          <p:nvPr/>
        </p:nvCxnSpPr>
        <p:spPr>
          <a:xfrm>
            <a:off x="6689543" y="3748264"/>
            <a:ext cx="1479672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BFC9B80-6BAF-4830-9F59-54AC1F480710}"/>
              </a:ext>
            </a:extLst>
          </p:cNvPr>
          <p:cNvCxnSpPr>
            <a:cxnSpLocks/>
          </p:cNvCxnSpPr>
          <p:nvPr/>
        </p:nvCxnSpPr>
        <p:spPr>
          <a:xfrm>
            <a:off x="7012643" y="4172053"/>
            <a:ext cx="1133568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06CFE8D-56E2-485B-B8E9-DCD69314F437}"/>
              </a:ext>
            </a:extLst>
          </p:cNvPr>
          <p:cNvCxnSpPr>
            <a:cxnSpLocks/>
          </p:cNvCxnSpPr>
          <p:nvPr/>
        </p:nvCxnSpPr>
        <p:spPr>
          <a:xfrm>
            <a:off x="7709079" y="5067925"/>
            <a:ext cx="46013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2AE72A6-39F6-4393-9252-A9A5B23FC3DC}"/>
              </a:ext>
            </a:extLst>
          </p:cNvPr>
          <p:cNvSpPr txBox="1"/>
          <p:nvPr/>
        </p:nvSpPr>
        <p:spPr>
          <a:xfrm>
            <a:off x="9948170" y="2489351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Labels</a:t>
            </a: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8FDE6EDC-B4F7-4CD9-8968-C9975DDCD1E4}"/>
              </a:ext>
            </a:extLst>
          </p:cNvPr>
          <p:cNvSpPr/>
          <p:nvPr/>
        </p:nvSpPr>
        <p:spPr>
          <a:xfrm>
            <a:off x="11095479" y="2998993"/>
            <a:ext cx="439838" cy="2261157"/>
          </a:xfrm>
          <a:prstGeom prst="rightBrace">
            <a:avLst>
              <a:gd name="adj1" fmla="val 2938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C20F60C2-2B09-4A23-899E-B7D3A71F588E}"/>
              </a:ext>
            </a:extLst>
          </p:cNvPr>
          <p:cNvSpPr/>
          <p:nvPr/>
        </p:nvSpPr>
        <p:spPr>
          <a:xfrm>
            <a:off x="11264507" y="1492795"/>
            <a:ext cx="669136" cy="2631138"/>
          </a:xfrm>
          <a:prstGeom prst="arc">
            <a:avLst>
              <a:gd name="adj1" fmla="val 16200000"/>
              <a:gd name="adj2" fmla="val 54135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EC5B3F-5E0B-4C7F-A39F-EA2754263842}"/>
              </a:ext>
            </a:extLst>
          </p:cNvPr>
          <p:cNvSpPr txBox="1"/>
          <p:nvPr/>
        </p:nvSpPr>
        <p:spPr>
          <a:xfrm>
            <a:off x="6364000" y="1113249"/>
            <a:ext cx="2482533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Update weights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using 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optimizer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62684D-3907-468A-9B6F-C5B81680F968}"/>
              </a:ext>
            </a:extLst>
          </p:cNvPr>
          <p:cNvCxnSpPr/>
          <p:nvPr/>
        </p:nvCxnSpPr>
        <p:spPr>
          <a:xfrm flipH="1">
            <a:off x="10648709" y="1492795"/>
            <a:ext cx="9503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E52CE845-9FB3-4572-B296-7FEE7471A7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201" y="1492795"/>
            <a:ext cx="1482185" cy="492264"/>
          </a:xfrm>
          <a:prstGeom prst="curvedConnector4">
            <a:avLst>
              <a:gd name="adj1" fmla="val 54518"/>
              <a:gd name="adj2" fmla="val 4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56BDBF3-8033-4E23-8DBD-5FA7979D7D3B}"/>
              </a:ext>
            </a:extLst>
          </p:cNvPr>
          <p:cNvSpPr txBox="1"/>
          <p:nvPr/>
        </p:nvSpPr>
        <p:spPr>
          <a:xfrm>
            <a:off x="8391937" y="348687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2 vs label 2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54AA1F1-CA52-4E95-8BAF-CFCBA611E851}"/>
              </a:ext>
            </a:extLst>
          </p:cNvPr>
          <p:cNvCxnSpPr>
            <a:cxnSpLocks/>
          </p:cNvCxnSpPr>
          <p:nvPr/>
        </p:nvCxnSpPr>
        <p:spPr>
          <a:xfrm>
            <a:off x="2122231" y="5699535"/>
            <a:ext cx="1642150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3449BCD-1D8F-4F50-953F-456B6CBECFB3}"/>
              </a:ext>
            </a:extLst>
          </p:cNvPr>
          <p:cNvCxnSpPr>
            <a:cxnSpLocks/>
          </p:cNvCxnSpPr>
          <p:nvPr/>
        </p:nvCxnSpPr>
        <p:spPr>
          <a:xfrm>
            <a:off x="7359456" y="4600874"/>
            <a:ext cx="809759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05AAF63-780D-4429-B824-8EDD57374F81}"/>
              </a:ext>
            </a:extLst>
          </p:cNvPr>
          <p:cNvSpPr txBox="1"/>
          <p:nvPr/>
        </p:nvSpPr>
        <p:spPr>
          <a:xfrm>
            <a:off x="8391937" y="4807137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5 vs label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A6417E-9BF5-4368-A19A-878192A23B3E}"/>
              </a:ext>
            </a:extLst>
          </p:cNvPr>
          <p:cNvSpPr txBox="1"/>
          <p:nvPr/>
        </p:nvSpPr>
        <p:spPr>
          <a:xfrm>
            <a:off x="1021829" y="5447489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4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642952-D391-46E1-914D-18356D17439E}"/>
              </a:ext>
            </a:extLst>
          </p:cNvPr>
          <p:cNvCxnSpPr/>
          <p:nvPr/>
        </p:nvCxnSpPr>
        <p:spPr>
          <a:xfrm>
            <a:off x="708300" y="4311830"/>
            <a:ext cx="0" cy="185930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3A328D9-9D8E-4A02-A9CC-ECBAA84E45ED}"/>
              </a:ext>
            </a:extLst>
          </p:cNvPr>
          <p:cNvSpPr txBox="1"/>
          <p:nvPr/>
        </p:nvSpPr>
        <p:spPr>
          <a:xfrm>
            <a:off x="270715" y="4394354"/>
            <a:ext cx="605206" cy="1444802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Batch size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84E0A7-1982-4F39-802A-E9467958565D}"/>
              </a:ext>
            </a:extLst>
          </p:cNvPr>
          <p:cNvSpPr txBox="1"/>
          <p:nvPr/>
        </p:nvSpPr>
        <p:spPr>
          <a:xfrm>
            <a:off x="9339641" y="1113191"/>
            <a:ext cx="1367228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Compute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a </a:t>
            </a:r>
            <a:r>
              <a:rPr lang="en-US" sz="2000" b="1" dirty="0">
                <a:solidFill>
                  <a:srgbClr val="124191"/>
                </a:solidFill>
                <a:latin typeface="Nokia Pure Text Light"/>
              </a:rPr>
              <a:t>loss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50264D4-C96B-45FA-BBED-FCCB01010CE8}"/>
              </a:ext>
            </a:extLst>
          </p:cNvPr>
          <p:cNvCxnSpPr/>
          <p:nvPr/>
        </p:nvCxnSpPr>
        <p:spPr>
          <a:xfrm flipH="1">
            <a:off x="8746270" y="1511746"/>
            <a:ext cx="593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FA5AD43-DD89-4A28-B7D4-FECFC11EF91A}"/>
              </a:ext>
            </a:extLst>
          </p:cNvPr>
          <p:cNvCxnSpPr>
            <a:cxnSpLocks/>
          </p:cNvCxnSpPr>
          <p:nvPr/>
        </p:nvCxnSpPr>
        <p:spPr>
          <a:xfrm flipH="1">
            <a:off x="10584273" y="1492042"/>
            <a:ext cx="128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24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loss function </a:t>
            </a:r>
            <a:r>
              <a:rPr lang="en-US" sz="2400" dirty="0"/>
              <a:t>depends on the task 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</a:t>
            </a:r>
            <a:r>
              <a:rPr lang="en-US" b="1" dirty="0"/>
              <a:t>loss</a:t>
            </a:r>
            <a:r>
              <a:rPr lang="en-US" dirty="0"/>
              <a:t> &amp; gradients </a:t>
            </a:r>
            <a:r>
              <a:rPr lang="en-US" dirty="0">
                <a:sym typeface="Wingdings" panose="05000000000000000000" pitchFamily="2" charset="2"/>
              </a:rPr>
              <a:t> apply optimizer)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7783C1-0390-40DC-9CD6-92F709234326}"/>
              </a:ext>
            </a:extLst>
          </p:cNvPr>
          <p:cNvSpPr txBox="1"/>
          <p:nvPr/>
        </p:nvSpPr>
        <p:spPr>
          <a:xfrm>
            <a:off x="816056" y="2432906"/>
            <a:ext cx="6423609" cy="92597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For a regression problem: Mean Squared Error, etc.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For a classification problem : Cross Entropy, 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/>
              <p:nvPr/>
            </p:nvSpPr>
            <p:spPr>
              <a:xfrm>
                <a:off x="4219474" y="2993602"/>
                <a:ext cx="259622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)²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474" y="2993602"/>
                <a:ext cx="2596224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/>
              <p:nvPr/>
            </p:nvSpPr>
            <p:spPr>
              <a:xfrm>
                <a:off x="4124239" y="4778121"/>
                <a:ext cx="3270447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39" y="4778121"/>
                <a:ext cx="3270447" cy="904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72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Training is done by Stochastic Gradient Descent (</a:t>
            </a:r>
            <a:r>
              <a:rPr lang="en-US" sz="2400" b="1" dirty="0"/>
              <a:t>SGD</a:t>
            </a:r>
            <a:r>
              <a:rPr lang="en-US" sz="2400" dirty="0"/>
              <a:t>) or a variant</a:t>
            </a:r>
            <a:endParaRPr lang="en-US" sz="2400" b="1" dirty="0"/>
          </a:p>
        </p:txBody>
      </p:sp>
      <p:pic>
        <p:nvPicPr>
          <p:cNvPr id="4102" name="Picture 6" descr="Résultat de recherche d'images pour &quot;stochastic gradient descent&quot;&quot;">
            <a:extLst>
              <a:ext uri="{FF2B5EF4-FFF2-40B4-BE49-F238E27FC236}">
                <a16:creationId xmlns:a16="http://schemas.microsoft.com/office/drawing/2014/main" id="{8C87160D-2AB5-470B-9C39-935FCAB9D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" t="10261" r="12215" b="1970"/>
          <a:stretch/>
        </p:blipFill>
        <p:spPr bwMode="auto">
          <a:xfrm>
            <a:off x="6699001" y="1830849"/>
            <a:ext cx="5363296" cy="30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DCAE6A-65BF-432C-83B1-E8D67D2E256A}"/>
              </a:ext>
            </a:extLst>
          </p:cNvPr>
          <p:cNvSpPr txBox="1"/>
          <p:nvPr/>
        </p:nvSpPr>
        <p:spPr>
          <a:xfrm>
            <a:off x="6789905" y="2947149"/>
            <a:ext cx="515567" cy="790347"/>
          </a:xfrm>
          <a:prstGeom prst="rect">
            <a:avLst/>
          </a:prstGeom>
          <a:solidFill>
            <a:schemeClr val="bg1"/>
          </a:solidFill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/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/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loss &amp; gradients </a:t>
            </a:r>
            <a:r>
              <a:rPr lang="en-US" dirty="0">
                <a:sym typeface="Wingdings" panose="05000000000000000000" pitchFamily="2" charset="2"/>
              </a:rPr>
              <a:t> apply </a:t>
            </a:r>
            <a:r>
              <a:rPr lang="en-US" b="1" dirty="0">
                <a:sym typeface="Wingdings" panose="05000000000000000000" pitchFamily="2" charset="2"/>
              </a:rPr>
              <a:t>optimizer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/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8379920-8507-4FCD-937D-D94CA0FCAED0}"/>
              </a:ext>
            </a:extLst>
          </p:cNvPr>
          <p:cNvSpPr txBox="1"/>
          <p:nvPr/>
        </p:nvSpPr>
        <p:spPr>
          <a:xfrm>
            <a:off x="833718" y="2157695"/>
            <a:ext cx="4513635" cy="88035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SGD updates the weights in the 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negative gradient 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4F9CE-9863-442B-B4CD-88F9C997DB9C}"/>
              </a:ext>
            </a:extLst>
          </p:cNvPr>
          <p:cNvSpPr txBox="1"/>
          <p:nvPr/>
        </p:nvSpPr>
        <p:spPr>
          <a:xfrm>
            <a:off x="1527243" y="359382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/>
              <a:t>Learning rate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D6095-DF21-4254-B532-94FEEAD10B8E}"/>
              </a:ext>
            </a:extLst>
          </p:cNvPr>
          <p:cNvSpPr txBox="1"/>
          <p:nvPr/>
        </p:nvSpPr>
        <p:spPr>
          <a:xfrm>
            <a:off x="2522204" y="3958121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Gradient of the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Loss 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34B949-CB2E-4F07-BBDE-A10B260D7FD8}"/>
              </a:ext>
            </a:extLst>
          </p:cNvPr>
          <p:cNvSpPr txBox="1"/>
          <p:nvPr/>
        </p:nvSpPr>
        <p:spPr>
          <a:xfrm>
            <a:off x="3421316" y="3751854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Predictions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230C07-1796-4A9A-84F9-F14295E75812}"/>
              </a:ext>
            </a:extLst>
          </p:cNvPr>
          <p:cNvSpPr txBox="1"/>
          <p:nvPr/>
        </p:nvSpPr>
        <p:spPr>
          <a:xfrm>
            <a:off x="4133443" y="357323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Labels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210A86-14B9-4F0C-9D82-6F3D60DCD83C}"/>
              </a:ext>
            </a:extLst>
          </p:cNvPr>
          <p:cNvCxnSpPr>
            <a:stCxn id="12" idx="0"/>
          </p:cNvCxnSpPr>
          <p:nvPr/>
        </p:nvCxnSpPr>
        <p:spPr>
          <a:xfrm flipV="1">
            <a:off x="2271409" y="3350881"/>
            <a:ext cx="501591" cy="24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668BF0-08FD-4EA9-AF71-6DE536DFF6B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266370" y="3433861"/>
            <a:ext cx="0" cy="52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A1F217-E1A0-4172-991B-A3F57074F87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165482" y="3459571"/>
            <a:ext cx="0" cy="2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8FF257-F740-4BA2-A959-3FAE43B9556D}"/>
              </a:ext>
            </a:extLst>
          </p:cNvPr>
          <p:cNvCxnSpPr>
            <a:cxnSpLocks/>
          </p:cNvCxnSpPr>
          <p:nvPr/>
        </p:nvCxnSpPr>
        <p:spPr>
          <a:xfrm flipH="1" flipV="1">
            <a:off x="4523117" y="3459571"/>
            <a:ext cx="207035" cy="17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1BB230-9F1B-47F3-8B6A-8448252A2000}"/>
              </a:ext>
            </a:extLst>
          </p:cNvPr>
          <p:cNvSpPr txBox="1"/>
          <p:nvPr/>
        </p:nvSpPr>
        <p:spPr>
          <a:xfrm>
            <a:off x="833718" y="4827913"/>
            <a:ext cx="9144000" cy="72970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The most used variant is </a:t>
            </a:r>
            <a:r>
              <a:rPr lang="en-US" sz="2000" b="1" dirty="0"/>
              <a:t>Adam</a:t>
            </a:r>
            <a:r>
              <a:rPr lang="en-US" sz="2000" dirty="0"/>
              <a:t>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Individual adaptive learning rate for each parameters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Exponential moving average of gradients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Computationally efficient  </a:t>
            </a:r>
          </a:p>
        </p:txBody>
      </p:sp>
    </p:spTree>
    <p:extLst>
      <p:ext uri="{BB962C8B-B14F-4D97-AF65-F5344CB8AC3E}">
        <p14:creationId xmlns:p14="http://schemas.microsoft.com/office/powerpoint/2010/main" val="2995992005"/>
      </p:ext>
    </p:extLst>
  </p:cSld>
  <p:clrMapOvr>
    <a:masterClrMapping/>
  </p:clrMapOvr>
</p:sld>
</file>

<file path=ppt/theme/theme1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owerPoint.potx" id="{900A7D32-2456-461C-822E-8CF7BDA5E930}" vid="{71557DAB-B924-4A1F-B433-499BA264D20A}"/>
    </a:ext>
  </a:extLst>
</a:theme>
</file>

<file path=ppt/theme/theme2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owerPoint.potx" id="{900A7D32-2456-461C-822E-8CF7BDA5E930}" vid="{1739F426-3B5A-4EAB-9968-604926955A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4719</TotalTime>
  <Words>545</Words>
  <Application>Microsoft Office PowerPoint</Application>
  <PresentationFormat>Widescreen</PresentationFormat>
  <Paragraphs>158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3_Blue</vt:lpstr>
      <vt:lpstr>1 White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Goutay, Mathieu (Nokia - FR/Paris-Saclay)</dc:creator>
  <cp:lastModifiedBy>Goutay, Mathieu (Nokia - FR/Paris-Saclay)</cp:lastModifiedBy>
  <cp:revision>147</cp:revision>
  <dcterms:created xsi:type="dcterms:W3CDTF">2019-11-01T15:09:42Z</dcterms:created>
  <dcterms:modified xsi:type="dcterms:W3CDTF">2020-02-13T14:50:01Z</dcterms:modified>
</cp:coreProperties>
</file>