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646-0198-E4FA-0A08-B691F052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497A-1388-6914-3C6E-61DFE6ED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F2-0E97-4C01-7EBB-5277916D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5E9C-32ED-46E2-24EA-51F57EEE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F9EC-DFDE-39CA-43B5-F1763EB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79B0-115C-054F-E1F3-FC33093B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1B64-D223-8A93-D4E9-482B28BE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6B30-DA67-D4AF-5B8A-53DFBE0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4ACE-B92E-4ED9-E5EE-1838A7D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AF88-2448-9F0E-1BB6-9C28B51E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9BA4-414E-E02A-5FCE-FD854BDB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16E3-9508-FFBD-AE5F-D3DE2FB5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7C6E-1FD6-6473-1CCE-C7081C7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0C53-56B1-BFA2-4D69-EEC93DF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2E23-27B8-779F-6562-C9D4166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963-4A80-7D51-FC3E-7EE10328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88B-AD9E-B29C-E83B-DA0E200B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721A-1730-29F1-63A3-8FA4468D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B3B4-116C-92C7-1FAF-43DE67DF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FF42-DAC1-C29F-11AD-D720EA7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8607-8C39-982E-8EE9-DF19915D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D2C1-544F-0082-0444-1F94D567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6219-9BD0-0D7B-32D4-0B0B5B71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67C5-3AA5-C7D5-02AA-6687C5D2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4D69-DDE2-E7D7-D15A-35C446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4ADA-09AE-0606-206B-13ECB90D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3AE-CB24-C313-5A24-E0D6D801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3318-3742-485E-8D0B-1D2C127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CCBE-C4B1-24B2-A1CE-92F30F87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B326-1091-5B51-A28A-B225F0C4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41A6-3E8F-A87C-B9F6-96A51E5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D650-BA2C-3148-D913-A75BC57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8FF4-29B5-FE46-8B96-2AAC8F17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7AE2-4F2A-F155-875E-D6241095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40EED-4907-E076-F677-577D75B1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46F2-0397-11BA-14A0-5DA518BAD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2D4CC-1953-EB49-8247-9508AA7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6C53-4490-E46D-0E3D-7F64289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506D7-4844-FD8B-52D2-D6BBA33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4016-B6E3-61C3-B924-56941C0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FD1B-EC36-B54D-3DD6-93AB47D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2C81-EB33-98D5-1653-C77ED69E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C7CD-6126-B2F7-4B5D-B59CEBF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A4F11-839D-9C6B-78BE-41D749DC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5CB26-3888-2806-5CE5-BBAA0C7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429D-C3F3-4507-92A0-C4D481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8BA-1329-36C3-D104-C320842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5FD0-0D9F-58B0-19E8-61E626C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1725-695F-3F91-CF28-D082CC48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5B7B-72E8-4C65-830C-AD8E38E6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EE18-EAED-C335-002B-62989B7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AE80-97CB-6704-266C-9F4C4C2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B4E-ACC3-4283-F990-E37BD1B2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9C34-AC57-879B-891C-903DB23A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36558-E5CF-8856-4109-4A66C032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49A07-DC24-A5C5-9751-F8BF815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391A-4B5C-E66F-ADAF-A9F56101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0DF1-B57B-3AC3-6806-6D61FA0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6DA86-E035-1912-3FBA-DB6101F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4210-6DCB-9FAB-8905-307E9439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65F6-B477-7474-7944-EFEC71CEE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8C04-8002-4DBC-A2BE-675CD3B44D7F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E9C9-8767-CBEF-6962-E4100D537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E8AE-EE01-FB4B-DCEC-A9BF8D2A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48C6-C91E-7E5B-C717-49057E57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Continuity and Resiliency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F8BDA-FEA2-80D6-1D20-1F35951EE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4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4A79-0104-A229-94FC-FE65566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SLA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85D0-7FE2-B9BE-6CDB-A89FA805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Web App writes the data to Azure SQL Database</a:t>
            </a:r>
          </a:p>
          <a:p>
            <a:r>
              <a:rPr lang="en-US" dirty="0"/>
              <a:t>App Service – 99.95%</a:t>
            </a:r>
          </a:p>
          <a:p>
            <a:r>
              <a:rPr lang="en-US" dirty="0"/>
              <a:t>SQL Database – 99.99%</a:t>
            </a:r>
          </a:p>
          <a:p>
            <a:r>
              <a:rPr lang="en-US" dirty="0"/>
              <a:t>Composite SLA = 99.95% x 99.99% = 99.94%</a:t>
            </a:r>
          </a:p>
          <a:p>
            <a:r>
              <a:rPr lang="en-US" dirty="0"/>
              <a:t>Web App AND (Database or Queue) ~ 99.95%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3DB-717D-E248-4EF6-4AA5B1F12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47F8-D306-1516-4E5C-7008FAD44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F9B-145B-8FBA-1EB1-E3F93AE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Design: Failure Mode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3F10-0441-1467-1B39-1E5024C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building resiliency into application in early design stage</a:t>
            </a:r>
          </a:p>
          <a:p>
            <a:r>
              <a:rPr lang="en-US" dirty="0"/>
              <a:t>Identify failures that an application might experience</a:t>
            </a:r>
          </a:p>
          <a:p>
            <a:r>
              <a:rPr lang="en-US" dirty="0"/>
              <a:t>What is the impact of these failures on application</a:t>
            </a:r>
          </a:p>
          <a:p>
            <a:r>
              <a:rPr lang="en-US" dirty="0"/>
              <a:t>Identify recovery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80A-B68B-A5DB-B55B-67D1BA36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7710-DAE7-AF4F-73E2-20C88C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Performance/loading of site/slowness</a:t>
            </a:r>
          </a:p>
          <a:p>
            <a:r>
              <a:rPr lang="en-US" dirty="0"/>
              <a:t>Payment Outage</a:t>
            </a:r>
          </a:p>
          <a:p>
            <a:r>
              <a:rPr lang="en-US" dirty="0"/>
              <a:t>Connection Error</a:t>
            </a:r>
          </a:p>
          <a:p>
            <a:r>
              <a:rPr lang="en-IN" dirty="0"/>
              <a:t>Product Availability Update (Feature Request)</a:t>
            </a:r>
          </a:p>
          <a:p>
            <a:r>
              <a:rPr lang="en-IN" dirty="0"/>
              <a:t>Login Issues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Over or Under Selling (Feature Request)</a:t>
            </a:r>
          </a:p>
          <a:p>
            <a:r>
              <a:rPr lang="en-IN" dirty="0"/>
              <a:t>Page not found – 404 error</a:t>
            </a:r>
          </a:p>
          <a:p>
            <a:r>
              <a:rPr lang="en-IN" dirty="0"/>
              <a:t>Feedback/support issue</a:t>
            </a:r>
          </a:p>
          <a:p>
            <a:r>
              <a:rPr lang="en-IN" dirty="0"/>
              <a:t>Load Balancing</a:t>
            </a:r>
          </a:p>
          <a:p>
            <a:r>
              <a:rPr lang="en-IN" dirty="0"/>
              <a:t>Database Failed</a:t>
            </a:r>
          </a:p>
          <a:p>
            <a:r>
              <a:rPr lang="en-IN" dirty="0"/>
              <a:t>Network Failure</a:t>
            </a:r>
          </a:p>
        </p:txBody>
      </p:sp>
    </p:spTree>
    <p:extLst>
      <p:ext uri="{BB962C8B-B14F-4D97-AF65-F5344CB8AC3E}">
        <p14:creationId xmlns:p14="http://schemas.microsoft.com/office/powerpoint/2010/main" val="373882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6179-780E-7CE1-D908-6BA6226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768-5A97-559F-9323-BDCCFA60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not reachable – 404, 5xx – HA, scalability</a:t>
            </a:r>
          </a:p>
          <a:p>
            <a:r>
              <a:rPr lang="en-US" dirty="0"/>
              <a:t>Slow response from some pages – throttling – 429 – too many request – Scalable, DDoS</a:t>
            </a:r>
          </a:p>
          <a:p>
            <a:r>
              <a:rPr lang="en-US" dirty="0"/>
              <a:t>Authentication – HTTP 401 (unauthorized) – HTTPS, SSL Certificates</a:t>
            </a:r>
          </a:p>
          <a:p>
            <a:r>
              <a:rPr lang="en-US" dirty="0"/>
              <a:t>Website not being browser compatible – Application Design, Responsive</a:t>
            </a:r>
          </a:p>
          <a:p>
            <a:r>
              <a:rPr lang="en-US" dirty="0"/>
              <a:t>Component Failure – Individually FMA of component</a:t>
            </a:r>
          </a:p>
          <a:p>
            <a:r>
              <a:rPr lang="en-US" dirty="0"/>
              <a:t>Integration Service – DB, Messaging, LB</a:t>
            </a:r>
          </a:p>
          <a:p>
            <a:r>
              <a:rPr lang="en-US" dirty="0"/>
              <a:t>DDOS – Basic, Application level attacks </a:t>
            </a:r>
            <a:r>
              <a:rPr lang="en-US"/>
              <a:t>you should take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18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B407-B090-A72F-9DF3-ADB0DEEF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59F0-A75A-1AB8-228F-04E6DC68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perform business functions during and after adverse condition such as a natural disaster, failure of a service.</a:t>
            </a:r>
          </a:p>
          <a:p>
            <a:r>
              <a:rPr lang="en-US" dirty="0"/>
              <a:t>Ensure internal and external application, workloads, services remain operational during planned downtime and unplanned outage.</a:t>
            </a:r>
          </a:p>
          <a:p>
            <a:r>
              <a:rPr lang="en-US" dirty="0"/>
              <a:t>Architecting for resiliency focuses on failure recovery, rather than avoiding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CAED-FAF2-ED24-0F0B-9D92D982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and Disaster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4DBA-A06E-F818-BC21-E6F54FC4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– Ability of the application to continue running in healthy state despite localized or transient failures. It relies on the redundancy of application component and automatic failover</a:t>
            </a:r>
          </a:p>
          <a:p>
            <a:r>
              <a:rPr lang="en-US" dirty="0"/>
              <a:t>Disaster Recovery – Recover from major incidents. Data backup and archiving</a:t>
            </a:r>
          </a:p>
          <a:p>
            <a:r>
              <a:rPr lang="en-US" dirty="0"/>
              <a:t>Ex: Order processing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0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93E-5C5A-57E0-9760-DA9D950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416D-CF7C-FB38-32FB-45209248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Single Point of Failure</a:t>
            </a:r>
          </a:p>
          <a:p>
            <a:r>
              <a:rPr lang="en-US" dirty="0"/>
              <a:t>Availability Zone – Datacenter level failure</a:t>
            </a:r>
          </a:p>
          <a:p>
            <a:r>
              <a:rPr lang="en-US" dirty="0"/>
              <a:t>Virtual Machine Scale Set – Autoscaling</a:t>
            </a:r>
          </a:p>
          <a:p>
            <a:r>
              <a:rPr lang="en-US" dirty="0"/>
              <a:t>Replication of VM</a:t>
            </a:r>
          </a:p>
          <a:p>
            <a:r>
              <a:rPr lang="en-US" dirty="0"/>
              <a:t>Multi-Region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9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B083-429F-321A-EE4F-B56C9007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AB67-7EB8-595E-3444-DAEC65AB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4AD-E209-B24B-DDB1-45DCB47B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10AF-5C48-804A-6B59-F3D2CA3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is distinct from the data replication</a:t>
            </a:r>
          </a:p>
          <a:p>
            <a:r>
              <a:rPr lang="en-US" dirty="0"/>
              <a:t>Data replication is copying data in near real time</a:t>
            </a:r>
          </a:p>
          <a:p>
            <a:r>
              <a:rPr lang="en-US" dirty="0"/>
              <a:t>Point in time restore needs a data backup</a:t>
            </a:r>
          </a:p>
          <a:p>
            <a:endParaRPr lang="en-US" dirty="0"/>
          </a:p>
          <a:p>
            <a:r>
              <a:rPr lang="en-US" dirty="0"/>
              <a:t>Storage – Snapshots, Backups</a:t>
            </a:r>
          </a:p>
          <a:p>
            <a:r>
              <a:rPr lang="en-US" dirty="0"/>
              <a:t>VM – Backup in recovery services vault</a:t>
            </a:r>
          </a:p>
          <a:p>
            <a:r>
              <a:rPr lang="en-US" dirty="0"/>
              <a:t>App Services – Storage Account</a:t>
            </a:r>
          </a:p>
          <a:p>
            <a:r>
              <a:rPr lang="en-US" dirty="0"/>
              <a:t>SQL Database on Azure VM – Backup in recovery services vault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8635-42D2-EA42-80BC-92DA67F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DB7-32BE-137D-2308-5DABDD76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Time Objective (RTO)</a:t>
            </a:r>
            <a:br>
              <a:rPr lang="en-US" dirty="0"/>
            </a:br>
            <a:r>
              <a:rPr lang="en-US" dirty="0"/>
              <a:t>Maximum acceptable time that an application can be unavailable after an incident.</a:t>
            </a:r>
            <a:br>
              <a:rPr lang="en-US" dirty="0"/>
            </a:br>
            <a:r>
              <a:rPr lang="en-US" dirty="0"/>
              <a:t>Ex: RTO of 90min</a:t>
            </a:r>
          </a:p>
          <a:p>
            <a:r>
              <a:rPr lang="en-US" dirty="0"/>
              <a:t>Recovery Point Objective (RPO)</a:t>
            </a:r>
            <a:br>
              <a:rPr lang="en-US" dirty="0"/>
            </a:br>
            <a:r>
              <a:rPr lang="en-US" dirty="0"/>
              <a:t>Maximum duration of data loss that is acceptable during a disaster.</a:t>
            </a:r>
            <a:br>
              <a:rPr lang="en-US" dirty="0"/>
            </a:br>
            <a:r>
              <a:rPr lang="en-US" dirty="0"/>
              <a:t>Ex: Store data in a single database, perform hourly backups, you could lose up to an hour worth of data</a:t>
            </a:r>
          </a:p>
          <a:p>
            <a:r>
              <a:rPr lang="en-US" dirty="0"/>
              <a:t>Mean Time to Recover (MTTR)</a:t>
            </a:r>
            <a:br>
              <a:rPr lang="en-US" dirty="0"/>
            </a:br>
            <a:r>
              <a:rPr lang="en-US" dirty="0"/>
              <a:t>Average time it takes to restore the application after a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7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80B-63AC-5D71-A6A2-512E53F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8AB4-22E5-023A-BB51-C137947B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uptime and connectivity</a:t>
            </a:r>
          </a:p>
          <a:p>
            <a:r>
              <a:rPr lang="en-US" dirty="0"/>
              <a:t>Obtain service credits incase SLAs are not 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3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91A6-676C-CDF7-4BF6-A489F185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3EC6-72C2-71C8-E287-894AA474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3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Business Continuity and Resiliency</vt:lpstr>
      <vt:lpstr>Business Continuity</vt:lpstr>
      <vt:lpstr>High Availability and Disaster Recovery</vt:lpstr>
      <vt:lpstr>Virtual Machine High Availability</vt:lpstr>
      <vt:lpstr>Storage Replication</vt:lpstr>
      <vt:lpstr>Data Backup</vt:lpstr>
      <vt:lpstr>Identifying Requirements</vt:lpstr>
      <vt:lpstr>Service Level Agreements</vt:lpstr>
      <vt:lpstr>SLA</vt:lpstr>
      <vt:lpstr>Estimating SLA Downtime</vt:lpstr>
      <vt:lpstr>Application Design</vt:lpstr>
      <vt:lpstr>Application Design: Failure Mode Analysis</vt:lpstr>
      <vt:lpstr>Ecommerce Application</vt:lpstr>
      <vt:lpstr>Ecommerce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2</cp:revision>
  <dcterms:created xsi:type="dcterms:W3CDTF">2023-07-16T04:09:13Z</dcterms:created>
  <dcterms:modified xsi:type="dcterms:W3CDTF">2023-07-16T06:46:06Z</dcterms:modified>
</cp:coreProperties>
</file>