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742B6-103C-4F96-B4C5-8C2647D81E88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328AE-7C5C-4BF0-BD83-CEBEDDF6819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5D766287-6483-4A36-881C-74341131C6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A4D354-71FD-4EF7-B95A-10C81ECF991A}" type="slidenum">
              <a:rPr lang="es-AR" altLang="es-ES"/>
              <a:pPr/>
              <a:t>2</a:t>
            </a:fld>
            <a:endParaRPr lang="es-AR" altLang="es-E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xmlns="" id="{EC650252-221E-46C8-9315-53510DB818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xmlns="" id="{1A7FFD3D-3C3D-44CD-B1E4-772BE6A5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B6D8040C-366C-464B-8863-D659050EBA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FCA995-0680-470D-957C-1458A0357ACF}" type="slidenum">
              <a:rPr lang="es-AR" altLang="es-ES"/>
              <a:pPr/>
              <a:t>3</a:t>
            </a:fld>
            <a:endParaRPr lang="es-AR" altLang="es-E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xmlns="" id="{9C578885-17F1-4D5F-904A-1755A2A72E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xmlns="" id="{F13D7E21-0F28-46A2-B01F-BA7321F1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8E5FD-445F-431A-93A0-30E1B8C62D50}" type="slidenum">
              <a:rPr lang="es-AR" smtClean="0"/>
              <a:pPr/>
              <a:t>4</a:t>
            </a:fld>
            <a:endParaRPr lang="es-AR" smtClean="0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5325"/>
            <a:ext cx="4529138" cy="3395663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53275" cy="4081965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</a:pPr>
            <a:endParaRPr lang="es-AR" dirty="0" smtClean="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-11797539" y="-11797702"/>
            <a:ext cx="11799073" cy="117991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1" tIns="44996" rIns="89991" bIns="44996"/>
          <a:lstStyle/>
          <a:p>
            <a:pPr>
              <a:tabLst>
                <a:tab pos="0" algn="l"/>
                <a:tab pos="447631" algn="l"/>
                <a:tab pos="896850" algn="l"/>
                <a:tab pos="1346068" algn="l"/>
                <a:tab pos="1795287" algn="l"/>
                <a:tab pos="2244505" algn="l"/>
                <a:tab pos="2693724" algn="l"/>
                <a:tab pos="3142941" algn="l"/>
                <a:tab pos="3592161" algn="l"/>
                <a:tab pos="4041379" algn="l"/>
                <a:tab pos="4490597" algn="l"/>
                <a:tab pos="4939815" algn="l"/>
                <a:tab pos="5389035" algn="l"/>
                <a:tab pos="5838252" algn="l"/>
                <a:tab pos="6287471" algn="l"/>
                <a:tab pos="6736690" algn="l"/>
                <a:tab pos="7185908" algn="l"/>
                <a:tab pos="7635126" algn="l"/>
                <a:tab pos="8084345" algn="l"/>
                <a:tab pos="8533563" algn="l"/>
                <a:tab pos="8982782" algn="l"/>
                <a:tab pos="9409777" algn="l"/>
                <a:tab pos="10133606" algn="l"/>
                <a:tab pos="10857435" algn="l"/>
                <a:tab pos="11581264" algn="l"/>
              </a:tabLst>
              <a:defRPr/>
            </a:pPr>
            <a:fld id="{A717B8E7-6725-4916-9CD2-96FB4D44E8E2}" type="slidenum">
              <a:rPr lang="es-AR">
                <a:solidFill>
                  <a:srgbClr val="000000"/>
                </a:solidFill>
                <a:latin typeface="+mn-lt" charset="0"/>
              </a:rPr>
              <a:pPr>
                <a:tabLst>
                  <a:tab pos="0" algn="l"/>
                  <a:tab pos="447631" algn="l"/>
                  <a:tab pos="896850" algn="l"/>
                  <a:tab pos="1346068" algn="l"/>
                  <a:tab pos="1795287" algn="l"/>
                  <a:tab pos="2244505" algn="l"/>
                  <a:tab pos="2693724" algn="l"/>
                  <a:tab pos="3142941" algn="l"/>
                  <a:tab pos="3592161" algn="l"/>
                  <a:tab pos="4041379" algn="l"/>
                  <a:tab pos="4490597" algn="l"/>
                  <a:tab pos="4939815" algn="l"/>
                  <a:tab pos="5389035" algn="l"/>
                  <a:tab pos="5838252" algn="l"/>
                  <a:tab pos="6287471" algn="l"/>
                  <a:tab pos="6736690" algn="l"/>
                  <a:tab pos="7185908" algn="l"/>
                  <a:tab pos="7635126" algn="l"/>
                  <a:tab pos="8084345" algn="l"/>
                  <a:tab pos="8533563" algn="l"/>
                  <a:tab pos="8982782" algn="l"/>
                  <a:tab pos="9409777" algn="l"/>
                  <a:tab pos="10133606" algn="l"/>
                  <a:tab pos="10857435" algn="l"/>
                  <a:tab pos="11581264" algn="l"/>
                </a:tabLst>
                <a:defRPr/>
              </a:pPr>
              <a:t>4</a:t>
            </a:fld>
            <a:endParaRPr lang="es-AR" dirty="0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B6D8040C-366C-464B-8863-D659050EBA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FCA995-0680-470D-957C-1458A0357ACF}" type="slidenum">
              <a:rPr lang="es-AR" altLang="es-ES"/>
              <a:pPr/>
              <a:t>6</a:t>
            </a:fld>
            <a:endParaRPr lang="es-AR" altLang="es-E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xmlns="" id="{9C578885-17F1-4D5F-904A-1755A2A72E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xmlns="" id="{F13D7E21-0F28-46A2-B01F-BA7321F1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3630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B6D8040C-366C-464B-8863-D659050EBA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FCA995-0680-470D-957C-1458A0357ACF}" type="slidenum">
              <a:rPr lang="es-AR" altLang="es-ES"/>
              <a:pPr/>
              <a:t>7</a:t>
            </a:fld>
            <a:endParaRPr lang="es-AR" altLang="es-E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xmlns="" id="{9C578885-17F1-4D5F-904A-1755A2A72E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xmlns="" id="{F13D7E21-0F28-46A2-B01F-BA7321F1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5287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5700" y="695325"/>
            <a:ext cx="4459288" cy="3344863"/>
          </a:xfrm>
          <a:ln>
            <a:solidFill>
              <a:srgbClr val="000000"/>
            </a:solidFill>
            <a:miter lim="800000"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miter lim="800000"/>
          </a:ln>
        </p:spPr>
        <p:txBody>
          <a:bodyPr lIns="91440" tIns="45720" rIns="91440" bIns="45720"/>
          <a:lstStyle/>
          <a:p>
            <a:fld id="{A1D6A407-0CE4-4632-81C8-4BF6E2CBFF25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22CA82-3E68-4A79-AF16-C681F39D6381}" type="datetimeFigureOut">
              <a:rPr lang="es-ES" smtClean="0"/>
              <a:t>02/06/2020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15F3C0-25B5-4EA2-BDC1-AF49EB15A27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Presentacion</a:t>
            </a:r>
            <a:r>
              <a:rPr lang="es-AR" dirty="0" smtClean="0"/>
              <a:t> Biblioteca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Informática II – UTN BA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xmlns="" id="{61D60020-9AB1-4810-B581-2911377E88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9376" y="188640"/>
            <a:ext cx="8228160" cy="778775"/>
          </a:xfrm>
          <a:ln/>
        </p:spPr>
        <p:txBody>
          <a:bodyPr vert="horz" wrap="square" lIns="90000" tIns="35594" rIns="90000" bIns="46800" numCol="1" anchor="ctr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  <a:tab pos="8150520" algn="l"/>
              </a:tabLst>
            </a:pPr>
            <a:r>
              <a:rPr lang="es-AR" altLang="es-ES" dirty="0"/>
              <a:t>¿Qué es la biblioteca Infotronic?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157A01D-8B06-4E21-B11E-DED325BC9F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04290"/>
            <a:ext cx="8640960" cy="4896544"/>
          </a:xfrm>
          <a:ln/>
        </p:spPr>
        <p:txBody>
          <a:bodyPr/>
          <a:lstStyle/>
          <a:p>
            <a:pPr marL="387366" indent="-292325" algn="just">
              <a:buSzPct val="45000"/>
              <a:buFont typeface="Wingdings" panose="05000000000000000000" pitchFamily="2" charset="2"/>
              <a:buChar char="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es-AR" altLang="es-ES" dirty="0"/>
              <a:t>La biblioteca Infotronic, es una biblioteca estática escrita para el </a:t>
            </a:r>
            <a:r>
              <a:rPr lang="es-AR" altLang="es-ES" dirty="0" err="1"/>
              <a:t>microntrolador</a:t>
            </a:r>
            <a:r>
              <a:rPr lang="es-AR" altLang="es-ES" dirty="0"/>
              <a:t> LPC1769 montado sobre la placa Infotronic.</a:t>
            </a:r>
          </a:p>
          <a:p>
            <a:pPr marL="387366" indent="-292325" algn="just">
              <a:buSzPct val="45000"/>
              <a:buFont typeface="Wingdings" panose="05000000000000000000" pitchFamily="2" charset="2"/>
              <a:buChar char="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es-AR" altLang="es-ES" dirty="0"/>
              <a:t>Tiene una interfaz de usuario (API) construida con primitivas que permiten manejar las características más importantes del LPC1769 y el kit Infotronic desde un programa en C.</a:t>
            </a:r>
          </a:p>
          <a:p>
            <a:pPr marL="387366" indent="-292325" algn="just">
              <a:buSzPct val="45000"/>
              <a:buFont typeface="Wingdings" panose="05000000000000000000" pitchFamily="2" charset="2"/>
              <a:buChar char="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es-AR" altLang="es-ES" dirty="0"/>
              <a:t>Se la usa de modo similar a cualquier biblioteca estándar del lenguaje </a:t>
            </a:r>
            <a:r>
              <a:rPr lang="es-AR" altLang="es-ES" sz="2400" dirty="0"/>
              <a:t>(aunque hay que incluirla expresamente)</a:t>
            </a:r>
            <a:endParaRPr lang="es-AR" alt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00ACD4D7-E909-4B99-BF56-0DEEB1CA2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961"/>
            <a:ext cx="8228160" cy="994799"/>
          </a:xfrm>
          <a:ln/>
        </p:spPr>
        <p:txBody>
          <a:bodyPr vert="horz" wrap="square" lIns="90000" tIns="35594" rIns="90000" bIns="46800" numCol="1" anchor="ctr" anchorCtr="0" compatLnSpc="1">
            <a:prstTxWarp prst="textNoShape">
              <a:avLst/>
            </a:prstTxWarp>
          </a:bodyPr>
          <a:lstStyle/>
          <a:p>
            <a:pPr marL="195843" indent="-191523">
              <a:buClrTx/>
              <a:buSzPct val="45000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</a:pPr>
            <a:r>
              <a:rPr lang="es-AR" altLang="es-ES" dirty="0"/>
              <a:t>Biblioteca y kit Infotronic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CDBE38DE-BF20-48B2-B130-2DC1445F08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4288" y="1916831"/>
            <a:ext cx="8752544" cy="4077821"/>
          </a:xfrm>
          <a:ln/>
        </p:spPr>
        <p:txBody>
          <a:bodyPr/>
          <a:lstStyle/>
          <a:p>
            <a:pPr marL="387366" indent="-292325">
              <a:buSzPct val="45000"/>
              <a:buFont typeface="Wingdings" panose="05000000000000000000" pitchFamily="2" charset="2"/>
              <a:buChar char="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r>
              <a:rPr lang="es-AR" altLang="es-ES" sz="2540" dirty="0"/>
              <a:t>La  biblioteca </a:t>
            </a:r>
            <a:r>
              <a:rPr lang="es-AR" altLang="es-ES" sz="2540" dirty="0" err="1"/>
              <a:t>infotronic</a:t>
            </a:r>
            <a:r>
              <a:rPr lang="es-AR" altLang="es-ES" sz="2540" dirty="0"/>
              <a:t> permite usar los siguientes periféricos mediante su API</a:t>
            </a:r>
          </a:p>
          <a:p>
            <a:pPr marL="387366" indent="-292325">
              <a:buSzPct val="45000"/>
              <a:buFont typeface="Wingdings" panose="05000000000000000000" pitchFamily="2" charset="2"/>
              <a:buChar char=""/>
              <a:tabLst>
                <a:tab pos="387366" algn="l"/>
                <a:tab pos="482408" algn="l"/>
                <a:tab pos="889933" algn="l"/>
                <a:tab pos="1297460" algn="l"/>
                <a:tab pos="1704985" algn="l"/>
                <a:tab pos="2112512" algn="l"/>
                <a:tab pos="2520037" algn="l"/>
                <a:tab pos="2927564" algn="l"/>
                <a:tab pos="3335089" algn="l"/>
                <a:tab pos="3742616" algn="l"/>
                <a:tab pos="4150141" algn="l"/>
                <a:tab pos="4557668" algn="l"/>
                <a:tab pos="4965193" algn="l"/>
                <a:tab pos="5372720" algn="l"/>
                <a:tab pos="5780245" algn="l"/>
                <a:tab pos="6187772" algn="l"/>
                <a:tab pos="6595297" algn="l"/>
                <a:tab pos="7002824" algn="l"/>
                <a:tab pos="7410349" algn="l"/>
                <a:tab pos="7817876" algn="l"/>
                <a:tab pos="8225401" algn="l"/>
              </a:tabLst>
            </a:pPr>
            <a:endParaRPr lang="es-AR" altLang="es-ES" sz="2540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xmlns="" id="{5FE2FFD1-3A61-4FE0-B755-2FCB03CA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1787042"/>
              </p:ext>
            </p:extLst>
          </p:nvPr>
        </p:nvGraphicFramePr>
        <p:xfrm>
          <a:off x="325384" y="3575194"/>
          <a:ext cx="8490352" cy="224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042">
                  <a:extLst>
                    <a:ext uri="{9D8B030D-6E8A-4147-A177-3AD203B41FA5}">
                      <a16:colId xmlns:a16="http://schemas.microsoft.com/office/drawing/2014/main" xmlns="" val="2794861326"/>
                    </a:ext>
                  </a:extLst>
                </a:gridCol>
                <a:gridCol w="3165310">
                  <a:extLst>
                    <a:ext uri="{9D8B030D-6E8A-4147-A177-3AD203B41FA5}">
                      <a16:colId xmlns:a16="http://schemas.microsoft.com/office/drawing/2014/main" xmlns="" val="1513274273"/>
                    </a:ext>
                  </a:extLst>
                </a:gridCol>
              </a:tblGrid>
              <a:tr h="2239488">
                <a:tc>
                  <a:txBody>
                    <a:bodyPr/>
                    <a:lstStyle/>
                    <a:p>
                      <a:pPr marL="355600" lvl="1" indent="-320675" algn="l" defTabSz="914400" rtl="0" eaLnBrk="1" latinLnBrk="0" hangingPunct="1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Teclado 4x1</a:t>
                      </a:r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Display LCD</a:t>
                      </a:r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Display de 7 </a:t>
                      </a:r>
                      <a:r>
                        <a:rPr lang="es-AR" altLang="es-ES" sz="2200" dirty="0" err="1"/>
                        <a:t>seg</a:t>
                      </a:r>
                      <a:r>
                        <a:rPr lang="es-AR" altLang="es-ES" sz="2200" dirty="0"/>
                        <a:t>. </a:t>
                      </a:r>
                      <a:r>
                        <a:rPr lang="es-AR" altLang="es-ES" sz="1600" dirty="0"/>
                        <a:t>(2 displays de 3 dígitos)</a:t>
                      </a:r>
                      <a:endParaRPr lang="es-AR" altLang="es-ES" sz="2200" dirty="0"/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4 </a:t>
                      </a:r>
                      <a:r>
                        <a:rPr lang="es-AR" altLang="es-ES" sz="2200" dirty="0" err="1"/>
                        <a:t>Relays</a:t>
                      </a:r>
                      <a:endParaRPr lang="es-AR" altLang="es-ES" sz="2200" dirty="0"/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Led RGB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altLang="es-ES" sz="1600" dirty="0"/>
                    </a:p>
                    <a:p>
                      <a:endParaRPr lang="es-AR" sz="1600" dirty="0"/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3 Entradas Digitales</a:t>
                      </a:r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 err="1"/>
                        <a:t>UARTs</a:t>
                      </a:r>
                      <a:endParaRPr lang="es-AR" altLang="es-ES" sz="2200" dirty="0"/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/>
                        <a:t>ADC</a:t>
                      </a:r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 err="1"/>
                        <a:t>Timers</a:t>
                      </a:r>
                      <a:endParaRPr lang="es-AR" altLang="es-ES" sz="2200" dirty="0"/>
                    </a:p>
                    <a:p>
                      <a:pPr marL="355600" lvl="1" indent="-320675">
                        <a:buSzPct val="75000"/>
                        <a:buFont typeface="Symbol" panose="05050102010706020507" pitchFamily="18" charset="2"/>
                        <a:buChar char=""/>
                        <a:tabLst>
                          <a:tab pos="427038" algn="l"/>
                          <a:tab pos="531813" algn="l"/>
                          <a:tab pos="981075" algn="l"/>
                          <a:tab pos="1430338" algn="l"/>
                          <a:tab pos="1879600" algn="l"/>
                          <a:tab pos="2328863" algn="l"/>
                          <a:tab pos="2778125" algn="l"/>
                          <a:tab pos="3227388" algn="l"/>
                          <a:tab pos="3676650" algn="l"/>
                          <a:tab pos="4125913" algn="l"/>
                          <a:tab pos="4575175" algn="l"/>
                          <a:tab pos="5024438" algn="l"/>
                          <a:tab pos="5473700" algn="l"/>
                          <a:tab pos="5922963" algn="l"/>
                          <a:tab pos="6372225" algn="l"/>
                          <a:tab pos="6821488" algn="l"/>
                          <a:tab pos="7270750" algn="l"/>
                          <a:tab pos="7720013" algn="l"/>
                          <a:tab pos="8169275" algn="l"/>
                          <a:tab pos="8618538" algn="l"/>
                          <a:tab pos="9067800" algn="l"/>
                        </a:tabLst>
                      </a:pPr>
                      <a:r>
                        <a:rPr lang="es-AR" altLang="es-ES" sz="2200" dirty="0" err="1"/>
                        <a:t>Buzzer</a:t>
                      </a:r>
                      <a:endParaRPr lang="es-AR" altLang="es-ES" sz="1600" dirty="0"/>
                    </a:p>
                    <a:p>
                      <a:endParaRPr lang="es-AR" sz="1600" dirty="0"/>
                    </a:p>
                  </a:txBody>
                  <a:tcPr marL="82944" marR="82944" marT="41472" marB="41472"/>
                </a:tc>
                <a:extLst>
                  <a:ext uri="{0D108BD9-81ED-4DB2-BD59-A6C34878D82A}">
                    <a16:rowId xmlns:a16="http://schemas.microsoft.com/office/drawing/2014/main" xmlns="" val="30215223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AR">
                <a:solidFill>
                  <a:srgbClr val="000000"/>
                </a:solidFill>
                <a:latin typeface="Calibri" pitchFamily="34" charset="0"/>
              </a:rPr>
              <a:t>Ing. Marcelo Trujillo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-11798300" y="-11798300"/>
            <a:ext cx="11799888" cy="1179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fld id="{D5BD202C-5DFA-458D-890D-72CD1843BC42}" type="slidenum">
              <a:rPr lang="es-AR">
                <a:solidFill>
                  <a:srgbClr val="000000"/>
                </a:solidFill>
                <a:latin typeface="Calibri" pitchFamily="34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  <a:tab pos="10134600" algn="l"/>
                  <a:tab pos="10858500" algn="l"/>
                  <a:tab pos="11582400" algn="l"/>
                </a:tabLst>
              </a:pPr>
              <a:t>4</a:t>
            </a:fld>
            <a:endParaRPr lang="es-AR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714488"/>
            <a:ext cx="7397750" cy="496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dirty="0" smtClean="0">
                <a:latin typeface="Bauhaus 93" pitchFamily="82" charset="0"/>
              </a:rPr>
              <a:t>INFOTRONIC – DEPTO. DE ING. ELECTRONICA</a:t>
            </a:r>
            <a:endParaRPr lang="es-AR" sz="3200" dirty="0">
              <a:latin typeface="Bauhaus 93" pitchFamily="8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Infotronic</a:t>
            </a:r>
            <a:r>
              <a:rPr lang="es-AR" dirty="0" smtClean="0"/>
              <a:t> virtual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29908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711788"/>
            <a:ext cx="5958800" cy="389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00ACD4D7-E909-4B99-BF56-0DEEB1CA2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961"/>
            <a:ext cx="8228160" cy="994799"/>
          </a:xfrm>
          <a:ln/>
        </p:spPr>
        <p:txBody>
          <a:bodyPr vert="horz" wrap="square" lIns="90000" tIns="35594" rIns="90000" bIns="46800" numCol="1" anchor="ctr" anchorCtr="0" compatLnSpc="1">
            <a:prstTxWarp prst="textNoShape">
              <a:avLst/>
            </a:prstTxWarp>
          </a:bodyPr>
          <a:lstStyle/>
          <a:p>
            <a:pPr marL="195843" indent="-191523">
              <a:buClrTx/>
              <a:buSzPct val="45000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</a:pPr>
            <a:r>
              <a:rPr lang="es-AR" altLang="es-ES" dirty="0"/>
              <a:t>Funciones disponibles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83F58EDD-BB7C-4222-BA21-7194FBD45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6163376"/>
              </p:ext>
            </p:extLst>
          </p:nvPr>
        </p:nvGraphicFramePr>
        <p:xfrm>
          <a:off x="755576" y="2428868"/>
          <a:ext cx="7488832" cy="417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xmlns="" val="129097965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3276351148"/>
                    </a:ext>
                  </a:extLst>
                </a:gridCol>
              </a:tblGrid>
              <a:tr h="2526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solidFill>
                            <a:schemeClr val="tx1"/>
                          </a:solidFill>
                          <a:effectLst/>
                        </a:rPr>
                        <a:t>Entradas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AR" sz="1100" dirty="0" err="1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es-AR" sz="1100" dirty="0">
                          <a:solidFill>
                            <a:schemeClr val="tx1"/>
                          </a:solidFill>
                          <a:effectLst/>
                        </a:rPr>
                        <a:t> Tecla0 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Tecla1 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Tecla2 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Tecla3 (void);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Tecla4 (void); 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Sensores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HayPresencia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(void); 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NoHayPresencia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Rele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eRele1_abierto(void);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eRele1_cerrado(void);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eRele2_abierto(void);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eRele2_cerrado(void);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eRele3_abierto(void);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eRele3_cerrado(void);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eRele4_abierto(void);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bool eRele4_cerrado(void);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186774"/>
                  </a:ext>
                </a:extLst>
              </a:tr>
              <a:tr h="1650044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Tiempo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TIMER0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Timer0_1S(void);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Timer0_2S(void);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Timer0_5S(void);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Timer0_10S(void);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Tiempo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 TIMER1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Timer1_1S(void);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Timer1_2S(void);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Timer1_5S(void);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dirty="0">
                          <a:solidFill>
                            <a:schemeClr val="bg1"/>
                          </a:solidFill>
                          <a:effectLst/>
                        </a:rPr>
                        <a:t>void Timer1_10S(void);</a:t>
                      </a:r>
                      <a:endParaRPr lang="es-E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00825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C4C02E3-8171-4CEE-836D-B6A4E2F1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857364"/>
            <a:ext cx="46085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Listado de eventos</a:t>
            </a:r>
            <a:endParaRPr kumimoji="0" lang="es-AR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935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00ACD4D7-E909-4B99-BF56-0DEEB1CA2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961"/>
            <a:ext cx="8228160" cy="994799"/>
          </a:xfrm>
          <a:ln/>
        </p:spPr>
        <p:txBody>
          <a:bodyPr vert="horz" wrap="square" lIns="90000" tIns="35594" rIns="90000" bIns="46800" numCol="1" anchor="ctr" anchorCtr="0" compatLnSpc="1">
            <a:prstTxWarp prst="textNoShape">
              <a:avLst/>
            </a:prstTxWarp>
          </a:bodyPr>
          <a:lstStyle/>
          <a:p>
            <a:pPr marL="195843" indent="-191523">
              <a:buClrTx/>
              <a:buSzPct val="45000"/>
              <a:tabLst>
                <a:tab pos="195843" algn="l"/>
                <a:tab pos="601929" algn="l"/>
                <a:tab pos="1009455" algn="l"/>
                <a:tab pos="1416981" algn="l"/>
                <a:tab pos="1824507" algn="l"/>
                <a:tab pos="2232033" algn="l"/>
                <a:tab pos="2639559" algn="l"/>
                <a:tab pos="3047085" algn="l"/>
                <a:tab pos="3454611" algn="l"/>
                <a:tab pos="3862137" algn="l"/>
                <a:tab pos="4269663" algn="l"/>
                <a:tab pos="4677189" algn="l"/>
                <a:tab pos="5084715" algn="l"/>
                <a:tab pos="5492241" algn="l"/>
                <a:tab pos="5899768" algn="l"/>
                <a:tab pos="6307293" algn="l"/>
                <a:tab pos="6714820" algn="l"/>
                <a:tab pos="7122345" algn="l"/>
                <a:tab pos="7529872" algn="l"/>
                <a:tab pos="7937397" algn="l"/>
                <a:tab pos="8344924" algn="l"/>
              </a:tabLst>
            </a:pPr>
            <a:r>
              <a:rPr lang="es-AR" altLang="es-ES" dirty="0"/>
              <a:t>Funciones disponibles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CBA58FD8-EF36-4FCE-BD59-3773CAB59B9E}"/>
              </a:ext>
            </a:extLst>
          </p:cNvPr>
          <p:cNvGraphicFramePr>
            <a:graphicFrameLocks noGrp="1"/>
          </p:cNvGraphicFramePr>
          <p:nvPr/>
        </p:nvGraphicFramePr>
        <p:xfrm>
          <a:off x="929436" y="2357430"/>
          <a:ext cx="5020536" cy="4095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0268">
                  <a:extLst>
                    <a:ext uri="{9D8B030D-6E8A-4147-A177-3AD203B41FA5}">
                      <a16:colId xmlns:a16="http://schemas.microsoft.com/office/drawing/2014/main" xmlns="" val="1101234151"/>
                    </a:ext>
                  </a:extLst>
                </a:gridCol>
                <a:gridCol w="2510268">
                  <a:extLst>
                    <a:ext uri="{9D8B030D-6E8A-4147-A177-3AD203B41FA5}">
                      <a16:colId xmlns:a16="http://schemas.microsoft.com/office/drawing/2014/main" xmlns="" val="3709825666"/>
                    </a:ext>
                  </a:extLst>
                </a:gridCol>
              </a:tblGrid>
              <a:tr h="1604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effectLst/>
                        </a:rPr>
                        <a:t>Reles</a:t>
                      </a:r>
                      <a:r>
                        <a:rPr lang="es-AR" sz="1000" dirty="0">
                          <a:effectLst/>
                        </a:rPr>
                        <a:t> GRUPO 1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PrenderMotor</a:t>
                      </a:r>
                      <a:r>
                        <a:rPr lang="en-US" sz="1000" dirty="0">
                          <a:effectLst/>
                        </a:rPr>
                        <a:t> 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ApagarMotor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PrenderVentilador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ApagarVentilador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PrenderEstufa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ApagarEstufa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PrenderRele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ApagarRele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s-AR" sz="1000" dirty="0" err="1">
                          <a:effectLst/>
                        </a:rPr>
                        <a:t>void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000" dirty="0" err="1">
                          <a:effectLst/>
                        </a:rPr>
                        <a:t>Reles</a:t>
                      </a:r>
                      <a:r>
                        <a:rPr lang="es-AR" sz="1000" dirty="0">
                          <a:effectLst/>
                        </a:rPr>
                        <a:t> GRUPO 2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PrenderRele1(void);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ApagarRele1(</a:t>
                      </a:r>
                      <a:r>
                        <a:rPr lang="es-AR" sz="1000" dirty="0" err="1">
                          <a:effectLst/>
                        </a:rPr>
                        <a:t>void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PrenderRele2(void);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ApagarRele2(</a:t>
                      </a:r>
                      <a:r>
                        <a:rPr lang="es-AR" sz="1000" dirty="0" err="1">
                          <a:effectLst/>
                        </a:rPr>
                        <a:t>void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PrenderRele3(void);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ApagarRele3(</a:t>
                      </a:r>
                      <a:r>
                        <a:rPr lang="es-AR" sz="1000" dirty="0" err="1">
                          <a:effectLst/>
                        </a:rPr>
                        <a:t>void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PrenderRele4(void);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ApagarRele4(</a:t>
                      </a:r>
                      <a:r>
                        <a:rPr lang="es-AR" sz="1000" dirty="0" err="1">
                          <a:effectLst/>
                        </a:rPr>
                        <a:t>void</a:t>
                      </a:r>
                      <a:r>
                        <a:rPr lang="es-AR" sz="1000" dirty="0">
                          <a:effectLst/>
                        </a:rPr>
                        <a:t>);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extLst>
                  <a:ext uri="{0D108BD9-81ED-4DB2-BD59-A6C34878D82A}">
                    <a16:rowId xmlns:a16="http://schemas.microsoft.com/office/drawing/2014/main" xmlns="" val="2206691765"/>
                  </a:ext>
                </a:extLst>
              </a:tr>
              <a:tr h="1604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Control de leds / salidas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ApagarLed0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PrenderLed0(void); 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ApagarLed1(void);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PrenderLed1(void); 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ApagarLed2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PrenderLed2(void); 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ApagarLed3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PrenderLed3(void); 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RGB y Buzzer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PrenderLedRed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PrenderLedGreen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PrenderLedBlue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ApagarLedRed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ApagarLedGreen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ApagarLedBlue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PrenderBuzzer 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ApagarBuzzer (void);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extLst>
                  <a:ext uri="{0D108BD9-81ED-4DB2-BD59-A6C34878D82A}">
                    <a16:rowId xmlns:a16="http://schemas.microsoft.com/office/drawing/2014/main" xmlns="" val="3196418104"/>
                  </a:ext>
                </a:extLst>
              </a:tr>
              <a:tr h="886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Display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 EncenderDisplay(void);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ApagarDisplay(void);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ReiniciarDispay(void);</a:t>
                      </a:r>
                      <a:endParaRPr lang="es-ES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void MostrarMensaje(void);</a:t>
                      </a:r>
                      <a:endParaRPr lang="es-E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ADC y </a:t>
                      </a:r>
                      <a:r>
                        <a:rPr lang="en-US" sz="1000" dirty="0" err="1">
                          <a:effectLst/>
                        </a:rPr>
                        <a:t>visualización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MedirTemperatura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MedirHumedad</a:t>
                      </a:r>
                      <a:r>
                        <a:rPr lang="en-US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void </a:t>
                      </a:r>
                      <a:r>
                        <a:rPr lang="en-US" sz="1000" dirty="0" err="1">
                          <a:effectLst/>
                        </a:rPr>
                        <a:t>MostrarTemperatura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s-AR" sz="1000" dirty="0">
                          <a:effectLst/>
                        </a:rPr>
                        <a:t>void);</a:t>
                      </a:r>
                      <a:endParaRPr lang="es-ES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AR" sz="1000" dirty="0">
                          <a:effectLst/>
                        </a:rPr>
                        <a:t>void </a:t>
                      </a:r>
                      <a:r>
                        <a:rPr lang="es-AR" sz="1000" dirty="0" err="1">
                          <a:effectLst/>
                        </a:rPr>
                        <a:t>MostrarHumedad</a:t>
                      </a:r>
                      <a:r>
                        <a:rPr lang="es-AR" sz="1000" dirty="0">
                          <a:effectLst/>
                        </a:rPr>
                        <a:t>(void);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35" marR="63835" marT="0" marB="0"/>
                </a:tc>
                <a:extLst>
                  <a:ext uri="{0D108BD9-81ED-4DB2-BD59-A6C34878D82A}">
                    <a16:rowId xmlns:a16="http://schemas.microsoft.com/office/drawing/2014/main" xmlns="" val="5687388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4CCA75A-3FD8-47C1-B3EC-DEC284DE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24" y="1757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E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Listado de acciones</a:t>
            </a:r>
            <a:endParaRPr kumimoji="0" lang="es-AR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683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AR" smtClean="0"/>
              <a:t>Agradecimiento</a:t>
            </a:r>
            <a:endParaRPr lang="es-ES" smtClean="0"/>
          </a:p>
        </p:txBody>
      </p:sp>
      <p:sp>
        <p:nvSpPr>
          <p:cNvPr id="78851" name="Rectangle 2"/>
          <p:cNvSpPr>
            <a:spLocks noGrp="1"/>
          </p:cNvSpPr>
          <p:nvPr>
            <p:ph sz="quarter" idx="4294967295"/>
          </p:nvPr>
        </p:nvSpPr>
        <p:spPr>
          <a:xfrm>
            <a:off x="179388" y="1885950"/>
            <a:ext cx="8785225" cy="4495800"/>
          </a:xfrm>
        </p:spPr>
        <p:txBody>
          <a:bodyPr/>
          <a:lstStyle/>
          <a:p>
            <a:pPr algn="ctr" eaLnBrk="1" hangingPunct="1"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200" i="1" dirty="0" smtClean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200" i="1" dirty="0" smtClean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dirty="0" smtClean="0"/>
              <a:t>Gracias 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 i="1" dirty="0" smtClean="0"/>
              <a:t>Ing</a:t>
            </a:r>
            <a:r>
              <a:rPr lang="es-AR" sz="3200" b="1" i="1" dirty="0" smtClean="0"/>
              <a:t>. Marcelo </a:t>
            </a:r>
            <a:r>
              <a:rPr lang="es-AR" sz="3200" b="1" i="1" dirty="0" smtClean="0"/>
              <a:t>Trujillo</a:t>
            </a:r>
            <a:endParaRPr lang="es-AR" sz="3200" i="1" dirty="0" smtClean="0"/>
          </a:p>
          <a:p>
            <a:pPr algn="ctr" eaLnBrk="1" hangingPunct="1"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b="1" i="1" dirty="0" smtClean="0"/>
              <a:t>Ing</a:t>
            </a:r>
            <a:r>
              <a:rPr lang="es-AR" sz="3200" b="1" i="1" dirty="0" smtClean="0"/>
              <a:t>. Marcelo </a:t>
            </a:r>
            <a:r>
              <a:rPr lang="es-AR" sz="3200" b="1" i="1" dirty="0" err="1" smtClean="0"/>
              <a:t>Giura</a:t>
            </a:r>
            <a:endParaRPr lang="es-AR" sz="32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420</Words>
  <Application>Microsoft Office PowerPoint</Application>
  <PresentationFormat>Presentación en pantalla (4:3)</PresentationFormat>
  <Paragraphs>113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Intermedio</vt:lpstr>
      <vt:lpstr>Presentacion Biblioteca</vt:lpstr>
      <vt:lpstr>¿Qué es la biblioteca Infotronic?</vt:lpstr>
      <vt:lpstr>Biblioteca y kit Infotronic</vt:lpstr>
      <vt:lpstr>Diapositiva 4</vt:lpstr>
      <vt:lpstr>Infotronic virtual</vt:lpstr>
      <vt:lpstr>Funciones disponibles</vt:lpstr>
      <vt:lpstr>Funciones disponibles</vt:lpstr>
      <vt:lpstr>Agradecimiento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Nahuel Gonzalez</dc:creator>
  <cp:lastModifiedBy>Nahuel Gonzalez</cp:lastModifiedBy>
  <cp:revision>4</cp:revision>
  <dcterms:created xsi:type="dcterms:W3CDTF">2020-06-02T15:15:00Z</dcterms:created>
  <dcterms:modified xsi:type="dcterms:W3CDTF">2020-06-02T15:20:06Z</dcterms:modified>
</cp:coreProperties>
</file>