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7" r:id="rId5"/>
    <p:sldId id="262" r:id="rId6"/>
    <p:sldId id="265" r:id="rId7"/>
    <p:sldId id="263" r:id="rId8"/>
    <p:sldId id="266" r:id="rId9"/>
    <p:sldId id="268" r:id="rId10"/>
    <p:sldId id="264" r:id="rId11"/>
    <p:sldId id="269" r:id="rId12"/>
    <p:sldId id="258" r:id="rId13"/>
    <p:sldId id="259" r:id="rId14"/>
    <p:sldId id="26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1E04-7A53-4FE9-92AD-CBEC4F3BABC2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72D51-19CC-43DF-9FB0-4C6386B1CC0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0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s-AR"/>
              <a:t>Info2 - Intro C++</a:t>
            </a:r>
          </a:p>
        </p:txBody>
      </p:sp>
      <p:sp>
        <p:nvSpPr>
          <p:cNvPr id="39939" name="Rectangle 64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s-AR"/>
              <a:t>Ing. Marcelo Giura                                                 Informática II - UTN - FRBA</a:t>
            </a:r>
          </a:p>
        </p:txBody>
      </p:sp>
      <p:sp>
        <p:nvSpPr>
          <p:cNvPr id="39940" name="Rectangle 65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733FD8DD-5E66-434A-85D9-9F1C05EB9BCF}" type="slidenum">
              <a:rPr lang="es-AR"/>
              <a:pPr/>
              <a:t>12</a:t>
            </a:fld>
            <a:endParaRPr lang="es-AR"/>
          </a:p>
        </p:txBody>
      </p:sp>
      <p:sp>
        <p:nvSpPr>
          <p:cNvPr id="3994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2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02213" cy="408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0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s-AR"/>
              <a:t>Info2 - Intro C++</a:t>
            </a:r>
          </a:p>
        </p:txBody>
      </p:sp>
      <p:sp>
        <p:nvSpPr>
          <p:cNvPr id="40963" name="Rectangle 64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s-AR"/>
              <a:t>Ing. Marcelo Giura                                                 Informática II - UTN - FRBA</a:t>
            </a:r>
          </a:p>
        </p:txBody>
      </p:sp>
      <p:sp>
        <p:nvSpPr>
          <p:cNvPr id="40964" name="Rectangle 65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DBACA57-733A-462D-947D-436CF7A1453B}" type="slidenum">
              <a:rPr lang="es-AR"/>
              <a:pPr/>
              <a:t>13</a:t>
            </a:fld>
            <a:endParaRPr lang="es-AR"/>
          </a:p>
        </p:txBody>
      </p:sp>
      <p:sp>
        <p:nvSpPr>
          <p:cNvPr id="4096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02213" cy="408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0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s-AR"/>
              <a:t>Info2 - Intro C++</a:t>
            </a:r>
          </a:p>
        </p:txBody>
      </p:sp>
      <p:sp>
        <p:nvSpPr>
          <p:cNvPr id="41987" name="Rectangle 64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s-AR"/>
              <a:t>Ing. Marcelo Giura                                                 Informática II - UTN - FRBA</a:t>
            </a:r>
          </a:p>
        </p:txBody>
      </p:sp>
      <p:sp>
        <p:nvSpPr>
          <p:cNvPr id="41988" name="Rectangle 65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BEBD92BD-C920-4D8B-9D35-80417A380CDB}" type="slidenum">
              <a:rPr lang="es-AR"/>
              <a:pPr/>
              <a:t>14</a:t>
            </a:fld>
            <a:endParaRPr lang="es-AR"/>
          </a:p>
        </p:txBody>
      </p:sp>
      <p:sp>
        <p:nvSpPr>
          <p:cNvPr id="4198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02213" cy="4087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89CD8B-8709-43FF-B33F-7A39708E0FFB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4164A1-CB16-45F3-B71F-802611E5106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3000" dirty="0" smtClean="0">
                <a:latin typeface="Calibri" pitchFamily="34" charset="0"/>
              </a:rPr>
              <a:t>Estructuras avanzadas de datos</a:t>
            </a:r>
            <a:endParaRPr lang="es-ES" sz="3000" dirty="0">
              <a:latin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>
                <a:latin typeface="Calibri" pitchFamily="34" charset="0"/>
              </a:rPr>
              <a:t>Informática II – UTN BA</a:t>
            </a: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Cola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531352" cy="4495800"/>
          </a:xfrm>
        </p:spPr>
        <p:txBody>
          <a:bodyPr>
            <a:normAutofit/>
          </a:bodyPr>
          <a:lstStyle/>
          <a:p>
            <a:pPr algn="just"/>
            <a:r>
              <a:rPr lang="es-MX" sz="2600" dirty="0" smtClean="0">
                <a:latin typeface="Calibri" pitchFamily="34" charset="0"/>
              </a:rPr>
              <a:t>Las colas se conocen como estructuras FIFO (</a:t>
            </a:r>
            <a:r>
              <a:rPr lang="es-MX" sz="2600" dirty="0" err="1" smtClean="0">
                <a:latin typeface="Calibri" pitchFamily="34" charset="0"/>
              </a:rPr>
              <a:t>First</a:t>
            </a:r>
            <a:r>
              <a:rPr lang="es-MX" sz="2600" dirty="0" smtClean="0">
                <a:latin typeface="Calibri" pitchFamily="34" charset="0"/>
              </a:rPr>
              <a:t>-in, </a:t>
            </a:r>
            <a:r>
              <a:rPr lang="es-MX" sz="2600" dirty="0" err="1" smtClean="0">
                <a:latin typeface="Calibri" pitchFamily="34" charset="0"/>
              </a:rPr>
              <a:t>First-out</a:t>
            </a:r>
            <a:r>
              <a:rPr lang="es-MX" sz="2600" dirty="0" smtClean="0">
                <a:latin typeface="Calibri" pitchFamily="34" charset="0"/>
              </a:rPr>
              <a:t>, primero en entrar-primero en salir</a:t>
            </a:r>
            <a:r>
              <a:rPr lang="es-MX" sz="2600" dirty="0" smtClean="0">
                <a:latin typeface="Calibri" pitchFamily="34" charset="0"/>
              </a:rPr>
              <a:t>) debido </a:t>
            </a:r>
            <a:r>
              <a:rPr lang="es-MX" sz="2600" dirty="0" smtClean="0">
                <a:latin typeface="Calibri" pitchFamily="34" charset="0"/>
              </a:rPr>
              <a:t>a la forma y orden de inserción y de extracción de elementos de la cola. </a:t>
            </a:r>
            <a:endParaRPr lang="es-MX" sz="2600" dirty="0" smtClean="0">
              <a:latin typeface="Calibri" pitchFamily="34" charset="0"/>
            </a:endParaRP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Las </a:t>
            </a:r>
            <a:r>
              <a:rPr lang="es-MX" sz="2600" dirty="0" smtClean="0">
                <a:latin typeface="Calibri" pitchFamily="34" charset="0"/>
              </a:rPr>
              <a:t>colas </a:t>
            </a:r>
            <a:r>
              <a:rPr lang="es-MX" sz="2600" dirty="0" smtClean="0">
                <a:latin typeface="Calibri" pitchFamily="34" charset="0"/>
              </a:rPr>
              <a:t>tienen numerosas </a:t>
            </a:r>
            <a:r>
              <a:rPr lang="es-MX" sz="2600" dirty="0" smtClean="0">
                <a:latin typeface="Calibri" pitchFamily="34" charset="0"/>
              </a:rPr>
              <a:t>aplicaciones en </a:t>
            </a:r>
            <a:r>
              <a:rPr lang="es-MX" sz="2600" dirty="0" smtClean="0">
                <a:latin typeface="Calibri" pitchFamily="34" charset="0"/>
              </a:rPr>
              <a:t>nuestro “mundo” : </a:t>
            </a:r>
            <a:r>
              <a:rPr lang="es-MX" sz="2600" dirty="0" smtClean="0">
                <a:latin typeface="Calibri" pitchFamily="34" charset="0"/>
              </a:rPr>
              <a:t>colas de mensajes, colas de tareas a </a:t>
            </a:r>
            <a:r>
              <a:rPr lang="es-MX" sz="2600" dirty="0" smtClean="0">
                <a:latin typeface="Calibri" pitchFamily="34" charset="0"/>
              </a:rPr>
              <a:t>realizar por </a:t>
            </a:r>
            <a:r>
              <a:rPr lang="es-MX" sz="2600" dirty="0" smtClean="0">
                <a:latin typeface="Calibri" pitchFamily="34" charset="0"/>
              </a:rPr>
              <a:t>una impresora, colas de prioridades.</a:t>
            </a:r>
            <a:endParaRPr lang="es-ES" sz="2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Cola</a:t>
            </a:r>
            <a:endParaRPr lang="es-ES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154944" cy="30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11188" y="198438"/>
            <a:ext cx="80645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Clase  </a:t>
            </a: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contenedora </a:t>
            </a: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vector</a:t>
            </a:r>
            <a:endParaRPr lang="es-AR" sz="4000" b="1" dirty="0">
              <a:solidFill>
                <a:schemeClr val="tx2"/>
              </a:solidFill>
              <a:latin typeface="Calibri" pitchFamily="34" charset="0"/>
              <a:ea typeface="+mj-ea"/>
              <a:cs typeface="Times New Roman" pitchFamily="18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9388" y="3105150"/>
            <a:ext cx="8964612" cy="3276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85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b="1">
                <a:solidFill>
                  <a:srgbClr val="000000"/>
                </a:solidFill>
                <a:ea typeface="DejaVu Sans" charset="0"/>
                <a:cs typeface="DejaVu Sans" charset="0"/>
              </a:rPr>
              <a:t>Algunos de los contenedores incluídos en la librería estandar: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>
                <a:solidFill>
                  <a:srgbClr val="000000"/>
                </a:solidFill>
                <a:ea typeface="DejaVu Sans" charset="0"/>
                <a:cs typeface="DejaVu Sans" charset="0"/>
              </a:rPr>
              <a:t>&lt;bitset&gt;  Provee la clase contenedora especializada std::bitset, un arreglo de bits.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>
                <a:solidFill>
                  <a:srgbClr val="000000"/>
                </a:solidFill>
                <a:ea typeface="DejaVu Sans" charset="0"/>
                <a:cs typeface="DejaVu Sans" charset="0"/>
              </a:rPr>
              <a:t>&lt;deque&gt; Provee la plantilla clase contenedora std::deque. (cola doblemente enlazada)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>
                <a:solidFill>
                  <a:srgbClr val="000000"/>
                </a:solidFill>
                <a:ea typeface="DejaVu Sans" charset="0"/>
                <a:cs typeface="DejaVu Sans" charset="0"/>
              </a:rPr>
              <a:t>&lt;list&gt;      Provee la plantilla clase contenedora std::list. (lista doblemente enlazada)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>
                <a:solidFill>
                  <a:srgbClr val="000000"/>
                </a:solidFill>
                <a:ea typeface="DejaVu Sans" charset="0"/>
                <a:cs typeface="DejaVu Sans" charset="0"/>
              </a:rPr>
              <a:t>&lt;queue&gt; Provee la clase adaptadora contenedora std::queue. (cola de datos)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000">
                <a:solidFill>
                  <a:srgbClr val="000000"/>
                </a:solidFill>
                <a:ea typeface="DejaVu Sans" charset="0"/>
                <a:cs typeface="DejaVu Sans" charset="0"/>
              </a:rPr>
              <a:t>&lt;stack&gt;  Provee la clase adaptadora contenedora std::stack. (pila de datos)</a:t>
            </a:r>
          </a:p>
          <a:p>
            <a:pPr algn="just">
              <a:spcBef>
                <a:spcPts val="17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>
                <a:solidFill>
                  <a:srgbClr val="FF0000"/>
                </a:solidFill>
                <a:ea typeface="DejaVu Sans" charset="0"/>
                <a:cs typeface="DejaVu Sans" charset="0"/>
              </a:rPr>
              <a:t>&lt;vector&gt;  Provee la plantilla clase contenedora 						std::vector. (arreglo dinámico)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9388" y="1814587"/>
            <a:ext cx="8820150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b="1">
                <a:solidFill>
                  <a:srgbClr val="FF0000"/>
                </a:solidFill>
                <a:ea typeface="DejaVu Sans" charset="0"/>
                <a:cs typeface="DejaVu Sans" charset="0"/>
              </a:rPr>
              <a:t>Objeto vector</a:t>
            </a: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: </a:t>
            </a:r>
            <a:r>
              <a:rPr lang="es-AR">
                <a:solidFill>
                  <a:srgbClr val="000000"/>
                </a:solidFill>
                <a:latin typeface="Purisa" charset="0"/>
                <a:ea typeface="DejaVu Sans" charset="0"/>
                <a:cs typeface="DejaVu Sans" charset="0"/>
              </a:rPr>
              <a:t>Es capaz de almacenar cualquier tipo de objetos. </a:t>
            </a:r>
            <a:r>
              <a:rPr lang="es-AR" dirty="0">
                <a:solidFill>
                  <a:srgbClr val="000000"/>
                </a:solidFill>
                <a:latin typeface="Purisa" charset="0"/>
                <a:ea typeface="DejaVu Sans" charset="0"/>
                <a:cs typeface="DejaVu Sans" charset="0"/>
              </a:rPr>
              <a:t>Es una plantilla o </a:t>
            </a:r>
            <a:r>
              <a:rPr lang="es-AR" dirty="0" err="1">
                <a:solidFill>
                  <a:srgbClr val="000000"/>
                </a:solidFill>
                <a:latin typeface="Purisa" charset="0"/>
                <a:ea typeface="DejaVu Sans" charset="0"/>
                <a:cs typeface="DejaVu Sans" charset="0"/>
              </a:rPr>
              <a:t>template</a:t>
            </a:r>
            <a:r>
              <a:rPr lang="es-AR" dirty="0">
                <a:solidFill>
                  <a:srgbClr val="000000"/>
                </a:solidFill>
                <a:latin typeface="Purisa" charset="0"/>
                <a:ea typeface="DejaVu Sans" charset="0"/>
                <a:cs typeface="DejaVu Sans" charset="0"/>
              </a:rPr>
              <a:t>.</a:t>
            </a:r>
            <a:r>
              <a:rPr lang="es-AR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71438" y="1619250"/>
            <a:ext cx="3995737" cy="2867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u="sng">
                <a:solidFill>
                  <a:srgbClr val="000000"/>
                </a:solidFill>
                <a:ea typeface="DejaVu Sans" charset="0"/>
                <a:cs typeface="DejaVu Sans" charset="0"/>
              </a:rPr>
              <a:t>Uso</a:t>
            </a: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Aft>
                <a:spcPts val="1700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#include &lt;vector&gt;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vector&lt;int&gt; enteros (50);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vector&lt;string&gt;  names;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vector&lt;perros&gt; veterinaria (5);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vector&lt;miEstructura&gt; A(25);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175125" y="1560513"/>
            <a:ext cx="5040313" cy="4029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u="sng">
                <a:solidFill>
                  <a:srgbClr val="000000"/>
                </a:solidFill>
                <a:ea typeface="DejaVu Sans" charset="0"/>
                <a:cs typeface="DejaVu Sans" charset="0"/>
              </a:rPr>
              <a:t>Lo que hay que saber</a:t>
            </a: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>
              <a:spcBef>
                <a:spcPts val="17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600">
                <a:solidFill>
                  <a:srgbClr val="355E00"/>
                </a:solidFill>
                <a:ea typeface="DejaVu Sans" charset="0"/>
                <a:cs typeface="DejaVu Sans" charset="0"/>
              </a:rPr>
              <a:t>//para ingresar datos al final. Aumenta el tamaño en uno.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>
                <a:solidFill>
                  <a:srgbClr val="000080"/>
                </a:solidFill>
                <a:ea typeface="DejaVu Sans" charset="0"/>
                <a:cs typeface="DejaVu Sans" charset="0"/>
              </a:rPr>
              <a:t>push_back()</a:t>
            </a: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AR">
                <a:solidFill>
                  <a:srgbClr val="314004"/>
                </a:solidFill>
                <a:ea typeface="DejaVu Sans" charset="0"/>
                <a:cs typeface="DejaVu Sans" charset="0"/>
              </a:rPr>
              <a:t>//método público</a:t>
            </a:r>
          </a:p>
          <a:p>
            <a:pPr>
              <a:spcBef>
                <a:spcPts val="17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355E00"/>
                </a:solidFill>
                <a:ea typeface="DejaVu Sans" charset="0"/>
                <a:cs typeface="DejaVu Sans" charset="0"/>
              </a:rPr>
              <a:t>//para extraer datos del vector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>
                <a:solidFill>
                  <a:srgbClr val="000080"/>
                </a:solidFill>
                <a:ea typeface="DejaVu Sans" charset="0"/>
                <a:cs typeface="DejaVu Sans" charset="0"/>
              </a:rPr>
              <a:t>[ ]</a:t>
            </a: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 &lt;&lt; se sobrecargó este operador para que el vector 'se parezca' a un array</a:t>
            </a:r>
          </a:p>
          <a:p>
            <a:pPr>
              <a:spcBef>
                <a:spcPts val="17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355E00"/>
                </a:solidFill>
                <a:ea typeface="DejaVu Sans" charset="0"/>
                <a:cs typeface="DejaVu Sans" charset="0"/>
              </a:rPr>
              <a:t>//para conocer el tamaño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>
                <a:solidFill>
                  <a:srgbClr val="000080"/>
                </a:solidFill>
                <a:ea typeface="DejaVu Sans" charset="0"/>
                <a:cs typeface="DejaVu Sans" charset="0"/>
              </a:rPr>
              <a:t>size</a:t>
            </a: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 &lt;&lt; método público</a:t>
            </a:r>
          </a:p>
          <a:p>
            <a:pPr>
              <a:spcBef>
                <a:spcPts val="17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355E00"/>
                </a:solidFill>
                <a:ea typeface="DejaVu Sans" charset="0"/>
                <a:cs typeface="DejaVu Sans" charset="0"/>
              </a:rPr>
              <a:t>//elimina el last item pero no lo retorna</a:t>
            </a:r>
          </a:p>
          <a:p>
            <a:pPr>
              <a:spcBef>
                <a:spcPts val="288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>
                <a:solidFill>
                  <a:srgbClr val="000080"/>
                </a:solidFill>
                <a:ea typeface="DejaVu Sans" charset="0"/>
                <a:cs typeface="DejaVu Sans" charset="0"/>
              </a:rPr>
              <a:t>pop_back()</a:t>
            </a: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AR">
                <a:solidFill>
                  <a:srgbClr val="355E00"/>
                </a:solidFill>
                <a:ea typeface="DejaVu Sans" charset="0"/>
                <a:cs typeface="DejaVu Sans" charset="0"/>
              </a:rPr>
              <a:t>//disinuye tamaño en 1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252413" y="4572000"/>
            <a:ext cx="2447925" cy="1584325"/>
          </a:xfrm>
          <a:prstGeom prst="upArrowCallout">
            <a:avLst>
              <a:gd name="adj1" fmla="val 14707"/>
              <a:gd name="adj2" fmla="val 14871"/>
              <a:gd name="adj3" fmla="val 8866"/>
              <a:gd name="adj4" fmla="val 66667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Nomenclatura de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templates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808288" y="4486275"/>
            <a:ext cx="1223962" cy="1633538"/>
          </a:xfrm>
          <a:prstGeom prst="upArrowCallout">
            <a:avLst>
              <a:gd name="adj1" fmla="val 25000"/>
              <a:gd name="adj2" fmla="val 25000"/>
              <a:gd name="adj3" fmla="val 22244"/>
              <a:gd name="adj4" fmla="val 66667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800">
                <a:solidFill>
                  <a:srgbClr val="000000"/>
                </a:solidFill>
                <a:ea typeface="DejaVu Sans" charset="0"/>
                <a:cs typeface="DejaVu Sans" charset="0"/>
              </a:rPr>
              <a:t>Pedido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800">
                <a:solidFill>
                  <a:srgbClr val="000000"/>
                </a:solidFill>
                <a:ea typeface="DejaVu Sans" charset="0"/>
                <a:cs typeface="DejaVu Sans" charset="0"/>
              </a:rPr>
              <a:t>de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800">
                <a:solidFill>
                  <a:srgbClr val="000000"/>
                </a:solidFill>
                <a:ea typeface="DejaVu Sans" charset="0"/>
                <a:cs typeface="DejaVu Sans" charset="0"/>
              </a:rPr>
              <a:t>mem.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1800">
                <a:solidFill>
                  <a:srgbClr val="000000"/>
                </a:solidFill>
                <a:ea typeface="DejaVu Sans" charset="0"/>
                <a:cs typeface="DejaVu Sans" charset="0"/>
              </a:rPr>
              <a:t>dinámica</a:t>
            </a:r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611188" y="198438"/>
            <a:ext cx="80645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Clase  </a:t>
            </a: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contenedora </a:t>
            </a: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vector</a:t>
            </a:r>
            <a:endParaRPr lang="es-AR" sz="4000" b="1" dirty="0">
              <a:solidFill>
                <a:schemeClr val="tx2"/>
              </a:solidFill>
              <a:latin typeface="Calibri" pitchFamily="34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34963" y="1774825"/>
            <a:ext cx="8664575" cy="4318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65160" tIns="32760" rIns="65160" bIns="32760"/>
          <a:lstStyle/>
          <a:p>
            <a:pPr marL="238125" indent="-185738">
              <a:spcBef>
                <a:spcPts val="450"/>
              </a:spcBef>
              <a:buClrTx/>
              <a:buFontTx/>
              <a:buNone/>
              <a:tabLst>
                <a:tab pos="238125" algn="l"/>
                <a:tab pos="685800" algn="l"/>
                <a:tab pos="1135063" algn="l"/>
                <a:tab pos="1584325" algn="l"/>
                <a:tab pos="2033588" algn="l"/>
                <a:tab pos="2482850" algn="l"/>
                <a:tab pos="2932113" algn="l"/>
                <a:tab pos="3381375" algn="l"/>
                <a:tab pos="3830638" algn="l"/>
                <a:tab pos="4279900" algn="l"/>
                <a:tab pos="4729163" algn="l"/>
                <a:tab pos="5178425" algn="l"/>
                <a:tab pos="5627688" algn="l"/>
                <a:tab pos="6076950" algn="l"/>
                <a:tab pos="6526213" algn="l"/>
                <a:tab pos="6975475" algn="l"/>
                <a:tab pos="7424738" algn="l"/>
                <a:tab pos="7874000" algn="l"/>
                <a:tab pos="8323263" algn="l"/>
                <a:tab pos="8772525" algn="l"/>
                <a:tab pos="9221788" algn="l"/>
              </a:tabLst>
              <a:defRPr/>
            </a:pP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Ejemplo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uso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...</a:t>
            </a:r>
            <a:r>
              <a:rPr lang="en-GB" sz="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  <a:p>
            <a:pPr marL="238125" indent="-185738" algn="ctr">
              <a:spcBef>
                <a:spcPts val="450"/>
              </a:spcBef>
              <a:buClrTx/>
              <a:buFontTx/>
              <a:buNone/>
              <a:tabLst>
                <a:tab pos="238125" algn="l"/>
                <a:tab pos="685800" algn="l"/>
                <a:tab pos="1135063" algn="l"/>
                <a:tab pos="1584325" algn="l"/>
                <a:tab pos="2033588" algn="l"/>
                <a:tab pos="2482850" algn="l"/>
                <a:tab pos="2932113" algn="l"/>
                <a:tab pos="3381375" algn="l"/>
                <a:tab pos="3830638" algn="l"/>
                <a:tab pos="4279900" algn="l"/>
                <a:tab pos="4729163" algn="l"/>
                <a:tab pos="5178425" algn="l"/>
                <a:tab pos="5627688" algn="l"/>
                <a:tab pos="6076950" algn="l"/>
                <a:tab pos="6526213" algn="l"/>
                <a:tab pos="6975475" algn="l"/>
                <a:tab pos="7424738" algn="l"/>
                <a:tab pos="7874000" algn="l"/>
                <a:tab pos="8323263" algn="l"/>
                <a:tab pos="8772525" algn="l"/>
                <a:tab pos="9221788" algn="l"/>
              </a:tabLst>
              <a:defRPr/>
            </a:pPr>
            <a:r>
              <a:rPr lang="en-GB" sz="3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vector &lt;double&gt; A;</a:t>
            </a:r>
            <a:r>
              <a:rPr lang="en-GB" sz="26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</a:t>
            </a:r>
          </a:p>
          <a:p>
            <a:pPr marL="231775" indent="-188913"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238125" algn="l"/>
                <a:tab pos="685800" algn="l"/>
                <a:tab pos="1135063" algn="l"/>
                <a:tab pos="1584325" algn="l"/>
                <a:tab pos="2033588" algn="l"/>
                <a:tab pos="2482850" algn="l"/>
                <a:tab pos="2932113" algn="l"/>
                <a:tab pos="3381375" algn="l"/>
                <a:tab pos="3830638" algn="l"/>
                <a:tab pos="4279900" algn="l"/>
                <a:tab pos="4729163" algn="l"/>
                <a:tab pos="5178425" algn="l"/>
                <a:tab pos="5627688" algn="l"/>
                <a:tab pos="6076950" algn="l"/>
                <a:tab pos="6526213" algn="l"/>
                <a:tab pos="6975475" algn="l"/>
                <a:tab pos="7424738" algn="l"/>
                <a:tab pos="7874000" algn="l"/>
                <a:tab pos="8323263" algn="l"/>
                <a:tab pos="8772525" algn="l"/>
                <a:tab pos="9221788" algn="l"/>
              </a:tabLst>
              <a:defRPr/>
            </a:pP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Inicialmente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está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vacío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Para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hacerlo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crecer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  <a:b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</a:t>
            </a: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.push_back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(0.3);</a:t>
            </a:r>
            <a:b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</a:b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A.push_back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(56.2);</a:t>
            </a:r>
          </a:p>
          <a:p>
            <a:pPr marL="231775" indent="-188913"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238125" algn="l"/>
                <a:tab pos="685800" algn="l"/>
                <a:tab pos="1135063" algn="l"/>
                <a:tab pos="1584325" algn="l"/>
                <a:tab pos="2033588" algn="l"/>
                <a:tab pos="2482850" algn="l"/>
                <a:tab pos="2932113" algn="l"/>
                <a:tab pos="3381375" algn="l"/>
                <a:tab pos="3830638" algn="l"/>
                <a:tab pos="4279900" algn="l"/>
                <a:tab pos="4729163" algn="l"/>
                <a:tab pos="5178425" algn="l"/>
                <a:tab pos="5627688" algn="l"/>
                <a:tab pos="6076950" algn="l"/>
                <a:tab pos="6526213" algn="l"/>
                <a:tab pos="6975475" algn="l"/>
                <a:tab pos="7424738" algn="l"/>
                <a:tab pos="7874000" algn="l"/>
                <a:tab pos="8323263" algn="l"/>
                <a:tab pos="8772525" algn="l"/>
                <a:tab pos="9221788" algn="l"/>
              </a:tabLst>
              <a:defRPr/>
            </a:pP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También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podemos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hacer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que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vector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crezca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en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varios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elementos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  <a:b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</a:t>
            </a: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.resize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(10);</a:t>
            </a:r>
          </a:p>
          <a:p>
            <a:pPr marL="231775" indent="-188913">
              <a:spcBef>
                <a:spcPts val="45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238125" algn="l"/>
                <a:tab pos="685800" algn="l"/>
                <a:tab pos="1135063" algn="l"/>
                <a:tab pos="1584325" algn="l"/>
                <a:tab pos="2033588" algn="l"/>
                <a:tab pos="2482850" algn="l"/>
                <a:tab pos="2932113" algn="l"/>
                <a:tab pos="3381375" algn="l"/>
                <a:tab pos="3830638" algn="l"/>
                <a:tab pos="4279900" algn="l"/>
                <a:tab pos="4729163" algn="l"/>
                <a:tab pos="5178425" algn="l"/>
                <a:tab pos="5627688" algn="l"/>
                <a:tab pos="6076950" algn="l"/>
                <a:tab pos="6526213" algn="l"/>
                <a:tab pos="6975475" algn="l"/>
                <a:tab pos="7424738" algn="l"/>
                <a:tab pos="7874000" algn="l"/>
                <a:tab pos="8323263" algn="l"/>
                <a:tab pos="8772525" algn="l"/>
                <a:tab pos="9221788" algn="l"/>
              </a:tabLst>
              <a:defRPr/>
            </a:pP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podemos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preguntar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por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tamaño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un vector con </a:t>
            </a:r>
            <a:r>
              <a:rPr lang="en-GB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a.size</a:t>
            </a:r>
            <a: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  <a:t>(); </a:t>
            </a:r>
            <a:br>
              <a:rPr lang="en-GB" dirty="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for (</a:t>
            </a: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int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 </a:t>
            </a: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=0; </a:t>
            </a: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 &lt; </a:t>
            </a: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A.size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(); </a:t>
            </a:r>
            <a:r>
              <a:rPr lang="en-GB" sz="2600" i="1" dirty="0" err="1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++)</a:t>
            </a:r>
            <a:b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</a:br>
            <a:r>
              <a:rPr lang="en-GB" sz="2600" i="1" dirty="0">
                <a:solidFill>
                  <a:srgbClr val="000000"/>
                </a:solidFill>
                <a:latin typeface="Gentium Basic" charset="0"/>
                <a:ea typeface="DejaVu Sans" charset="0"/>
                <a:cs typeface="DejaVu Sans" charset="0"/>
              </a:rPr>
              <a:t>  // .....</a:t>
            </a:r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611188" y="198438"/>
            <a:ext cx="80645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 algn="ctr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Clase  </a:t>
            </a: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contenedora </a:t>
            </a:r>
            <a:r>
              <a:rPr lang="es-AR" sz="4000" b="1" dirty="0">
                <a:solidFill>
                  <a:schemeClr val="tx2"/>
                </a:solidFill>
                <a:latin typeface="Calibri" pitchFamily="34" charset="0"/>
                <a:ea typeface="+mj-ea"/>
                <a:cs typeface="Times New Roman" pitchFamily="18" charset="0"/>
              </a:rPr>
              <a:t>vector</a:t>
            </a:r>
            <a:endParaRPr lang="es-AR" sz="4000" b="1" dirty="0">
              <a:solidFill>
                <a:schemeClr val="tx2"/>
              </a:solidFill>
              <a:latin typeface="Calibri" pitchFamily="34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libri" pitchFamily="34" charset="0"/>
              </a:rPr>
              <a:t>Recordando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AR" sz="2600" dirty="0" smtClean="0">
                <a:latin typeface="Calibri" pitchFamily="34" charset="0"/>
              </a:rPr>
              <a:t>Punteros</a:t>
            </a:r>
          </a:p>
          <a:p>
            <a:endParaRPr lang="es-AR" sz="2600" dirty="0" smtClean="0">
              <a:latin typeface="Calibri" pitchFamily="34" charset="0"/>
            </a:endParaRPr>
          </a:p>
          <a:p>
            <a:pPr lvl="1"/>
            <a:r>
              <a:rPr lang="es-AR" dirty="0" smtClean="0">
                <a:latin typeface="Calibri" pitchFamily="34" charset="0"/>
              </a:rPr>
              <a:t>Un puntero es una variable cuyo valor es la dirección de memoria de otra variable.</a:t>
            </a:r>
          </a:p>
          <a:p>
            <a:pPr lvl="1">
              <a:buNone/>
            </a:pPr>
            <a:endParaRPr lang="es-AR" dirty="0" smtClean="0">
              <a:latin typeface="Calibri" pitchFamily="34" charset="0"/>
            </a:endParaRPr>
          </a:p>
          <a:p>
            <a:pPr lvl="1"/>
            <a:r>
              <a:rPr lang="es-AR" dirty="0" smtClean="0">
                <a:latin typeface="Calibri" pitchFamily="34" charset="0"/>
              </a:rPr>
              <a:t>Se utiliza como método de acceso indirecto.</a:t>
            </a:r>
            <a:endParaRPr lang="es-AR" dirty="0" smtClean="0">
              <a:latin typeface="Calibri" pitchFamily="34" charset="0"/>
            </a:endParaRPr>
          </a:p>
          <a:p>
            <a:pPr lvl="1"/>
            <a:endParaRPr lang="es-AR" dirty="0" smtClean="0">
              <a:latin typeface="Calibri" pitchFamily="34" charset="0"/>
            </a:endParaRPr>
          </a:p>
          <a:p>
            <a:pPr lvl="1"/>
            <a:r>
              <a:rPr lang="es-AR" dirty="0" smtClean="0">
                <a:latin typeface="Calibri" pitchFamily="34" charset="0"/>
              </a:rPr>
              <a:t>Son fundamentales para el manejo de memoria dinámica y pasaje por referencia.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Recordando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531352" cy="4495800"/>
          </a:xfrm>
        </p:spPr>
        <p:txBody>
          <a:bodyPr>
            <a:normAutofit/>
          </a:bodyPr>
          <a:lstStyle/>
          <a:p>
            <a:r>
              <a:rPr lang="es-MX" sz="2600" dirty="0" smtClean="0">
                <a:latin typeface="Calibri" pitchFamily="34" charset="0"/>
              </a:rPr>
              <a:t>Como vimos en Informática I , contamos con tipos </a:t>
            </a:r>
            <a:r>
              <a:rPr lang="es-MX" sz="2600" dirty="0" smtClean="0">
                <a:latin typeface="Calibri" pitchFamily="34" charset="0"/>
              </a:rPr>
              <a:t>de datos </a:t>
            </a:r>
            <a:r>
              <a:rPr lang="es-MX" sz="2600" dirty="0" smtClean="0">
                <a:latin typeface="Calibri" pitchFamily="34" charset="0"/>
              </a:rPr>
              <a:t>estáticos </a:t>
            </a:r>
            <a:r>
              <a:rPr lang="es-MX" sz="2600" dirty="0" smtClean="0">
                <a:latin typeface="Calibri" pitchFamily="34" charset="0"/>
              </a:rPr>
              <a:t>(</a:t>
            </a:r>
            <a:r>
              <a:rPr lang="es-MX" sz="2600" dirty="0" err="1" smtClean="0">
                <a:latin typeface="Calibri" pitchFamily="34" charset="0"/>
              </a:rPr>
              <a:t>arrays</a:t>
            </a:r>
            <a:r>
              <a:rPr lang="es-MX" sz="2600" dirty="0" smtClean="0">
                <a:latin typeface="Calibri" pitchFamily="34" charset="0"/>
              </a:rPr>
              <a:t>, vectores, estructuras</a:t>
            </a:r>
            <a:r>
              <a:rPr lang="es-MX" sz="2600" dirty="0" smtClean="0">
                <a:latin typeface="Calibri" pitchFamily="34" charset="0"/>
              </a:rPr>
              <a:t>) en las que el tamaño en memoria se establece durante la compilación y permanece inalterable durante la ejecución del </a:t>
            </a:r>
            <a:r>
              <a:rPr lang="es-MX" sz="2600" dirty="0" smtClean="0">
                <a:latin typeface="Calibri" pitchFamily="34" charset="0"/>
              </a:rPr>
              <a:t>programa.</a:t>
            </a:r>
          </a:p>
          <a:p>
            <a:endParaRPr lang="es-MX" sz="2600" dirty="0" smtClean="0">
              <a:latin typeface="Calibri" pitchFamily="34" charset="0"/>
            </a:endParaRPr>
          </a:p>
          <a:p>
            <a:r>
              <a:rPr lang="es-MX" sz="2600" dirty="0" smtClean="0">
                <a:latin typeface="Calibri" pitchFamily="34" charset="0"/>
              </a:rPr>
              <a:t>Por el contrario, </a:t>
            </a:r>
            <a:r>
              <a:rPr lang="es-MX" sz="2600" dirty="0" smtClean="0">
                <a:latin typeface="Calibri" pitchFamily="34" charset="0"/>
              </a:rPr>
              <a:t>las estructuras de datos dinámicas crecen y se contraen a medida que se ejecuta el programa.</a:t>
            </a:r>
            <a:endParaRPr lang="es-ES" sz="2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Estructuras avanzadas de datos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531352" cy="4495800"/>
          </a:xfrm>
        </p:spPr>
        <p:txBody>
          <a:bodyPr>
            <a:normAutofit/>
          </a:bodyPr>
          <a:lstStyle/>
          <a:p>
            <a:pPr algn="just"/>
            <a:r>
              <a:rPr lang="es-MX" sz="2800" dirty="0" smtClean="0">
                <a:latin typeface="Calibri" pitchFamily="34" charset="0"/>
              </a:rPr>
              <a:t>Según </a:t>
            </a:r>
            <a:r>
              <a:rPr lang="es-MX" sz="2800" dirty="0" smtClean="0">
                <a:latin typeface="Calibri" pitchFamily="34" charset="0"/>
              </a:rPr>
              <a:t>la forma de reservar memoria las </a:t>
            </a:r>
            <a:r>
              <a:rPr lang="es-MX" sz="2800" dirty="0" smtClean="0">
                <a:latin typeface="Calibri" pitchFamily="34" charset="0"/>
              </a:rPr>
              <a:t>implementaciones </a:t>
            </a:r>
            <a:r>
              <a:rPr lang="es-MX" sz="2800" dirty="0" smtClean="0">
                <a:latin typeface="Calibri" pitchFamily="34" charset="0"/>
              </a:rPr>
              <a:t>pueden hacerse con</a:t>
            </a:r>
            <a:r>
              <a:rPr lang="es-MX" sz="2800" dirty="0" smtClean="0">
                <a:latin typeface="Calibri" pitchFamily="34" charset="0"/>
              </a:rPr>
              <a:t>:</a:t>
            </a:r>
          </a:p>
          <a:p>
            <a:pPr lvl="1"/>
            <a:endParaRPr lang="es-MX" sz="2500" dirty="0" smtClean="0">
              <a:latin typeface="Calibri" pitchFamily="34" charset="0"/>
            </a:endParaRPr>
          </a:p>
          <a:p>
            <a:pPr lvl="1"/>
            <a:r>
              <a:rPr lang="es-MX" sz="2500" dirty="0" smtClean="0">
                <a:latin typeface="Calibri" pitchFamily="34" charset="0"/>
              </a:rPr>
              <a:t> </a:t>
            </a:r>
            <a:r>
              <a:rPr lang="es-MX" sz="2500" dirty="0" smtClean="0">
                <a:latin typeface="Calibri" pitchFamily="34" charset="0"/>
              </a:rPr>
              <a:t>Asignación fija, o estática, de memoria mediante </a:t>
            </a:r>
            <a:r>
              <a:rPr lang="es-MX" sz="2500" dirty="0" smtClean="0">
                <a:latin typeface="Calibri" pitchFamily="34" charset="0"/>
              </a:rPr>
              <a:t>arreglos</a:t>
            </a:r>
          </a:p>
          <a:p>
            <a:pPr lvl="1"/>
            <a:endParaRPr lang="es-MX" sz="2500" dirty="0" smtClean="0">
              <a:latin typeface="Calibri" pitchFamily="34" charset="0"/>
            </a:endParaRPr>
          </a:p>
          <a:p>
            <a:pPr lvl="1"/>
            <a:r>
              <a:rPr lang="es-MX" sz="2500" dirty="0" smtClean="0">
                <a:latin typeface="Calibri" pitchFamily="34" charset="0"/>
              </a:rPr>
              <a:t> </a:t>
            </a:r>
            <a:r>
              <a:rPr lang="es-MX" sz="2500" dirty="0" smtClean="0">
                <a:latin typeface="Calibri" pitchFamily="34" charset="0"/>
              </a:rPr>
              <a:t>Asignación dinámica de memoria mediante punteros. </a:t>
            </a:r>
            <a:br>
              <a:rPr lang="es-MX" sz="2500" dirty="0" smtClean="0">
                <a:latin typeface="Calibri" pitchFamily="34" charset="0"/>
              </a:rPr>
            </a:br>
            <a:endParaRPr lang="es-MX" sz="23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Estructuras avanzadas de datos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531352" cy="2404864"/>
          </a:xfrm>
        </p:spPr>
        <p:txBody>
          <a:bodyPr>
            <a:normAutofit/>
          </a:bodyPr>
          <a:lstStyle/>
          <a:p>
            <a:pPr algn="just"/>
            <a:r>
              <a:rPr lang="es-MX" sz="2600" dirty="0" smtClean="0">
                <a:latin typeface="Calibri" pitchFamily="34" charset="0"/>
              </a:rPr>
              <a:t>Una </a:t>
            </a:r>
            <a:r>
              <a:rPr lang="es-MX" sz="2600" dirty="0" smtClean="0">
                <a:latin typeface="Calibri" pitchFamily="34" charset="0"/>
              </a:rPr>
              <a:t>estructura </a:t>
            </a:r>
            <a:r>
              <a:rPr lang="es-MX" sz="2600" dirty="0" err="1" smtClean="0">
                <a:latin typeface="Calibri" pitchFamily="34" charset="0"/>
              </a:rPr>
              <a:t>autoreferenciada</a:t>
            </a:r>
            <a:r>
              <a:rPr lang="es-MX" sz="2600" dirty="0" smtClean="0">
                <a:latin typeface="Calibri" pitchFamily="34" charset="0"/>
              </a:rPr>
              <a:t> es una colección </a:t>
            </a:r>
            <a:r>
              <a:rPr lang="es-MX" sz="2600" dirty="0" smtClean="0">
                <a:latin typeface="Calibri" pitchFamily="34" charset="0"/>
              </a:rPr>
              <a:t>de elementos (</a:t>
            </a:r>
            <a:r>
              <a:rPr lang="es-MX" sz="2600" dirty="0" smtClean="0">
                <a:latin typeface="Calibri" pitchFamily="34" charset="0"/>
              </a:rPr>
              <a:t>denominados nodos</a:t>
            </a:r>
            <a:r>
              <a:rPr lang="es-MX" sz="2600" dirty="0" smtClean="0">
                <a:latin typeface="Calibri" pitchFamily="34" charset="0"/>
              </a:rPr>
              <a:t>) dispuestos uno a continuación de otro, cada uno de ellos conectado al siguiente elemento </a:t>
            </a:r>
            <a:r>
              <a:rPr lang="es-MX" sz="2600" dirty="0" smtClean="0">
                <a:latin typeface="Calibri" pitchFamily="34" charset="0"/>
              </a:rPr>
              <a:t>por un </a:t>
            </a:r>
            <a:r>
              <a:rPr lang="es-MX" sz="2600" dirty="0" smtClean="0">
                <a:latin typeface="Calibri" pitchFamily="34" charset="0"/>
              </a:rPr>
              <a:t>“enlace” o “</a:t>
            </a:r>
            <a:r>
              <a:rPr lang="es-MX" sz="2600" dirty="0" smtClean="0">
                <a:latin typeface="Calibri" pitchFamily="34" charset="0"/>
              </a:rPr>
              <a:t>referencia.</a:t>
            </a:r>
          </a:p>
          <a:p>
            <a:pPr algn="just">
              <a:buNone/>
            </a:pPr>
            <a:endParaRPr lang="es-MX" sz="2600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293096"/>
            <a:ext cx="722374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Estructuras avanzadas de datos</a:t>
            </a:r>
            <a:endParaRPr lang="es-ES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80928"/>
            <a:ext cx="8686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83568" y="1700809"/>
            <a:ext cx="80648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600" dirty="0" smtClean="0">
                <a:latin typeface="Calibri" pitchFamily="34" charset="0"/>
              </a:rPr>
              <a:t>Por un lado contaremos con la información y por otro veremos la lógica de asociación de estas colecciones.</a:t>
            </a:r>
            <a:endParaRPr lang="es-ES" sz="2600" dirty="0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293096"/>
            <a:ext cx="62103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Clasificación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531352" cy="449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sz="2600" dirty="0" smtClean="0">
                <a:latin typeface="Calibri" pitchFamily="34" charset="0"/>
              </a:rPr>
              <a:t>Pila</a:t>
            </a: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Cola</a:t>
            </a: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Lista simplemente enlazada</a:t>
            </a: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Lista circular simplemente </a:t>
            </a:r>
            <a:r>
              <a:rPr lang="es-MX" sz="2600" dirty="0" smtClean="0">
                <a:latin typeface="Calibri" pitchFamily="34" charset="0"/>
              </a:rPr>
              <a:t>enlazada</a:t>
            </a: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Lista circular doblemente </a:t>
            </a:r>
            <a:r>
              <a:rPr lang="es-MX" sz="2600" dirty="0" smtClean="0">
                <a:latin typeface="Calibri" pitchFamily="34" charset="0"/>
              </a:rPr>
              <a:t>enlazada</a:t>
            </a: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Lista doblemente enlazada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Pila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531352" cy="4495800"/>
          </a:xfrm>
        </p:spPr>
        <p:txBody>
          <a:bodyPr>
            <a:normAutofit/>
          </a:bodyPr>
          <a:lstStyle/>
          <a:p>
            <a:pPr algn="just"/>
            <a:r>
              <a:rPr lang="es-MX" sz="2600" dirty="0" smtClean="0">
                <a:latin typeface="Calibri" pitchFamily="34" charset="0"/>
              </a:rPr>
              <a:t>Una pila es una estructura de datos que almacena y recupera sus elementos atendiendo a un estricto orden. </a:t>
            </a:r>
            <a:endParaRPr lang="es-MX" sz="2600" dirty="0" smtClean="0">
              <a:latin typeface="Calibri" pitchFamily="34" charset="0"/>
            </a:endParaRP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Las </a:t>
            </a:r>
            <a:r>
              <a:rPr lang="es-MX" sz="2600" dirty="0" smtClean="0">
                <a:latin typeface="Calibri" pitchFamily="34" charset="0"/>
              </a:rPr>
              <a:t>pilas se conocen también como estructuras LIFO (</a:t>
            </a:r>
            <a:r>
              <a:rPr lang="es-MX" sz="2600" dirty="0" err="1" smtClean="0">
                <a:latin typeface="Calibri" pitchFamily="34" charset="0"/>
              </a:rPr>
              <a:t>Last</a:t>
            </a:r>
            <a:r>
              <a:rPr lang="es-MX" sz="2600" dirty="0" smtClean="0">
                <a:latin typeface="Calibri" pitchFamily="34" charset="0"/>
              </a:rPr>
              <a:t>-in, </a:t>
            </a:r>
            <a:r>
              <a:rPr lang="es-MX" sz="2600" dirty="0" err="1" smtClean="0">
                <a:latin typeface="Calibri" pitchFamily="34" charset="0"/>
              </a:rPr>
              <a:t>first-out</a:t>
            </a:r>
            <a:r>
              <a:rPr lang="es-MX" sz="2600" dirty="0" smtClean="0">
                <a:latin typeface="Calibri" pitchFamily="34" charset="0"/>
              </a:rPr>
              <a:t>, último en </a:t>
            </a:r>
            <a:r>
              <a:rPr lang="es-MX" sz="2600" dirty="0" err="1" smtClean="0">
                <a:latin typeface="Calibri" pitchFamily="34" charset="0"/>
              </a:rPr>
              <a:t>entrarprimero</a:t>
            </a:r>
            <a:r>
              <a:rPr lang="es-MX" sz="2600" dirty="0" smtClean="0">
                <a:latin typeface="Calibri" pitchFamily="34" charset="0"/>
              </a:rPr>
              <a:t> en salir</a:t>
            </a:r>
            <a:r>
              <a:rPr lang="es-MX" sz="2600" dirty="0" smtClean="0">
                <a:latin typeface="Calibri" pitchFamily="34" charset="0"/>
              </a:rPr>
              <a:t>).</a:t>
            </a:r>
          </a:p>
          <a:p>
            <a:pPr algn="just"/>
            <a:endParaRPr lang="es-MX" sz="2600" dirty="0" smtClean="0">
              <a:latin typeface="Calibri" pitchFamily="34" charset="0"/>
            </a:endParaRPr>
          </a:p>
          <a:p>
            <a:pPr algn="just"/>
            <a:r>
              <a:rPr lang="es-MX" sz="2600" dirty="0" smtClean="0">
                <a:latin typeface="Calibri" pitchFamily="34" charset="0"/>
              </a:rPr>
              <a:t>Todas </a:t>
            </a:r>
            <a:r>
              <a:rPr lang="es-MX" sz="2600" dirty="0" smtClean="0">
                <a:latin typeface="Calibri" pitchFamily="34" charset="0"/>
              </a:rPr>
              <a:t>las inserciones y retirada de elementos se realizan por un mismo </a:t>
            </a:r>
            <a:r>
              <a:rPr lang="es-MX" sz="2600" dirty="0" smtClean="0">
                <a:latin typeface="Calibri" pitchFamily="34" charset="0"/>
              </a:rPr>
              <a:t>extremo denominado </a:t>
            </a:r>
            <a:r>
              <a:rPr lang="es-MX" sz="2600" dirty="0" smtClean="0">
                <a:latin typeface="Calibri" pitchFamily="34" charset="0"/>
              </a:rPr>
              <a:t>cima de la </a:t>
            </a:r>
            <a:r>
              <a:rPr lang="es-MX" sz="2600" dirty="0" smtClean="0">
                <a:latin typeface="Calibri" pitchFamily="34" charset="0"/>
              </a:rPr>
              <a:t>pila.</a:t>
            </a:r>
            <a:endParaRPr lang="es-MX" sz="2600" dirty="0" smtClean="0">
              <a:latin typeface="Calibri" pitchFamily="34" charset="0"/>
            </a:endParaRPr>
          </a:p>
          <a:p>
            <a:endParaRPr lang="es-MX" sz="2600" dirty="0" smtClean="0">
              <a:latin typeface="Calibri" pitchFamily="34" charset="0"/>
            </a:endParaRPr>
          </a:p>
          <a:p>
            <a:endParaRPr lang="es-ES" sz="2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libri" pitchFamily="34" charset="0"/>
              </a:rPr>
              <a:t>Pila</a:t>
            </a:r>
            <a:endParaRPr lang="es-ES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8306"/>
            <a:ext cx="4981947" cy="440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</TotalTime>
  <Words>653</Words>
  <Application>Microsoft Office PowerPoint</Application>
  <PresentationFormat>Presentación en pantalla (4:3)</PresentationFormat>
  <Paragraphs>95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Intermedio</vt:lpstr>
      <vt:lpstr>Estructuras avanzadas de datos</vt:lpstr>
      <vt:lpstr>Recordando</vt:lpstr>
      <vt:lpstr>Recordando</vt:lpstr>
      <vt:lpstr>Estructuras avanzadas de datos</vt:lpstr>
      <vt:lpstr>Estructuras avanzadas de datos</vt:lpstr>
      <vt:lpstr>Estructuras avanzadas de datos</vt:lpstr>
      <vt:lpstr>Clasificación</vt:lpstr>
      <vt:lpstr>Pila</vt:lpstr>
      <vt:lpstr>Pila</vt:lpstr>
      <vt:lpstr>Cola</vt:lpstr>
      <vt:lpstr>Cola</vt:lpstr>
      <vt:lpstr>Diapositiva 12</vt:lpstr>
      <vt:lpstr>Diapositiva 13</vt:lpstr>
      <vt:lpstr>Diapositiva 14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avanzadas de datos</dc:title>
  <dc:creator>Nahuel Gonzalez</dc:creator>
  <cp:lastModifiedBy>Nahuel Gonzalez</cp:lastModifiedBy>
  <cp:revision>14</cp:revision>
  <dcterms:created xsi:type="dcterms:W3CDTF">2019-05-30T22:27:31Z</dcterms:created>
  <dcterms:modified xsi:type="dcterms:W3CDTF">2019-05-30T22:54:13Z</dcterms:modified>
</cp:coreProperties>
</file>