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0f77e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0f77e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0f77e7c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0f77e7c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0f77e7c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0f77e7c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0f77e7c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0f77e7c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0f77e7c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0f77e7c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0f77e7c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30f77e7c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0f77e7c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30f77e7c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0f77e7c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0f77e7c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0f77e7c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0f77e7c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303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Herencia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000000"/>
                </a:solidFill>
              </a:rPr>
              <a:t>Informática II - R2003</a:t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200" y="0"/>
            <a:ext cx="3983602" cy="14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¡Veamos </a:t>
            </a:r>
            <a:r>
              <a:rPr lang="es"/>
              <a:t>el</a:t>
            </a:r>
            <a:r>
              <a:rPr lang="es"/>
              <a:t> ejemplo funcionando en QT!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318925"/>
            <a:ext cx="8520600" cy="9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Recordando...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0" y="1266025"/>
            <a:ext cx="88323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000000"/>
                </a:solidFill>
              </a:rPr>
              <a:t>Permite:</a:t>
            </a:r>
            <a:endParaRPr b="1" sz="2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Definir una clase modificando una o más clases ya existentes.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Añadir nuevos miembros (variables o funciones) a la clase que se está definiendo (</a:t>
            </a:r>
            <a:r>
              <a:rPr b="1" lang="es" sz="2300">
                <a:solidFill>
                  <a:srgbClr val="800080"/>
                </a:solidFill>
              </a:rPr>
              <a:t>Derivada</a:t>
            </a:r>
            <a:r>
              <a:rPr lang="es" sz="2300"/>
              <a:t>).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Redefinir variables o funciones miembro ya existentes.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-"/>
            </a:pPr>
            <a:r>
              <a:rPr b="1" lang="es" sz="2300">
                <a:solidFill>
                  <a:srgbClr val="000000"/>
                </a:solidFill>
              </a:rPr>
              <a:t>R</a:t>
            </a:r>
            <a:r>
              <a:rPr b="1" lang="es" sz="2300">
                <a:solidFill>
                  <a:srgbClr val="000000"/>
                </a:solidFill>
              </a:rPr>
              <a:t>eutilizar código de la clase </a:t>
            </a:r>
            <a:r>
              <a:rPr b="1" lang="es" sz="2300">
                <a:solidFill>
                  <a:srgbClr val="800080"/>
                </a:solidFill>
              </a:rPr>
              <a:t>Base</a:t>
            </a:r>
            <a:endParaRPr b="1" sz="2300"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675"/>
            <a:ext cx="3814700" cy="236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flipH="1" rot="10800000">
            <a:off x="3273925" y="906200"/>
            <a:ext cx="1301400" cy="1257000"/>
          </a:xfrm>
          <a:prstGeom prst="bentConnector3">
            <a:avLst>
              <a:gd fmla="val 2584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1850"/>
            <a:ext cx="39999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base.h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2603775" y="2517300"/>
            <a:ext cx="1540500" cy="663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 flipH="1" rot="10800000">
            <a:off x="3754625" y="2118850"/>
            <a:ext cx="460500" cy="221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00" y="801550"/>
            <a:ext cx="4913299" cy="6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807500" y="121850"/>
            <a:ext cx="39999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base.cpp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flipH="1">
            <a:off x="4079450" y="-37700"/>
            <a:ext cx="7800" cy="52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696" y="2053925"/>
            <a:ext cx="4814249" cy="8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4425" y="3075125"/>
            <a:ext cx="4989575" cy="7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7249" y="4114800"/>
            <a:ext cx="5049000" cy="965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1559125" y="3030775"/>
            <a:ext cx="2558400" cy="1221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flipH="1" rot="10800000">
            <a:off x="3611500" y="905525"/>
            <a:ext cx="6417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2575"/>
            <a:ext cx="4527601" cy="19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5640300" y="1540025"/>
            <a:ext cx="1150800" cy="28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67675"/>
            <a:ext cx="3814700" cy="23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1850"/>
            <a:ext cx="39999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base.h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807500" y="121850"/>
            <a:ext cx="39999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000">
                <a:solidFill>
                  <a:srgbClr val="FF0000"/>
                </a:solidFill>
              </a:rPr>
              <a:t>derivada.h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89" name="Google Shape;89;p16"/>
          <p:cNvCxnSpPr/>
          <p:nvPr/>
        </p:nvCxnSpPr>
        <p:spPr>
          <a:xfrm flipH="1">
            <a:off x="4079450" y="-37700"/>
            <a:ext cx="7800" cy="52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293175" y="587375"/>
            <a:ext cx="2788500" cy="40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800080"/>
                </a:solidFill>
              </a:rPr>
              <a:t>Base</a:t>
            </a:r>
            <a:endParaRPr b="1" sz="2500"/>
          </a:p>
        </p:txBody>
      </p:sp>
      <p:sp>
        <p:nvSpPr>
          <p:cNvPr id="95" name="Google Shape;95;p17"/>
          <p:cNvSpPr/>
          <p:nvPr/>
        </p:nvSpPr>
        <p:spPr>
          <a:xfrm>
            <a:off x="293175" y="1030025"/>
            <a:ext cx="2788500" cy="35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public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677C"/>
                </a:solidFill>
              </a:rPr>
              <a:t>Base</a:t>
            </a:r>
            <a:r>
              <a:rPr lang="es" sz="1100">
                <a:solidFill>
                  <a:schemeClr val="dk1"/>
                </a:solidFill>
              </a:rPr>
              <a:t>();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8000"/>
                </a:solidFill>
              </a:rPr>
              <a:t>//Constructor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8000"/>
                </a:solidFill>
              </a:rPr>
              <a:t>por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8000"/>
                </a:solidFill>
              </a:rPr>
              <a:t>defecto</a:t>
            </a:r>
            <a:endParaRPr sz="1100">
              <a:solidFill>
                <a:srgbClr val="008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677C"/>
                </a:solidFill>
              </a:rPr>
              <a:t>Base</a:t>
            </a:r>
            <a:r>
              <a:rPr lang="es" sz="1100">
                <a:solidFill>
                  <a:schemeClr val="dk1"/>
                </a:solidFill>
              </a:rPr>
              <a:t>(</a:t>
            </a:r>
            <a:r>
              <a:rPr lang="es" sz="1100">
                <a:solidFill>
                  <a:srgbClr val="808000"/>
                </a:solidFill>
              </a:rPr>
              <a:t>int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92E64"/>
                </a:solidFill>
              </a:rPr>
              <a:t>xx</a:t>
            </a:r>
            <a:r>
              <a:rPr lang="es" sz="1100">
                <a:solidFill>
                  <a:schemeClr val="dk1"/>
                </a:solidFill>
              </a:rPr>
              <a:t>);</a:t>
            </a:r>
            <a:r>
              <a:rPr lang="es" sz="1100">
                <a:solidFill>
                  <a:srgbClr val="C0C0C0"/>
                </a:solidFill>
              </a:rPr>
              <a:t>   </a:t>
            </a:r>
            <a:r>
              <a:rPr lang="es" sz="1100">
                <a:solidFill>
                  <a:srgbClr val="008000"/>
                </a:solidFill>
              </a:rPr>
              <a:t>//Parametrizado</a:t>
            </a:r>
            <a:endParaRPr sz="1100">
              <a:solidFill>
                <a:srgbClr val="008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~</a:t>
            </a:r>
            <a:r>
              <a:rPr lang="es" sz="1100">
                <a:solidFill>
                  <a:srgbClr val="00677C"/>
                </a:solidFill>
              </a:rPr>
              <a:t>Base</a:t>
            </a:r>
            <a:r>
              <a:rPr lang="es" sz="1100">
                <a:solidFill>
                  <a:schemeClr val="dk1"/>
                </a:solidFill>
              </a:rPr>
              <a:t>();</a:t>
            </a:r>
            <a:r>
              <a:rPr lang="es" sz="1100">
                <a:solidFill>
                  <a:srgbClr val="C0C0C0"/>
                </a:solidFill>
              </a:rPr>
              <a:t>        </a:t>
            </a:r>
            <a:r>
              <a:rPr lang="es" sz="1100">
                <a:solidFill>
                  <a:srgbClr val="008000"/>
                </a:solidFill>
              </a:rPr>
              <a:t>//Destructor</a:t>
            </a:r>
            <a:endParaRPr sz="1100">
              <a:solidFill>
                <a:srgbClr val="008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void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677C"/>
                </a:solidFill>
              </a:rPr>
              <a:t>setX</a:t>
            </a:r>
            <a:r>
              <a:rPr lang="es" sz="1100">
                <a:solidFill>
                  <a:schemeClr val="dk1"/>
                </a:solidFill>
              </a:rPr>
              <a:t>(</a:t>
            </a:r>
            <a:r>
              <a:rPr lang="es" sz="1100">
                <a:solidFill>
                  <a:srgbClr val="808000"/>
                </a:solidFill>
              </a:rPr>
              <a:t>int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92E64"/>
                </a:solidFill>
              </a:rPr>
              <a:t>xx</a:t>
            </a:r>
            <a:r>
              <a:rPr lang="es" sz="1100">
                <a:solidFill>
                  <a:schemeClr val="dk1"/>
                </a:solidFill>
              </a:rPr>
              <a:t>)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{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0000"/>
                </a:solidFill>
              </a:rPr>
              <a:t>x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=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92E64"/>
                </a:solidFill>
              </a:rPr>
              <a:t>xx</a:t>
            </a:r>
            <a:r>
              <a:rPr lang="es" sz="1100">
                <a:solidFill>
                  <a:schemeClr val="dk1"/>
                </a:solidFill>
              </a:rPr>
              <a:t>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int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677C"/>
                </a:solidFill>
              </a:rPr>
              <a:t>getX</a:t>
            </a:r>
            <a:r>
              <a:rPr lang="es" sz="1100">
                <a:solidFill>
                  <a:schemeClr val="dk1"/>
                </a:solidFill>
              </a:rPr>
              <a:t>(</a:t>
            </a:r>
            <a:r>
              <a:rPr lang="es" sz="1100">
                <a:solidFill>
                  <a:srgbClr val="808000"/>
                </a:solidFill>
              </a:rPr>
              <a:t>void</a:t>
            </a:r>
            <a:r>
              <a:rPr lang="es" sz="1100">
                <a:solidFill>
                  <a:schemeClr val="dk1"/>
                </a:solidFill>
              </a:rPr>
              <a:t>)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8000"/>
                </a:solidFill>
              </a:rPr>
              <a:t>const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{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8000"/>
                </a:solidFill>
              </a:rPr>
              <a:t>return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0000"/>
                </a:solidFill>
              </a:rPr>
              <a:t>x</a:t>
            </a:r>
            <a:r>
              <a:rPr lang="es" sz="1100">
                <a:solidFill>
                  <a:schemeClr val="dk1"/>
                </a:solidFill>
              </a:rPr>
              <a:t>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void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677C"/>
                </a:solidFill>
              </a:rPr>
              <a:t>display</a:t>
            </a:r>
            <a:r>
              <a:rPr lang="es" sz="1100">
                <a:solidFill>
                  <a:schemeClr val="dk1"/>
                </a:solidFill>
              </a:rPr>
              <a:t>();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private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int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0000"/>
                </a:solidFill>
              </a:rPr>
              <a:t>x</a:t>
            </a:r>
            <a:r>
              <a:rPr lang="es" sz="1100">
                <a:solidFill>
                  <a:schemeClr val="dk1"/>
                </a:solidFill>
              </a:rPr>
              <a:t>;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922975" y="587375"/>
            <a:ext cx="3492600" cy="40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800080"/>
                </a:solidFill>
              </a:rPr>
              <a:t>Derivada</a:t>
            </a:r>
            <a:endParaRPr b="1" sz="2500"/>
          </a:p>
        </p:txBody>
      </p:sp>
      <p:sp>
        <p:nvSpPr>
          <p:cNvPr id="97" name="Google Shape;97;p17"/>
          <p:cNvSpPr/>
          <p:nvPr/>
        </p:nvSpPr>
        <p:spPr>
          <a:xfrm>
            <a:off x="4923200" y="1030025"/>
            <a:ext cx="3492600" cy="35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public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rgbClr val="008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677C"/>
                </a:solidFill>
              </a:rPr>
              <a:t>Derivada</a:t>
            </a:r>
            <a:r>
              <a:rPr lang="es" sz="1100">
                <a:solidFill>
                  <a:schemeClr val="dk1"/>
                </a:solidFill>
              </a:rPr>
              <a:t>();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8000"/>
                </a:solidFill>
              </a:rPr>
              <a:t>//Constructor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8000"/>
                </a:solidFill>
              </a:rPr>
              <a:t>por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8000"/>
                </a:solidFill>
              </a:rPr>
              <a:t>defecto</a:t>
            </a:r>
            <a:endParaRPr sz="1100">
              <a:solidFill>
                <a:srgbClr val="008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677C"/>
                </a:solidFill>
              </a:rPr>
              <a:t>Derivada</a:t>
            </a:r>
            <a:r>
              <a:rPr lang="es" sz="1100">
                <a:solidFill>
                  <a:schemeClr val="dk1"/>
                </a:solidFill>
              </a:rPr>
              <a:t>(</a:t>
            </a:r>
            <a:r>
              <a:rPr lang="es" sz="1100">
                <a:solidFill>
                  <a:srgbClr val="808000"/>
                </a:solidFill>
              </a:rPr>
              <a:t>float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92E64"/>
                </a:solidFill>
              </a:rPr>
              <a:t>zz</a:t>
            </a:r>
            <a:r>
              <a:rPr lang="es" sz="1100">
                <a:solidFill>
                  <a:schemeClr val="dk1"/>
                </a:solidFill>
              </a:rPr>
              <a:t>);</a:t>
            </a:r>
            <a:r>
              <a:rPr lang="es" sz="1100">
                <a:solidFill>
                  <a:srgbClr val="C0C0C0"/>
                </a:solidFill>
              </a:rPr>
              <a:t>  </a:t>
            </a:r>
            <a:r>
              <a:rPr lang="es" sz="800">
                <a:solidFill>
                  <a:srgbClr val="008000"/>
                </a:solidFill>
              </a:rPr>
              <a:t>//Constructor</a:t>
            </a:r>
            <a:r>
              <a:rPr lang="es" sz="800">
                <a:solidFill>
                  <a:srgbClr val="C0C0C0"/>
                </a:solidFill>
              </a:rPr>
              <a:t> </a:t>
            </a:r>
            <a:r>
              <a:rPr lang="es" sz="800">
                <a:solidFill>
                  <a:srgbClr val="008000"/>
                </a:solidFill>
              </a:rPr>
              <a:t>parametrizado</a:t>
            </a:r>
            <a:r>
              <a:rPr lang="es" sz="800">
                <a:solidFill>
                  <a:srgbClr val="C0C0C0"/>
                </a:solidFill>
              </a:rPr>
              <a:t> </a:t>
            </a:r>
            <a:r>
              <a:rPr lang="es" sz="800">
                <a:solidFill>
                  <a:srgbClr val="008000"/>
                </a:solidFill>
              </a:rPr>
              <a:t>1</a:t>
            </a:r>
            <a:endParaRPr sz="800">
              <a:solidFill>
                <a:srgbClr val="008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677C"/>
                </a:solidFill>
              </a:rPr>
              <a:t>Derivada</a:t>
            </a:r>
            <a:r>
              <a:rPr lang="es" sz="1100">
                <a:solidFill>
                  <a:schemeClr val="dk1"/>
                </a:solidFill>
              </a:rPr>
              <a:t>(</a:t>
            </a:r>
            <a:r>
              <a:rPr lang="es" sz="1100">
                <a:solidFill>
                  <a:srgbClr val="808000"/>
                </a:solidFill>
              </a:rPr>
              <a:t>int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92E64"/>
                </a:solidFill>
              </a:rPr>
              <a:t>xx</a:t>
            </a:r>
            <a:r>
              <a:rPr lang="es" sz="1100">
                <a:solidFill>
                  <a:schemeClr val="dk1"/>
                </a:solidFill>
              </a:rPr>
              <a:t>,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8000"/>
                </a:solidFill>
              </a:rPr>
              <a:t>float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92E64"/>
                </a:solidFill>
              </a:rPr>
              <a:t>zz</a:t>
            </a:r>
            <a:r>
              <a:rPr lang="es" sz="1100">
                <a:solidFill>
                  <a:schemeClr val="dk1"/>
                </a:solidFill>
              </a:rPr>
              <a:t>);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700">
                <a:solidFill>
                  <a:srgbClr val="008000"/>
                </a:solidFill>
              </a:rPr>
              <a:t>//Constructor</a:t>
            </a:r>
            <a:r>
              <a:rPr lang="es" sz="700">
                <a:solidFill>
                  <a:srgbClr val="C0C0C0"/>
                </a:solidFill>
              </a:rPr>
              <a:t> </a:t>
            </a:r>
            <a:r>
              <a:rPr lang="es" sz="700">
                <a:solidFill>
                  <a:srgbClr val="008000"/>
                </a:solidFill>
              </a:rPr>
              <a:t>parametrizado</a:t>
            </a:r>
            <a:r>
              <a:rPr lang="es" sz="700">
                <a:solidFill>
                  <a:srgbClr val="C0C0C0"/>
                </a:solidFill>
              </a:rPr>
              <a:t> </a:t>
            </a:r>
            <a:r>
              <a:rPr lang="es" sz="700">
                <a:solidFill>
                  <a:srgbClr val="008000"/>
                </a:solidFill>
              </a:rPr>
              <a:t>2</a:t>
            </a:r>
            <a:endParaRPr sz="700">
              <a:solidFill>
                <a:srgbClr val="008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~</a:t>
            </a:r>
            <a:r>
              <a:rPr lang="es" sz="1100">
                <a:solidFill>
                  <a:srgbClr val="00677C"/>
                </a:solidFill>
              </a:rPr>
              <a:t>Derivada</a:t>
            </a:r>
            <a:r>
              <a:rPr lang="es" sz="1100">
                <a:solidFill>
                  <a:schemeClr val="dk1"/>
                </a:solidFill>
              </a:rPr>
              <a:t>();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8000"/>
                </a:solidFill>
              </a:rPr>
              <a:t>//Destructor</a:t>
            </a:r>
            <a:endParaRPr sz="1100">
              <a:solidFill>
                <a:srgbClr val="008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float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677C"/>
                </a:solidFill>
              </a:rPr>
              <a:t>getZ</a:t>
            </a:r>
            <a:r>
              <a:rPr lang="es" sz="1100">
                <a:solidFill>
                  <a:schemeClr val="dk1"/>
                </a:solidFill>
              </a:rPr>
              <a:t>()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8000"/>
                </a:solidFill>
              </a:rPr>
              <a:t>const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{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8000"/>
                </a:solidFill>
              </a:rPr>
              <a:t>return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0000"/>
                </a:solidFill>
              </a:rPr>
              <a:t>z</a:t>
            </a:r>
            <a:r>
              <a:rPr lang="es" sz="1100">
                <a:solidFill>
                  <a:schemeClr val="dk1"/>
                </a:solidFill>
              </a:rPr>
              <a:t>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private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float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0000"/>
                </a:solidFill>
              </a:rPr>
              <a:t>z</a:t>
            </a:r>
            <a:r>
              <a:rPr lang="es" sz="1100">
                <a:solidFill>
                  <a:schemeClr val="dk1"/>
                </a:solidFill>
              </a:rPr>
              <a:t>;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923200" y="1030025"/>
            <a:ext cx="3492600" cy="35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public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rgbClr val="008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677C"/>
                </a:solidFill>
              </a:rPr>
              <a:t>Derivada</a:t>
            </a:r>
            <a:r>
              <a:rPr lang="es" sz="1100">
                <a:solidFill>
                  <a:schemeClr val="dk1"/>
                </a:solidFill>
              </a:rPr>
              <a:t>();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8000"/>
                </a:solidFill>
              </a:rPr>
              <a:t>//Constructor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8000"/>
                </a:solidFill>
              </a:rPr>
              <a:t>por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8000"/>
                </a:solidFill>
              </a:rPr>
              <a:t>defecto</a:t>
            </a:r>
            <a:endParaRPr sz="1100">
              <a:solidFill>
                <a:srgbClr val="008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677C"/>
                </a:solidFill>
              </a:rPr>
              <a:t>Derivada</a:t>
            </a:r>
            <a:r>
              <a:rPr lang="es" sz="1100">
                <a:solidFill>
                  <a:schemeClr val="dk1"/>
                </a:solidFill>
              </a:rPr>
              <a:t>(</a:t>
            </a:r>
            <a:r>
              <a:rPr lang="es" sz="1100">
                <a:solidFill>
                  <a:srgbClr val="808000"/>
                </a:solidFill>
              </a:rPr>
              <a:t>float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92E64"/>
                </a:solidFill>
              </a:rPr>
              <a:t>zz</a:t>
            </a:r>
            <a:r>
              <a:rPr lang="es" sz="1100">
                <a:solidFill>
                  <a:schemeClr val="dk1"/>
                </a:solidFill>
              </a:rPr>
              <a:t>);</a:t>
            </a:r>
            <a:r>
              <a:rPr lang="es" sz="1100">
                <a:solidFill>
                  <a:srgbClr val="C0C0C0"/>
                </a:solidFill>
              </a:rPr>
              <a:t>  </a:t>
            </a:r>
            <a:r>
              <a:rPr lang="es" sz="800">
                <a:solidFill>
                  <a:srgbClr val="008000"/>
                </a:solidFill>
              </a:rPr>
              <a:t>//Constructor</a:t>
            </a:r>
            <a:r>
              <a:rPr lang="es" sz="800">
                <a:solidFill>
                  <a:srgbClr val="C0C0C0"/>
                </a:solidFill>
              </a:rPr>
              <a:t> </a:t>
            </a:r>
            <a:r>
              <a:rPr lang="es" sz="800">
                <a:solidFill>
                  <a:srgbClr val="008000"/>
                </a:solidFill>
              </a:rPr>
              <a:t>parametrizado</a:t>
            </a:r>
            <a:r>
              <a:rPr lang="es" sz="800">
                <a:solidFill>
                  <a:srgbClr val="C0C0C0"/>
                </a:solidFill>
              </a:rPr>
              <a:t> </a:t>
            </a:r>
            <a:r>
              <a:rPr lang="es" sz="800">
                <a:solidFill>
                  <a:srgbClr val="008000"/>
                </a:solidFill>
              </a:rPr>
              <a:t>1</a:t>
            </a:r>
            <a:endParaRPr sz="800">
              <a:solidFill>
                <a:srgbClr val="008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677C"/>
                </a:solidFill>
              </a:rPr>
              <a:t>Derivada</a:t>
            </a:r>
            <a:r>
              <a:rPr lang="es" sz="1100">
                <a:solidFill>
                  <a:schemeClr val="dk1"/>
                </a:solidFill>
              </a:rPr>
              <a:t>(</a:t>
            </a:r>
            <a:r>
              <a:rPr lang="es" sz="1100">
                <a:solidFill>
                  <a:srgbClr val="808000"/>
                </a:solidFill>
              </a:rPr>
              <a:t>int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92E64"/>
                </a:solidFill>
              </a:rPr>
              <a:t>xx</a:t>
            </a:r>
            <a:r>
              <a:rPr lang="es" sz="1100">
                <a:solidFill>
                  <a:schemeClr val="dk1"/>
                </a:solidFill>
              </a:rPr>
              <a:t>,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8000"/>
                </a:solidFill>
              </a:rPr>
              <a:t>float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92E64"/>
                </a:solidFill>
              </a:rPr>
              <a:t>zz</a:t>
            </a:r>
            <a:r>
              <a:rPr lang="es" sz="1100">
                <a:solidFill>
                  <a:schemeClr val="dk1"/>
                </a:solidFill>
              </a:rPr>
              <a:t>);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700">
                <a:solidFill>
                  <a:srgbClr val="008000"/>
                </a:solidFill>
              </a:rPr>
              <a:t>//Constructor</a:t>
            </a:r>
            <a:r>
              <a:rPr lang="es" sz="700">
                <a:solidFill>
                  <a:srgbClr val="C0C0C0"/>
                </a:solidFill>
              </a:rPr>
              <a:t> </a:t>
            </a:r>
            <a:r>
              <a:rPr lang="es" sz="700">
                <a:solidFill>
                  <a:srgbClr val="008000"/>
                </a:solidFill>
              </a:rPr>
              <a:t>parametrizado</a:t>
            </a:r>
            <a:r>
              <a:rPr lang="es" sz="700">
                <a:solidFill>
                  <a:srgbClr val="C0C0C0"/>
                </a:solidFill>
              </a:rPr>
              <a:t> </a:t>
            </a:r>
            <a:r>
              <a:rPr lang="es" sz="700">
                <a:solidFill>
                  <a:srgbClr val="008000"/>
                </a:solidFill>
              </a:rPr>
              <a:t>2</a:t>
            </a:r>
            <a:endParaRPr sz="700">
              <a:solidFill>
                <a:srgbClr val="008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~</a:t>
            </a:r>
            <a:r>
              <a:rPr lang="es" sz="1100">
                <a:solidFill>
                  <a:srgbClr val="00677C"/>
                </a:solidFill>
              </a:rPr>
              <a:t>Derivada</a:t>
            </a:r>
            <a:r>
              <a:rPr lang="es" sz="1100">
                <a:solidFill>
                  <a:schemeClr val="dk1"/>
                </a:solidFill>
              </a:rPr>
              <a:t>();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8000"/>
                </a:solidFill>
              </a:rPr>
              <a:t>//Destructor</a:t>
            </a:r>
            <a:endParaRPr sz="1100">
              <a:solidFill>
                <a:srgbClr val="008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float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677C"/>
                </a:solidFill>
              </a:rPr>
              <a:t>getZ</a:t>
            </a:r>
            <a:r>
              <a:rPr lang="es" sz="1100">
                <a:solidFill>
                  <a:schemeClr val="dk1"/>
                </a:solidFill>
              </a:rPr>
              <a:t>()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8000"/>
                </a:solidFill>
              </a:rPr>
              <a:t>const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{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8000"/>
                </a:solidFill>
              </a:rPr>
              <a:t>return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0000"/>
                </a:solidFill>
              </a:rPr>
              <a:t>z</a:t>
            </a:r>
            <a:r>
              <a:rPr lang="es" sz="1100">
                <a:solidFill>
                  <a:schemeClr val="dk1"/>
                </a:solidFill>
              </a:rPr>
              <a:t>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void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677C"/>
                </a:solidFill>
              </a:rPr>
              <a:t>setX</a:t>
            </a:r>
            <a:r>
              <a:rPr lang="es" sz="1100">
                <a:solidFill>
                  <a:schemeClr val="dk1"/>
                </a:solidFill>
              </a:rPr>
              <a:t>(</a:t>
            </a:r>
            <a:r>
              <a:rPr lang="es" sz="1100">
                <a:solidFill>
                  <a:srgbClr val="808000"/>
                </a:solidFill>
              </a:rPr>
              <a:t>int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92E64"/>
                </a:solidFill>
              </a:rPr>
              <a:t>xx</a:t>
            </a:r>
            <a:r>
              <a:rPr lang="es" sz="1100">
                <a:solidFill>
                  <a:schemeClr val="dk1"/>
                </a:solidFill>
              </a:rPr>
              <a:t>)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{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0000"/>
                </a:solidFill>
              </a:rPr>
              <a:t>x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=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92E64"/>
                </a:solidFill>
              </a:rPr>
              <a:t>xx</a:t>
            </a:r>
            <a:r>
              <a:rPr lang="es" sz="1100">
                <a:solidFill>
                  <a:schemeClr val="dk1"/>
                </a:solidFill>
              </a:rPr>
              <a:t>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int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677C"/>
                </a:solidFill>
              </a:rPr>
              <a:t>getX</a:t>
            </a:r>
            <a:r>
              <a:rPr lang="es" sz="1100">
                <a:solidFill>
                  <a:schemeClr val="dk1"/>
                </a:solidFill>
              </a:rPr>
              <a:t>(</a:t>
            </a:r>
            <a:r>
              <a:rPr lang="es" sz="1100">
                <a:solidFill>
                  <a:srgbClr val="808000"/>
                </a:solidFill>
              </a:rPr>
              <a:t>void</a:t>
            </a:r>
            <a:r>
              <a:rPr lang="es" sz="1100">
                <a:solidFill>
                  <a:schemeClr val="dk1"/>
                </a:solidFill>
              </a:rPr>
              <a:t>)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8000"/>
                </a:solidFill>
              </a:rPr>
              <a:t>const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{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8000"/>
                </a:solidFill>
              </a:rPr>
              <a:t>return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0000"/>
                </a:solidFill>
              </a:rPr>
              <a:t>x</a:t>
            </a:r>
            <a:r>
              <a:rPr lang="es" sz="1100">
                <a:solidFill>
                  <a:schemeClr val="dk1"/>
                </a:solidFill>
              </a:rPr>
              <a:t>;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void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00677C"/>
                </a:solidFill>
              </a:rPr>
              <a:t>display</a:t>
            </a:r>
            <a:r>
              <a:rPr lang="es" sz="1100">
                <a:solidFill>
                  <a:schemeClr val="dk1"/>
                </a:solidFill>
              </a:rPr>
              <a:t>();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private</a:t>
            </a:r>
            <a:r>
              <a:rPr lang="e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float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0000"/>
                </a:solidFill>
              </a:rPr>
              <a:t>z</a:t>
            </a:r>
            <a:r>
              <a:rPr lang="es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808000"/>
                </a:solidFill>
              </a:rPr>
              <a:t>int</a:t>
            </a:r>
            <a:r>
              <a:rPr lang="es" sz="1100">
                <a:solidFill>
                  <a:srgbClr val="C0C0C0"/>
                </a:solidFill>
              </a:rPr>
              <a:t> </a:t>
            </a:r>
            <a:r>
              <a:rPr lang="es" sz="1100">
                <a:solidFill>
                  <a:srgbClr val="800000"/>
                </a:solidFill>
              </a:rPr>
              <a:t>x</a:t>
            </a:r>
            <a:r>
              <a:rPr lang="es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654975" y="1817925"/>
            <a:ext cx="274200" cy="549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7"/>
          <p:cNvCxnSpPr>
            <a:stCxn id="99" idx="1"/>
            <a:endCxn id="101" idx="1"/>
          </p:cNvCxnSpPr>
          <p:nvPr/>
        </p:nvCxnSpPr>
        <p:spPr>
          <a:xfrm>
            <a:off x="2929175" y="2092425"/>
            <a:ext cx="2240100" cy="433800"/>
          </a:xfrm>
          <a:prstGeom prst="bentConnector5">
            <a:avLst>
              <a:gd fmla="val 15113" name="adj1"/>
              <a:gd fmla="val 99983" name="adj2"/>
              <a:gd fmla="val 70441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/>
          <p:nvPr/>
        </p:nvSpPr>
        <p:spPr>
          <a:xfrm rot="10800000">
            <a:off x="5169275" y="2251700"/>
            <a:ext cx="274200" cy="549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7"/>
          <p:cNvCxnSpPr/>
          <p:nvPr/>
        </p:nvCxnSpPr>
        <p:spPr>
          <a:xfrm>
            <a:off x="1205025" y="2780225"/>
            <a:ext cx="4192800" cy="619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/>
          <p:nvPr/>
        </p:nvSpPr>
        <p:spPr>
          <a:xfrm>
            <a:off x="5371350" y="3286200"/>
            <a:ext cx="524700" cy="2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896050" y="3286200"/>
            <a:ext cx="1089900" cy="2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¡Cuidado!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295150" y="3532950"/>
            <a:ext cx="29067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No se puede acceder desde </a:t>
            </a:r>
            <a:r>
              <a:rPr lang="es" sz="1200">
                <a:solidFill>
                  <a:srgbClr val="800080"/>
                </a:solidFill>
              </a:rPr>
              <a:t>Derivada</a:t>
            </a:r>
            <a:endParaRPr sz="1200">
              <a:solidFill>
                <a:srgbClr val="800080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295150" y="3761550"/>
            <a:ext cx="3120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Tendría que ser </a:t>
            </a:r>
            <a:r>
              <a:rPr lang="es" sz="1000">
                <a:solidFill>
                  <a:srgbClr val="808000"/>
                </a:solidFill>
              </a:rPr>
              <a:t>protected </a:t>
            </a:r>
            <a:r>
              <a:rPr lang="es" sz="1100">
                <a:solidFill>
                  <a:schemeClr val="dk1"/>
                </a:solidFill>
              </a:rPr>
              <a:t>en</a:t>
            </a:r>
            <a:r>
              <a:rPr lang="es" sz="1100"/>
              <a:t> </a:t>
            </a:r>
            <a:r>
              <a:rPr lang="es" sz="1100">
                <a:solidFill>
                  <a:srgbClr val="800080"/>
                </a:solidFill>
              </a:rPr>
              <a:t>Base</a:t>
            </a:r>
            <a:r>
              <a:rPr lang="es" sz="1100"/>
              <a:t> </a:t>
            </a:r>
            <a:endParaRPr sz="110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ctrTitle"/>
          </p:nvPr>
        </p:nvSpPr>
        <p:spPr>
          <a:xfrm>
            <a:off x="311700" y="258375"/>
            <a:ext cx="85206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Herencia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0075"/>
            <a:ext cx="39338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88" y="2686425"/>
            <a:ext cx="8083228" cy="230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2091200" y="2731100"/>
            <a:ext cx="1947900" cy="218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0" y="245850"/>
            <a:ext cx="91440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¿Qué pasa con los constructores de </a:t>
            </a:r>
            <a:r>
              <a:rPr lang="es" sz="3800">
                <a:solidFill>
                  <a:srgbClr val="800080"/>
                </a:solidFill>
              </a:rPr>
              <a:t>Base </a:t>
            </a:r>
            <a:r>
              <a:rPr lang="es" sz="3800"/>
              <a:t>en la clase </a:t>
            </a:r>
            <a:r>
              <a:rPr lang="es" sz="3800">
                <a:solidFill>
                  <a:srgbClr val="800080"/>
                </a:solidFill>
              </a:rPr>
              <a:t>Derivada</a:t>
            </a:r>
            <a:r>
              <a:rPr lang="es" sz="3800"/>
              <a:t>?</a:t>
            </a:r>
            <a:endParaRPr sz="38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1679625"/>
            <a:ext cx="795337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387900" y="4132050"/>
            <a:ext cx="85206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u="sng"/>
              <a:t>¡Está llamando al constructor por defecto de Base!</a:t>
            </a:r>
            <a:endParaRPr sz="29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¡x = 0!</a:t>
            </a:r>
            <a:endParaRPr sz="29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13" y="2908350"/>
            <a:ext cx="70389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9345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¿Y si quiero usar otro constructor de </a:t>
            </a:r>
            <a:r>
              <a:rPr lang="es">
                <a:solidFill>
                  <a:srgbClr val="800080"/>
                </a:solidFill>
              </a:rPr>
              <a:t>Base</a:t>
            </a:r>
            <a:r>
              <a:rPr lang="es"/>
              <a:t>?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3" y="1107850"/>
            <a:ext cx="77628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4180400" y="1116250"/>
            <a:ext cx="1180800" cy="31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77" y="3093475"/>
            <a:ext cx="7063450" cy="124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>
            <a:stCxn id="129" idx="2"/>
          </p:cNvCxnSpPr>
          <p:nvPr/>
        </p:nvCxnSpPr>
        <p:spPr>
          <a:xfrm flipH="1">
            <a:off x="1102100" y="1429150"/>
            <a:ext cx="3668700" cy="164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0" y="9345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¿Y qué pasa con los destructores?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1027100"/>
            <a:ext cx="68484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775" y="2206555"/>
            <a:ext cx="670178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446925" y="1146525"/>
            <a:ext cx="700816" cy="1261990"/>
          </a:xfrm>
          <a:custGeom>
            <a:rect b="b" l="l" r="r" t="t"/>
            <a:pathLst>
              <a:path extrusionOk="0" h="50074" w="29841">
                <a:moveTo>
                  <a:pt x="29841" y="0"/>
                </a:moveTo>
                <a:cubicBezTo>
                  <a:pt x="26208" y="606"/>
                  <a:pt x="12886" y="-68"/>
                  <a:pt x="8041" y="3633"/>
                </a:cubicBezTo>
                <a:cubicBezTo>
                  <a:pt x="3197" y="7334"/>
                  <a:pt x="1716" y="15677"/>
                  <a:pt x="774" y="22204"/>
                </a:cubicBezTo>
                <a:cubicBezTo>
                  <a:pt x="-168" y="28731"/>
                  <a:pt x="-437" y="38218"/>
                  <a:pt x="2389" y="42793"/>
                </a:cubicBezTo>
                <a:cubicBezTo>
                  <a:pt x="5215" y="47368"/>
                  <a:pt x="13289" y="48580"/>
                  <a:pt x="17730" y="49656"/>
                </a:cubicBezTo>
                <a:cubicBezTo>
                  <a:pt x="22171" y="50733"/>
                  <a:pt x="27150" y="49319"/>
                  <a:pt x="29034" y="4925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