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2070E-15D6-486F-9A75-15D23D6A6986}" type="datetimeFigureOut">
              <a:rPr lang="es-AR" smtClean="0"/>
              <a:t>2/9/2019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7E951-53E0-46C0-B33A-5E3C3AC9661D}" type="slidenum">
              <a:rPr lang="es-AR" smtClean="0"/>
              <a:t>‹Nº›</a:t>
            </a:fld>
            <a:endParaRPr lang="es-AR"/>
          </a:p>
        </p:txBody>
      </p:sp>
    </p:spTree>
    <p:extLst>
      <p:ext uri="{BB962C8B-B14F-4D97-AF65-F5344CB8AC3E}">
        <p14:creationId xmlns:p14="http://schemas.microsoft.com/office/powerpoint/2010/main" val="374873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247E951-53E0-46C0-B33A-5E3C3AC9661D}" type="slidenum">
              <a:rPr lang="es-AR" smtClean="0"/>
              <a:t>1</a:t>
            </a:fld>
            <a:endParaRPr lang="es-AR"/>
          </a:p>
        </p:txBody>
      </p:sp>
    </p:spTree>
    <p:extLst>
      <p:ext uri="{BB962C8B-B14F-4D97-AF65-F5344CB8AC3E}">
        <p14:creationId xmlns:p14="http://schemas.microsoft.com/office/powerpoint/2010/main" val="2971006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460BEC-F2E9-42B7-96F6-4901ED296F69}" type="datetimeFigureOut">
              <a:rPr lang="es-AR" smtClean="0"/>
              <a:t>2/9/2019</a:t>
            </a:fld>
            <a:endParaRPr lang="es-AR"/>
          </a:p>
        </p:txBody>
      </p:sp>
      <p:sp>
        <p:nvSpPr>
          <p:cNvPr id="5" name="Footer Placeholder 4"/>
          <p:cNvSpPr>
            <a:spLocks noGrp="1"/>
          </p:cNvSpPr>
          <p:nvPr>
            <p:ph type="ftr" sz="quarter" idx="11"/>
          </p:nvPr>
        </p:nvSpPr>
        <p:spPr>
          <a:xfrm>
            <a:off x="1876424" y="5410201"/>
            <a:ext cx="5124886" cy="365125"/>
          </a:xfrm>
        </p:spPr>
        <p:txBody>
          <a:bodyPr/>
          <a:lstStyle/>
          <a:p>
            <a:endParaRPr lang="es-AR"/>
          </a:p>
        </p:txBody>
      </p:sp>
      <p:sp>
        <p:nvSpPr>
          <p:cNvPr id="6" name="Slide Number Placeholder 5"/>
          <p:cNvSpPr>
            <a:spLocks noGrp="1"/>
          </p:cNvSpPr>
          <p:nvPr>
            <p:ph type="sldNum" sz="quarter" idx="12"/>
          </p:nvPr>
        </p:nvSpPr>
        <p:spPr>
          <a:xfrm>
            <a:off x="9896911" y="5410199"/>
            <a:ext cx="771089" cy="365125"/>
          </a:xfrm>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63396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46429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349561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774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89149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5460BEC-F2E9-42B7-96F6-4901ED296F69}" type="datetimeFigureOut">
              <a:rPr lang="es-AR" smtClean="0"/>
              <a:t>2/9/2019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34823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5460BEC-F2E9-42B7-96F6-4901ED296F69}" type="datetimeFigureOut">
              <a:rPr lang="es-AR" smtClean="0"/>
              <a:t>2/9/2019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150387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460BEC-F2E9-42B7-96F6-4901ED296F69}" type="datetimeFigureOut">
              <a:rPr lang="es-AR" smtClean="0"/>
              <a:t>2/9/2019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4209802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460BEC-F2E9-42B7-96F6-4901ED296F69}" type="datetimeFigureOut">
              <a:rPr lang="es-AR" smtClean="0"/>
              <a:t>2/9/2019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399019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460BEC-F2E9-42B7-96F6-4901ED296F69}" type="datetimeFigureOut">
              <a:rPr lang="es-AR" smtClean="0"/>
              <a:t>2/9/2019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18708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5460BEC-F2E9-42B7-96F6-4901ED296F69}" type="datetimeFigureOut">
              <a:rPr lang="es-AR" smtClean="0"/>
              <a:t>2/9/2019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133182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33939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460BEC-F2E9-42B7-96F6-4901ED296F69}" type="datetimeFigureOut">
              <a:rPr lang="es-AR" smtClean="0"/>
              <a:t>2/9/2019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348528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460BEC-F2E9-42B7-96F6-4901ED296F69}" type="datetimeFigureOut">
              <a:rPr lang="es-AR" smtClean="0"/>
              <a:t>2/9/2019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48463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60BEC-F2E9-42B7-96F6-4901ED296F69}" type="datetimeFigureOut">
              <a:rPr lang="es-AR" smtClean="0"/>
              <a:t>2/9/2019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33849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280638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5460BEC-F2E9-42B7-96F6-4901ED296F69}" type="datetimeFigureOut">
              <a:rPr lang="es-AR" smtClean="0"/>
              <a:t>2/9/2019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11A4A2-BEA6-43B3-8706-7CF37B444C36}" type="slidenum">
              <a:rPr lang="es-AR" smtClean="0"/>
              <a:t>‹Nº›</a:t>
            </a:fld>
            <a:endParaRPr lang="es-AR"/>
          </a:p>
        </p:txBody>
      </p:sp>
    </p:spTree>
    <p:extLst>
      <p:ext uri="{BB962C8B-B14F-4D97-AF65-F5344CB8AC3E}">
        <p14:creationId xmlns:p14="http://schemas.microsoft.com/office/powerpoint/2010/main" val="346637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460BEC-F2E9-42B7-96F6-4901ED296F69}" type="datetimeFigureOut">
              <a:rPr lang="es-AR" smtClean="0"/>
              <a:t>2/9/2019</a:t>
            </a:fld>
            <a:endParaRPr lang="es-A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11A4A2-BEA6-43B3-8706-7CF37B444C36}" type="slidenum">
              <a:rPr lang="es-AR" smtClean="0"/>
              <a:t>‹Nº›</a:t>
            </a:fld>
            <a:endParaRPr lang="es-AR"/>
          </a:p>
        </p:txBody>
      </p:sp>
    </p:spTree>
    <p:extLst>
      <p:ext uri="{BB962C8B-B14F-4D97-AF65-F5344CB8AC3E}">
        <p14:creationId xmlns:p14="http://schemas.microsoft.com/office/powerpoint/2010/main" val="2477636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2E944-34B8-4FFF-9C79-E9A4E6F3DF27}"/>
              </a:ext>
            </a:extLst>
          </p:cNvPr>
          <p:cNvSpPr>
            <a:spLocks noGrp="1"/>
          </p:cNvSpPr>
          <p:nvPr>
            <p:ph type="ctrTitle"/>
          </p:nvPr>
        </p:nvSpPr>
        <p:spPr>
          <a:xfrm>
            <a:off x="2266169" y="2096724"/>
            <a:ext cx="8661660" cy="1800719"/>
          </a:xfrm>
        </p:spPr>
        <p:txBody>
          <a:bodyPr>
            <a:normAutofit/>
          </a:bodyPr>
          <a:lstStyle/>
          <a:p>
            <a:r>
              <a:rPr lang="es-AR" sz="7200" dirty="0">
                <a:solidFill>
                  <a:schemeClr val="bg1">
                    <a:lumMod val="95000"/>
                    <a:lumOff val="5000"/>
                  </a:schemeClr>
                </a:solidFill>
              </a:rPr>
              <a:t>Registros de PWM</a:t>
            </a:r>
          </a:p>
        </p:txBody>
      </p:sp>
    </p:spTree>
    <p:extLst>
      <p:ext uri="{BB962C8B-B14F-4D97-AF65-F5344CB8AC3E}">
        <p14:creationId xmlns:p14="http://schemas.microsoft.com/office/powerpoint/2010/main" val="50020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BF0EF-A868-437D-8B5B-BE69E726146C}"/>
              </a:ext>
            </a:extLst>
          </p:cNvPr>
          <p:cNvSpPr>
            <a:spLocks noGrp="1"/>
          </p:cNvSpPr>
          <p:nvPr>
            <p:ph type="title"/>
          </p:nvPr>
        </p:nvSpPr>
        <p:spPr/>
        <p:txBody>
          <a:bodyPr/>
          <a:lstStyle/>
          <a:p>
            <a:pPr algn="ctr"/>
            <a:r>
              <a:rPr lang="es-AR" dirty="0">
                <a:solidFill>
                  <a:schemeClr val="bg1">
                    <a:lumMod val="95000"/>
                    <a:lumOff val="5000"/>
                  </a:schemeClr>
                </a:solidFill>
              </a:rPr>
              <a:t>Registros - PWM1IR</a:t>
            </a:r>
          </a:p>
        </p:txBody>
      </p:sp>
      <p:sp>
        <p:nvSpPr>
          <p:cNvPr id="3" name="Marcador de contenido 2">
            <a:extLst>
              <a:ext uri="{FF2B5EF4-FFF2-40B4-BE49-F238E27FC236}">
                <a16:creationId xmlns:a16="http://schemas.microsoft.com/office/drawing/2014/main" id="{43F49922-4224-43B3-872D-744E6575B3CF}"/>
              </a:ext>
            </a:extLst>
          </p:cNvPr>
          <p:cNvSpPr>
            <a:spLocks noGrp="1"/>
          </p:cNvSpPr>
          <p:nvPr>
            <p:ph idx="1"/>
          </p:nvPr>
        </p:nvSpPr>
        <p:spPr/>
        <p:txBody>
          <a:bodyPr/>
          <a:lstStyle/>
          <a:p>
            <a:r>
              <a:rPr lang="es-AR" dirty="0">
                <a:solidFill>
                  <a:schemeClr val="bg1">
                    <a:lumMod val="95000"/>
                    <a:lumOff val="5000"/>
                  </a:schemeClr>
                </a:solidFill>
              </a:rPr>
              <a:t>Registro de 32 bits el cual, en caso de que algún match produzca una interrupción, nos informara levantando un </a:t>
            </a:r>
            <a:r>
              <a:rPr lang="es-AR" dirty="0" err="1">
                <a:solidFill>
                  <a:schemeClr val="bg1">
                    <a:lumMod val="95000"/>
                    <a:lumOff val="5000"/>
                  </a:schemeClr>
                </a:solidFill>
              </a:rPr>
              <a:t>flag</a:t>
            </a:r>
            <a:r>
              <a:rPr lang="es-AR" dirty="0">
                <a:solidFill>
                  <a:schemeClr val="bg1">
                    <a:lumMod val="95000"/>
                    <a:lumOff val="5000"/>
                  </a:schemeClr>
                </a:solidFill>
              </a:rPr>
              <a:t> en el bit correspondiente al match en cuestión. </a:t>
            </a:r>
          </a:p>
          <a:p>
            <a:r>
              <a:rPr lang="es-AR" dirty="0">
                <a:solidFill>
                  <a:schemeClr val="bg1">
                    <a:lumMod val="95000"/>
                    <a:lumOff val="5000"/>
                  </a:schemeClr>
                </a:solidFill>
              </a:rPr>
              <a:t>Poniendo un 1 en esa posición, borra la interrupción. Es decir, avisa que ya atendimos dicha interrupción.</a:t>
            </a:r>
          </a:p>
        </p:txBody>
      </p:sp>
      <p:graphicFrame>
        <p:nvGraphicFramePr>
          <p:cNvPr id="4" name="Tabla 4">
            <a:extLst>
              <a:ext uri="{FF2B5EF4-FFF2-40B4-BE49-F238E27FC236}">
                <a16:creationId xmlns:a16="http://schemas.microsoft.com/office/drawing/2014/main" id="{0DE687F1-D45E-49E3-A00E-1250DDD75100}"/>
              </a:ext>
            </a:extLst>
          </p:cNvPr>
          <p:cNvGraphicFramePr>
            <a:graphicFrameLocks noGrp="1"/>
          </p:cNvGraphicFramePr>
          <p:nvPr>
            <p:extLst>
              <p:ext uri="{D42A27DB-BD31-4B8C-83A1-F6EECF244321}">
                <p14:modId xmlns:p14="http://schemas.microsoft.com/office/powerpoint/2010/main" val="808413045"/>
              </p:ext>
            </p:extLst>
          </p:nvPr>
        </p:nvGraphicFramePr>
        <p:xfrm>
          <a:off x="992777" y="5346548"/>
          <a:ext cx="10054638" cy="444653"/>
        </p:xfrm>
        <a:graphic>
          <a:graphicData uri="http://schemas.openxmlformats.org/drawingml/2006/table">
            <a:tbl>
              <a:tblPr firstRow="1" bandRow="1">
                <a:tableStyleId>{D7AC3CCA-C797-4891-BE02-D94E43425B78}</a:tableStyleId>
              </a:tblPr>
              <a:tblGrid>
                <a:gridCol w="679269">
                  <a:extLst>
                    <a:ext uri="{9D8B030D-6E8A-4147-A177-3AD203B41FA5}">
                      <a16:colId xmlns:a16="http://schemas.microsoft.com/office/drawing/2014/main" val="2758655249"/>
                    </a:ext>
                  </a:extLst>
                </a:gridCol>
                <a:gridCol w="627017">
                  <a:extLst>
                    <a:ext uri="{9D8B030D-6E8A-4147-A177-3AD203B41FA5}">
                      <a16:colId xmlns:a16="http://schemas.microsoft.com/office/drawing/2014/main" val="3189014179"/>
                    </a:ext>
                  </a:extLst>
                </a:gridCol>
                <a:gridCol w="704642">
                  <a:extLst>
                    <a:ext uri="{9D8B030D-6E8A-4147-A177-3AD203B41FA5}">
                      <a16:colId xmlns:a16="http://schemas.microsoft.com/office/drawing/2014/main" val="2025590036"/>
                    </a:ext>
                  </a:extLst>
                </a:gridCol>
                <a:gridCol w="1005464">
                  <a:extLst>
                    <a:ext uri="{9D8B030D-6E8A-4147-A177-3AD203B41FA5}">
                      <a16:colId xmlns:a16="http://schemas.microsoft.com/office/drawing/2014/main" val="725742656"/>
                    </a:ext>
                  </a:extLst>
                </a:gridCol>
                <a:gridCol w="1206261">
                  <a:extLst>
                    <a:ext uri="{9D8B030D-6E8A-4147-A177-3AD203B41FA5}">
                      <a16:colId xmlns:a16="http://schemas.microsoft.com/office/drawing/2014/main" val="1184958899"/>
                    </a:ext>
                  </a:extLst>
                </a:gridCol>
                <a:gridCol w="921474">
                  <a:extLst>
                    <a:ext uri="{9D8B030D-6E8A-4147-A177-3AD203B41FA5}">
                      <a16:colId xmlns:a16="http://schemas.microsoft.com/office/drawing/2014/main" val="1805985017"/>
                    </a:ext>
                  </a:extLst>
                </a:gridCol>
                <a:gridCol w="888655">
                  <a:extLst>
                    <a:ext uri="{9D8B030D-6E8A-4147-A177-3AD203B41FA5}">
                      <a16:colId xmlns:a16="http://schemas.microsoft.com/office/drawing/2014/main" val="680686429"/>
                    </a:ext>
                  </a:extLst>
                </a:gridCol>
                <a:gridCol w="1005464">
                  <a:extLst>
                    <a:ext uri="{9D8B030D-6E8A-4147-A177-3AD203B41FA5}">
                      <a16:colId xmlns:a16="http://schemas.microsoft.com/office/drawing/2014/main" val="1298196681"/>
                    </a:ext>
                  </a:extLst>
                </a:gridCol>
                <a:gridCol w="1005464">
                  <a:extLst>
                    <a:ext uri="{9D8B030D-6E8A-4147-A177-3AD203B41FA5}">
                      <a16:colId xmlns:a16="http://schemas.microsoft.com/office/drawing/2014/main" val="2949634078"/>
                    </a:ext>
                  </a:extLst>
                </a:gridCol>
                <a:gridCol w="1005464">
                  <a:extLst>
                    <a:ext uri="{9D8B030D-6E8A-4147-A177-3AD203B41FA5}">
                      <a16:colId xmlns:a16="http://schemas.microsoft.com/office/drawing/2014/main" val="560871338"/>
                    </a:ext>
                  </a:extLst>
                </a:gridCol>
                <a:gridCol w="1005464">
                  <a:extLst>
                    <a:ext uri="{9D8B030D-6E8A-4147-A177-3AD203B41FA5}">
                      <a16:colId xmlns:a16="http://schemas.microsoft.com/office/drawing/2014/main" val="1013212214"/>
                    </a:ext>
                  </a:extLst>
                </a:gridCol>
              </a:tblGrid>
              <a:tr h="444653">
                <a:tc>
                  <a:txBody>
                    <a:bodyPr/>
                    <a:lstStyle/>
                    <a:p>
                      <a:pPr algn="ctr"/>
                      <a:r>
                        <a:rPr lang="es-AR" dirty="0"/>
                        <a:t>Res.</a:t>
                      </a:r>
                    </a:p>
                  </a:txBody>
                  <a:tcPr/>
                </a:tc>
                <a:tc>
                  <a:txBody>
                    <a:bodyPr/>
                    <a:lstStyle/>
                    <a:p>
                      <a:pPr algn="ctr"/>
                      <a:r>
                        <a:rPr lang="es-AR" dirty="0"/>
                        <a:t>MR6</a:t>
                      </a:r>
                    </a:p>
                  </a:txBody>
                  <a:tcPr/>
                </a:tc>
                <a:tc>
                  <a:txBody>
                    <a:bodyPr/>
                    <a:lstStyle/>
                    <a:p>
                      <a:pPr algn="ctr"/>
                      <a:r>
                        <a:rPr lang="es-AR" dirty="0"/>
                        <a:t>MR5</a:t>
                      </a:r>
                    </a:p>
                  </a:txBody>
                  <a:tcPr/>
                </a:tc>
                <a:tc>
                  <a:txBody>
                    <a:bodyPr/>
                    <a:lstStyle/>
                    <a:p>
                      <a:pPr algn="ctr"/>
                      <a:r>
                        <a:rPr lang="es-AR" dirty="0"/>
                        <a:t>MR4</a:t>
                      </a:r>
                    </a:p>
                  </a:txBody>
                  <a:tcPr/>
                </a:tc>
                <a:tc>
                  <a:txBody>
                    <a:bodyPr/>
                    <a:lstStyle/>
                    <a:p>
                      <a:pPr algn="ctr"/>
                      <a:r>
                        <a:rPr lang="es-AR" dirty="0" err="1"/>
                        <a:t>Reserved</a:t>
                      </a:r>
                      <a:endParaRPr lang="es-AR" dirty="0"/>
                    </a:p>
                  </a:txBody>
                  <a:tcPr/>
                </a:tc>
                <a:tc>
                  <a:txBody>
                    <a:bodyPr/>
                    <a:lstStyle/>
                    <a:p>
                      <a:pPr algn="ctr"/>
                      <a:r>
                        <a:rPr lang="es-AR" dirty="0"/>
                        <a:t>CAP1</a:t>
                      </a:r>
                    </a:p>
                  </a:txBody>
                  <a:tcPr/>
                </a:tc>
                <a:tc>
                  <a:txBody>
                    <a:bodyPr/>
                    <a:lstStyle/>
                    <a:p>
                      <a:pPr algn="ctr"/>
                      <a:r>
                        <a:rPr lang="es-AR" dirty="0"/>
                        <a:t>CAP0</a:t>
                      </a:r>
                    </a:p>
                  </a:txBody>
                  <a:tcPr/>
                </a:tc>
                <a:tc>
                  <a:txBody>
                    <a:bodyPr/>
                    <a:lstStyle/>
                    <a:p>
                      <a:pPr algn="ctr"/>
                      <a:r>
                        <a:rPr lang="es-AR" dirty="0"/>
                        <a:t>MR3</a:t>
                      </a:r>
                    </a:p>
                  </a:txBody>
                  <a:tcPr/>
                </a:tc>
                <a:tc>
                  <a:txBody>
                    <a:bodyPr/>
                    <a:lstStyle/>
                    <a:p>
                      <a:pPr algn="ctr"/>
                      <a:r>
                        <a:rPr lang="es-AR" dirty="0"/>
                        <a:t>MR2</a:t>
                      </a:r>
                    </a:p>
                  </a:txBody>
                  <a:tcPr/>
                </a:tc>
                <a:tc>
                  <a:txBody>
                    <a:bodyPr/>
                    <a:lstStyle/>
                    <a:p>
                      <a:pPr algn="ctr"/>
                      <a:r>
                        <a:rPr lang="es-AR" dirty="0"/>
                        <a:t>MR1</a:t>
                      </a:r>
                    </a:p>
                  </a:txBody>
                  <a:tcPr/>
                </a:tc>
                <a:tc>
                  <a:txBody>
                    <a:bodyPr/>
                    <a:lstStyle/>
                    <a:p>
                      <a:pPr algn="ctr"/>
                      <a:r>
                        <a:rPr lang="es-AR" dirty="0"/>
                        <a:t>MR0</a:t>
                      </a:r>
                    </a:p>
                  </a:txBody>
                  <a:tcPr/>
                </a:tc>
                <a:extLst>
                  <a:ext uri="{0D108BD9-81ED-4DB2-BD59-A6C34878D82A}">
                    <a16:rowId xmlns:a16="http://schemas.microsoft.com/office/drawing/2014/main" val="2469236469"/>
                  </a:ext>
                </a:extLst>
              </a:tr>
            </a:tbl>
          </a:graphicData>
        </a:graphic>
      </p:graphicFrame>
      <p:sp>
        <p:nvSpPr>
          <p:cNvPr id="6" name="CuadroTexto 5">
            <a:extLst>
              <a:ext uri="{FF2B5EF4-FFF2-40B4-BE49-F238E27FC236}">
                <a16:creationId xmlns:a16="http://schemas.microsoft.com/office/drawing/2014/main" id="{7D7FDFD9-B34F-43F9-9453-2670481EA3A5}"/>
              </a:ext>
            </a:extLst>
          </p:cNvPr>
          <p:cNvSpPr txBox="1"/>
          <p:nvPr/>
        </p:nvSpPr>
        <p:spPr>
          <a:xfrm>
            <a:off x="992773" y="4901017"/>
            <a:ext cx="10054638" cy="369332"/>
          </a:xfrm>
          <a:prstGeom prst="rect">
            <a:avLst/>
          </a:prstGeom>
          <a:noFill/>
        </p:spPr>
        <p:txBody>
          <a:bodyPr wrap="square" rtlCol="0">
            <a:spAutoFit/>
          </a:bodyPr>
          <a:lstStyle/>
          <a:p>
            <a:r>
              <a:rPr lang="es-AR" dirty="0">
                <a:solidFill>
                  <a:schemeClr val="bg1">
                    <a:lumMod val="95000"/>
                    <a:lumOff val="5000"/>
                  </a:schemeClr>
                </a:solidFill>
              </a:rPr>
              <a:t>31:11	10	  9		8		 7:6			5		4		3		2		  1		   0</a:t>
            </a:r>
          </a:p>
        </p:txBody>
      </p:sp>
    </p:spTree>
    <p:extLst>
      <p:ext uri="{BB962C8B-B14F-4D97-AF65-F5344CB8AC3E}">
        <p14:creationId xmlns:p14="http://schemas.microsoft.com/office/powerpoint/2010/main" val="250477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5B3858A-DE8A-4BDD-8C80-8415995B442E}"/>
              </a:ext>
            </a:extLst>
          </p:cNvPr>
          <p:cNvSpPr>
            <a:spLocks noGrp="1"/>
          </p:cNvSpPr>
          <p:nvPr>
            <p:ph type="title"/>
          </p:nvPr>
        </p:nvSpPr>
        <p:spPr>
          <a:xfrm>
            <a:off x="1141413" y="618518"/>
            <a:ext cx="4459286" cy="1478570"/>
          </a:xfrm>
        </p:spPr>
        <p:txBody>
          <a:bodyPr>
            <a:normAutofit/>
          </a:bodyPr>
          <a:lstStyle/>
          <a:p>
            <a:r>
              <a:rPr lang="es-AR" sz="3200" dirty="0">
                <a:solidFill>
                  <a:schemeClr val="bg1">
                    <a:lumMod val="95000"/>
                    <a:lumOff val="5000"/>
                  </a:schemeClr>
                </a:solidFill>
              </a:rPr>
              <a:t>Registros – PWM1LER</a:t>
            </a:r>
          </a:p>
        </p:txBody>
      </p:sp>
      <p:sp>
        <p:nvSpPr>
          <p:cNvPr id="3" name="Marcador de contenido 2">
            <a:extLst>
              <a:ext uri="{FF2B5EF4-FFF2-40B4-BE49-F238E27FC236}">
                <a16:creationId xmlns:a16="http://schemas.microsoft.com/office/drawing/2014/main" id="{99AA3E3F-883D-42D9-90C2-235B44AC12E6}"/>
              </a:ext>
            </a:extLst>
          </p:cNvPr>
          <p:cNvSpPr>
            <a:spLocks noGrp="1"/>
          </p:cNvSpPr>
          <p:nvPr>
            <p:ph idx="1"/>
          </p:nvPr>
        </p:nvSpPr>
        <p:spPr>
          <a:xfrm>
            <a:off x="1141412" y="2249487"/>
            <a:ext cx="4459287" cy="3965046"/>
          </a:xfrm>
        </p:spPr>
        <p:txBody>
          <a:bodyPr>
            <a:normAutofit/>
          </a:bodyPr>
          <a:lstStyle/>
          <a:p>
            <a:r>
              <a:rPr lang="es-AR" sz="2000" dirty="0">
                <a:solidFill>
                  <a:schemeClr val="bg1">
                    <a:lumMod val="95000"/>
                    <a:lumOff val="5000"/>
                  </a:schemeClr>
                </a:solidFill>
              </a:rPr>
              <a:t>Registro de 32 bits que me permite actualizar el valor de match en el siguiente periodo de la señal. </a:t>
            </a:r>
          </a:p>
          <a:p>
            <a:r>
              <a:rPr lang="es-AR" sz="2000" dirty="0">
                <a:solidFill>
                  <a:schemeClr val="bg1">
                    <a:lumMod val="95000"/>
                    <a:lumOff val="5000"/>
                  </a:schemeClr>
                </a:solidFill>
              </a:rPr>
              <a:t>Colocando un 1 en el bit correspondiente, se actualizara el valor del match asociado a ese bit. Si no se pone un 1, el valor que se quiera cargar en dicho match, no tendrá efecto por mas que se produzca el inicio del siguiente periodo. </a:t>
            </a:r>
          </a:p>
        </p:txBody>
      </p:sp>
      <p:pic>
        <p:nvPicPr>
          <p:cNvPr id="5" name="Imagen 4">
            <a:extLst>
              <a:ext uri="{FF2B5EF4-FFF2-40B4-BE49-F238E27FC236}">
                <a16:creationId xmlns:a16="http://schemas.microsoft.com/office/drawing/2014/main" id="{7CAF52E2-7FEA-4FAA-9555-E3E493E70344}"/>
              </a:ext>
            </a:extLst>
          </p:cNvPr>
          <p:cNvPicPr>
            <a:picLocks noChangeAspect="1"/>
          </p:cNvPicPr>
          <p:nvPr/>
        </p:nvPicPr>
        <p:blipFill>
          <a:blip r:embed="rId4"/>
          <a:stretch>
            <a:fillRect/>
          </a:stretch>
        </p:blipFill>
        <p:spPr>
          <a:xfrm>
            <a:off x="6096000" y="803336"/>
            <a:ext cx="5456279" cy="52263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64992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B89B9-0BDA-4716-A28D-9CEF93BC7417}"/>
              </a:ext>
            </a:extLst>
          </p:cNvPr>
          <p:cNvSpPr>
            <a:spLocks noGrp="1"/>
          </p:cNvSpPr>
          <p:nvPr>
            <p:ph type="title"/>
          </p:nvPr>
        </p:nvSpPr>
        <p:spPr/>
        <p:txBody>
          <a:bodyPr/>
          <a:lstStyle/>
          <a:p>
            <a:pPr algn="ctr"/>
            <a:r>
              <a:rPr lang="es-AR" dirty="0">
                <a:solidFill>
                  <a:schemeClr val="bg1">
                    <a:lumMod val="95000"/>
                    <a:lumOff val="5000"/>
                  </a:schemeClr>
                </a:solidFill>
              </a:rPr>
              <a:t>Ejemplo de inicialización </a:t>
            </a:r>
          </a:p>
        </p:txBody>
      </p:sp>
      <p:pic>
        <p:nvPicPr>
          <p:cNvPr id="4" name="Marcador de contenido 3">
            <a:extLst>
              <a:ext uri="{FF2B5EF4-FFF2-40B4-BE49-F238E27FC236}">
                <a16:creationId xmlns:a16="http://schemas.microsoft.com/office/drawing/2014/main" id="{2DBB1255-697C-47C6-900E-A03C745BFE94}"/>
              </a:ext>
            </a:extLst>
          </p:cNvPr>
          <p:cNvPicPr>
            <a:picLocks noGrp="1" noChangeAspect="1"/>
          </p:cNvPicPr>
          <p:nvPr>
            <p:ph idx="1"/>
          </p:nvPr>
        </p:nvPicPr>
        <p:blipFill>
          <a:blip r:embed="rId2"/>
          <a:stretch>
            <a:fillRect/>
          </a:stretch>
        </p:blipFill>
        <p:spPr>
          <a:xfrm>
            <a:off x="1399612" y="1633928"/>
            <a:ext cx="9967682" cy="5066675"/>
          </a:xfrm>
          <a:prstGeom prst="rect">
            <a:avLst/>
          </a:prstGeom>
        </p:spPr>
      </p:pic>
    </p:spTree>
    <p:extLst>
      <p:ext uri="{BB962C8B-B14F-4D97-AF65-F5344CB8AC3E}">
        <p14:creationId xmlns:p14="http://schemas.microsoft.com/office/powerpoint/2010/main" val="72598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8B5F7-9703-47E5-9399-7BA1825609D4}"/>
              </a:ext>
            </a:extLst>
          </p:cNvPr>
          <p:cNvSpPr>
            <a:spLocks noGrp="1"/>
          </p:cNvSpPr>
          <p:nvPr>
            <p:ph type="title"/>
          </p:nvPr>
        </p:nvSpPr>
        <p:spPr/>
        <p:txBody>
          <a:bodyPr/>
          <a:lstStyle/>
          <a:p>
            <a:r>
              <a:rPr lang="es-AR" dirty="0">
                <a:solidFill>
                  <a:schemeClr val="bg1">
                    <a:lumMod val="95000"/>
                    <a:lumOff val="5000"/>
                  </a:schemeClr>
                </a:solidFill>
              </a:rPr>
              <a:t>introducción </a:t>
            </a:r>
          </a:p>
        </p:txBody>
      </p:sp>
      <p:sp>
        <p:nvSpPr>
          <p:cNvPr id="3" name="Marcador de contenido 2">
            <a:extLst>
              <a:ext uri="{FF2B5EF4-FFF2-40B4-BE49-F238E27FC236}">
                <a16:creationId xmlns:a16="http://schemas.microsoft.com/office/drawing/2014/main" id="{C1D786F2-A072-4FBE-B3C3-391E5B7B77FF}"/>
              </a:ext>
            </a:extLst>
          </p:cNvPr>
          <p:cNvSpPr>
            <a:spLocks noGrp="1"/>
          </p:cNvSpPr>
          <p:nvPr>
            <p:ph idx="1"/>
          </p:nvPr>
        </p:nvSpPr>
        <p:spPr/>
        <p:txBody>
          <a:bodyPr>
            <a:normAutofit/>
          </a:bodyPr>
          <a:lstStyle/>
          <a:p>
            <a:r>
              <a:rPr lang="es-AR" dirty="0">
                <a:solidFill>
                  <a:schemeClr val="bg1">
                    <a:lumMod val="95000"/>
                    <a:lumOff val="5000"/>
                  </a:schemeClr>
                </a:solidFill>
              </a:rPr>
              <a:t>PWM (Pulse-</a:t>
            </a:r>
            <a:r>
              <a:rPr lang="es-AR" dirty="0" err="1">
                <a:solidFill>
                  <a:schemeClr val="bg1">
                    <a:lumMod val="95000"/>
                    <a:lumOff val="5000"/>
                  </a:schemeClr>
                </a:solidFill>
              </a:rPr>
              <a:t>Width</a:t>
            </a:r>
            <a:r>
              <a:rPr lang="es-AR" dirty="0">
                <a:solidFill>
                  <a:schemeClr val="bg1">
                    <a:lumMod val="95000"/>
                    <a:lumOff val="5000"/>
                  </a:schemeClr>
                </a:solidFill>
              </a:rPr>
              <a:t> </a:t>
            </a:r>
            <a:r>
              <a:rPr lang="es-AR" dirty="0" err="1">
                <a:solidFill>
                  <a:schemeClr val="bg1">
                    <a:lumMod val="95000"/>
                    <a:lumOff val="5000"/>
                  </a:schemeClr>
                </a:solidFill>
              </a:rPr>
              <a:t>Modulation</a:t>
            </a:r>
            <a:r>
              <a:rPr lang="es-AR" dirty="0">
                <a:solidFill>
                  <a:schemeClr val="bg1">
                    <a:lumMod val="95000"/>
                    <a:lumOff val="5000"/>
                  </a:schemeClr>
                </a:solidFill>
              </a:rPr>
              <a:t> o modulación por ancho de pulso).</a:t>
            </a:r>
          </a:p>
          <a:p>
            <a:r>
              <a:rPr lang="es-MX" dirty="0">
                <a:solidFill>
                  <a:schemeClr val="bg1">
                    <a:lumMod val="95000"/>
                    <a:lumOff val="5000"/>
                  </a:schemeClr>
                </a:solidFill>
              </a:rPr>
              <a:t>La modulación por ancho de pulsos de una señal es una técnica en la que se modifica el ciclo de trabajo de una señal periódica. Una señal PWM consta de dos componentes principales que definen su comportamiento: un ciclo de trabajo y una frecuencia.</a:t>
            </a:r>
            <a:endParaRPr lang="es-AR" dirty="0">
              <a:solidFill>
                <a:schemeClr val="bg1">
                  <a:lumMod val="95000"/>
                  <a:lumOff val="5000"/>
                </a:schemeClr>
              </a:solidFill>
            </a:endParaRPr>
          </a:p>
        </p:txBody>
      </p:sp>
    </p:spTree>
    <p:extLst>
      <p:ext uri="{BB962C8B-B14F-4D97-AF65-F5344CB8AC3E}">
        <p14:creationId xmlns:p14="http://schemas.microsoft.com/office/powerpoint/2010/main" val="30705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E29D342-68AC-47FA-816E-340923BE6FDA}"/>
              </a:ext>
            </a:extLst>
          </p:cNvPr>
          <p:cNvSpPr>
            <a:spLocks noGrp="1"/>
          </p:cNvSpPr>
          <p:nvPr>
            <p:ph type="title"/>
          </p:nvPr>
        </p:nvSpPr>
        <p:spPr>
          <a:xfrm>
            <a:off x="1077913" y="2358464"/>
            <a:ext cx="4459286" cy="1478570"/>
          </a:xfrm>
        </p:spPr>
        <p:txBody>
          <a:bodyPr>
            <a:normAutofit/>
          </a:bodyPr>
          <a:lstStyle/>
          <a:p>
            <a:r>
              <a:rPr lang="es-AR" sz="3200" dirty="0">
                <a:solidFill>
                  <a:schemeClr val="bg1">
                    <a:lumMod val="95000"/>
                    <a:lumOff val="5000"/>
                  </a:schemeClr>
                </a:solidFill>
              </a:rPr>
              <a:t>Veamos algunos gráficos</a:t>
            </a:r>
          </a:p>
        </p:txBody>
      </p:sp>
      <p:pic>
        <p:nvPicPr>
          <p:cNvPr id="5" name="Marcador de contenido 4">
            <a:extLst>
              <a:ext uri="{FF2B5EF4-FFF2-40B4-BE49-F238E27FC236}">
                <a16:creationId xmlns:a16="http://schemas.microsoft.com/office/drawing/2014/main" id="{6EA2FD16-A77E-46D2-BA5A-1B34AB94A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167" y="618518"/>
            <a:ext cx="5095945"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62030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5" name="Marcador de contenido 4" descr="Imagen que contiene música&#10;&#10;Descripción generada automáticamente">
            <a:extLst>
              <a:ext uri="{FF2B5EF4-FFF2-40B4-BE49-F238E27FC236}">
                <a16:creationId xmlns:a16="http://schemas.microsoft.com/office/drawing/2014/main" id="{98155772-3673-480E-A778-CE8A20C3C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911" y="746125"/>
            <a:ext cx="9998135" cy="52240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35227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0F96C13-4252-4F3C-BDF5-1277E6B701AE}"/>
              </a:ext>
            </a:extLst>
          </p:cNvPr>
          <p:cNvSpPr>
            <a:spLocks noGrp="1"/>
          </p:cNvSpPr>
          <p:nvPr>
            <p:ph type="title"/>
          </p:nvPr>
        </p:nvSpPr>
        <p:spPr>
          <a:xfrm>
            <a:off x="1141413" y="618518"/>
            <a:ext cx="4459286" cy="1478570"/>
          </a:xfrm>
        </p:spPr>
        <p:txBody>
          <a:bodyPr>
            <a:normAutofit/>
          </a:bodyPr>
          <a:lstStyle/>
          <a:p>
            <a:r>
              <a:rPr lang="es-AR" sz="3200" dirty="0">
                <a:solidFill>
                  <a:schemeClr val="bg1">
                    <a:lumMod val="95000"/>
                    <a:lumOff val="5000"/>
                  </a:schemeClr>
                </a:solidFill>
              </a:rPr>
              <a:t>Registro - PWM1PCR</a:t>
            </a:r>
          </a:p>
        </p:txBody>
      </p:sp>
      <p:sp>
        <p:nvSpPr>
          <p:cNvPr id="3" name="Marcador de contenido 2">
            <a:extLst>
              <a:ext uri="{FF2B5EF4-FFF2-40B4-BE49-F238E27FC236}">
                <a16:creationId xmlns:a16="http://schemas.microsoft.com/office/drawing/2014/main" id="{9DC990AE-AF43-445B-91B9-0FDD5B5210F7}"/>
              </a:ext>
            </a:extLst>
          </p:cNvPr>
          <p:cNvSpPr>
            <a:spLocks noGrp="1"/>
          </p:cNvSpPr>
          <p:nvPr>
            <p:ph idx="1"/>
          </p:nvPr>
        </p:nvSpPr>
        <p:spPr>
          <a:xfrm>
            <a:off x="1141412" y="2249487"/>
            <a:ext cx="4459287" cy="3965046"/>
          </a:xfrm>
        </p:spPr>
        <p:txBody>
          <a:bodyPr>
            <a:normAutofit/>
          </a:bodyPr>
          <a:lstStyle/>
          <a:p>
            <a:r>
              <a:rPr lang="es-AR" sz="2000" dirty="0">
                <a:solidFill>
                  <a:schemeClr val="bg1">
                    <a:lumMod val="95000"/>
                    <a:lumOff val="5000"/>
                  </a:schemeClr>
                </a:solidFill>
              </a:rPr>
              <a:t>Registro de 32 bits que tiene dos funciones.</a:t>
            </a:r>
          </a:p>
          <a:p>
            <a:r>
              <a:rPr lang="es-AR" sz="2000" dirty="0">
                <a:solidFill>
                  <a:schemeClr val="bg1">
                    <a:lumMod val="95000"/>
                    <a:lumOff val="5000"/>
                  </a:schemeClr>
                </a:solidFill>
              </a:rPr>
              <a:t>Elegir entre tener el ancho de pulso al inicio del periodo o en cualquier parte del mismo. </a:t>
            </a:r>
          </a:p>
          <a:p>
            <a:r>
              <a:rPr lang="es-AR" sz="2000" dirty="0">
                <a:solidFill>
                  <a:schemeClr val="bg1">
                    <a:lumMod val="95000"/>
                    <a:lumOff val="5000"/>
                  </a:schemeClr>
                </a:solidFill>
              </a:rPr>
              <a:t>Habilitar/deshabilitar las salidas de PWM.</a:t>
            </a:r>
          </a:p>
        </p:txBody>
      </p:sp>
      <p:pic>
        <p:nvPicPr>
          <p:cNvPr id="4" name="Imagen 3">
            <a:extLst>
              <a:ext uri="{FF2B5EF4-FFF2-40B4-BE49-F238E27FC236}">
                <a16:creationId xmlns:a16="http://schemas.microsoft.com/office/drawing/2014/main" id="{94EBCE24-4A7C-4EBB-90FE-7A1656439FAA}"/>
              </a:ext>
            </a:extLst>
          </p:cNvPr>
          <p:cNvPicPr>
            <a:picLocks noChangeAspect="1"/>
          </p:cNvPicPr>
          <p:nvPr/>
        </p:nvPicPr>
        <p:blipFill>
          <a:blip r:embed="rId4"/>
          <a:stretch>
            <a:fillRect/>
          </a:stretch>
        </p:blipFill>
        <p:spPr>
          <a:xfrm>
            <a:off x="7776122" y="618518"/>
            <a:ext cx="2967679" cy="58722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44570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0F6DC-8B0B-465E-B148-C371DDC30ED1}"/>
              </a:ext>
            </a:extLst>
          </p:cNvPr>
          <p:cNvSpPr>
            <a:spLocks noGrp="1"/>
          </p:cNvSpPr>
          <p:nvPr>
            <p:ph type="title"/>
          </p:nvPr>
        </p:nvSpPr>
        <p:spPr/>
        <p:txBody>
          <a:bodyPr/>
          <a:lstStyle/>
          <a:p>
            <a:pPr algn="ctr"/>
            <a:r>
              <a:rPr lang="es-AR" dirty="0">
                <a:solidFill>
                  <a:schemeClr val="bg1">
                    <a:lumMod val="95000"/>
                    <a:lumOff val="5000"/>
                  </a:schemeClr>
                </a:solidFill>
              </a:rPr>
              <a:t>Registros – Pwm1TCR</a:t>
            </a:r>
          </a:p>
        </p:txBody>
      </p:sp>
      <p:pic>
        <p:nvPicPr>
          <p:cNvPr id="8" name="Marcador de contenido 7">
            <a:extLst>
              <a:ext uri="{FF2B5EF4-FFF2-40B4-BE49-F238E27FC236}">
                <a16:creationId xmlns:a16="http://schemas.microsoft.com/office/drawing/2014/main" id="{E9CAB7A9-3EAC-4F13-ADA4-F6154A9E6DD2}"/>
              </a:ext>
            </a:extLst>
          </p:cNvPr>
          <p:cNvPicPr>
            <a:picLocks noGrp="1" noChangeAspect="1"/>
          </p:cNvPicPr>
          <p:nvPr>
            <p:ph idx="1"/>
          </p:nvPr>
        </p:nvPicPr>
        <p:blipFill>
          <a:blip r:embed="rId2"/>
          <a:stretch>
            <a:fillRect/>
          </a:stretch>
        </p:blipFill>
        <p:spPr>
          <a:xfrm>
            <a:off x="1346225" y="1776549"/>
            <a:ext cx="9300004" cy="4782245"/>
          </a:xfrm>
          <a:prstGeom prst="rect">
            <a:avLst/>
          </a:prstGeom>
        </p:spPr>
      </p:pic>
    </p:spTree>
    <p:extLst>
      <p:ext uri="{BB962C8B-B14F-4D97-AF65-F5344CB8AC3E}">
        <p14:creationId xmlns:p14="http://schemas.microsoft.com/office/powerpoint/2010/main" val="221679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275DC-C042-4C17-B776-824D00A76DF6}"/>
              </a:ext>
            </a:extLst>
          </p:cNvPr>
          <p:cNvSpPr>
            <a:spLocks noGrp="1"/>
          </p:cNvSpPr>
          <p:nvPr>
            <p:ph type="title"/>
          </p:nvPr>
        </p:nvSpPr>
        <p:spPr/>
        <p:txBody>
          <a:bodyPr/>
          <a:lstStyle/>
          <a:p>
            <a:pPr algn="ctr"/>
            <a:r>
              <a:rPr lang="es-AR" dirty="0">
                <a:solidFill>
                  <a:schemeClr val="bg1">
                    <a:lumMod val="95000"/>
                    <a:lumOff val="5000"/>
                  </a:schemeClr>
                </a:solidFill>
              </a:rPr>
              <a:t>Registros – PWM1PR</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EE9D0A5-B87E-4FBF-A8FC-FF4AB30FBF5D}"/>
                  </a:ext>
                </a:extLst>
              </p:cNvPr>
              <p:cNvSpPr>
                <a:spLocks noGrp="1"/>
              </p:cNvSpPr>
              <p:nvPr>
                <p:ph idx="1"/>
              </p:nvPr>
            </p:nvSpPr>
            <p:spPr>
              <a:xfrm>
                <a:off x="1141412" y="2249487"/>
                <a:ext cx="10131834" cy="3541714"/>
              </a:xfrm>
            </p:spPr>
            <p:txBody>
              <a:bodyPr>
                <a:normAutofit/>
              </a:bodyPr>
              <a:lstStyle/>
              <a:p>
                <a:r>
                  <a:rPr lang="es-AR" dirty="0">
                    <a:solidFill>
                      <a:schemeClr val="bg1">
                        <a:lumMod val="95000"/>
                        <a:lumOff val="5000"/>
                      </a:schemeClr>
                    </a:solidFill>
                  </a:rPr>
                  <a:t>Registro de 32 bits que sirve para ajustar la resolución que quiero tener en el contador del PWM.</a:t>
                </a:r>
              </a:p>
              <a:p>
                <a:r>
                  <a:rPr lang="es-AR" dirty="0">
                    <a:solidFill>
                      <a:schemeClr val="bg1">
                        <a:lumMod val="95000"/>
                        <a:lumOff val="5000"/>
                      </a:schemeClr>
                    </a:solidFill>
                  </a:rPr>
                  <a:t>Expresión a utilizar: </a:t>
                </a:r>
                <a14:m>
                  <m:oMath xmlns:m="http://schemas.openxmlformats.org/officeDocument/2006/math">
                    <m:r>
                      <a:rPr lang="es-AR" b="0" i="1" smtClean="0">
                        <a:solidFill>
                          <a:schemeClr val="bg1">
                            <a:lumMod val="95000"/>
                            <a:lumOff val="5000"/>
                          </a:schemeClr>
                        </a:solidFill>
                        <a:latin typeface="Cambria Math" panose="02040503050406030204" pitchFamily="18" charset="0"/>
                      </a:rPr>
                      <m:t>𝑃𝑅</m:t>
                    </m:r>
                    <m:r>
                      <a:rPr lang="es-AR" b="0" i="1" smtClean="0">
                        <a:solidFill>
                          <a:schemeClr val="bg1">
                            <a:lumMod val="95000"/>
                            <a:lumOff val="5000"/>
                          </a:schemeClr>
                        </a:solidFill>
                        <a:latin typeface="Cambria Math" panose="02040503050406030204" pitchFamily="18" charset="0"/>
                      </a:rPr>
                      <m:t>=</m:t>
                    </m:r>
                    <m:sSub>
                      <m:sSubPr>
                        <m:ctrlPr>
                          <a:rPr lang="es-AR" b="0" i="1" smtClean="0">
                            <a:solidFill>
                              <a:schemeClr val="bg1">
                                <a:lumMod val="95000"/>
                                <a:lumOff val="5000"/>
                              </a:schemeClr>
                            </a:solidFill>
                            <a:latin typeface="Cambria Math" panose="02040503050406030204" pitchFamily="18" charset="0"/>
                          </a:rPr>
                        </m:ctrlPr>
                      </m:sSubPr>
                      <m:e>
                        <m:r>
                          <a:rPr lang="es-AR" b="0" i="1" smtClean="0">
                            <a:solidFill>
                              <a:schemeClr val="bg1">
                                <a:lumMod val="95000"/>
                                <a:lumOff val="5000"/>
                              </a:schemeClr>
                            </a:solidFill>
                            <a:latin typeface="Cambria Math" panose="02040503050406030204" pitchFamily="18" charset="0"/>
                          </a:rPr>
                          <m:t>(</m:t>
                        </m:r>
                        <m:r>
                          <a:rPr lang="es-AR" b="0" i="1" smtClean="0">
                            <a:solidFill>
                              <a:schemeClr val="bg1">
                                <a:lumMod val="95000"/>
                                <a:lumOff val="5000"/>
                              </a:schemeClr>
                            </a:solidFill>
                            <a:latin typeface="Cambria Math" panose="02040503050406030204" pitchFamily="18" charset="0"/>
                          </a:rPr>
                          <m:t>𝑃𝐶𝐿𝐾</m:t>
                        </m:r>
                      </m:e>
                      <m:sub>
                        <m:r>
                          <a:rPr lang="es-AR" b="0" i="1" smtClean="0">
                            <a:solidFill>
                              <a:schemeClr val="bg1">
                                <a:lumMod val="95000"/>
                                <a:lumOff val="5000"/>
                              </a:schemeClr>
                            </a:solidFill>
                            <a:latin typeface="Cambria Math" panose="02040503050406030204" pitchFamily="18" charset="0"/>
                          </a:rPr>
                          <m:t>𝐻𝑍</m:t>
                        </m:r>
                      </m:sub>
                    </m:sSub>
                    <m:r>
                      <a:rPr lang="es-AR" b="0" i="1" smtClean="0">
                        <a:solidFill>
                          <a:schemeClr val="bg1">
                            <a:lumMod val="95000"/>
                            <a:lumOff val="5000"/>
                          </a:schemeClr>
                        </a:solidFill>
                        <a:latin typeface="Cambria Math" panose="02040503050406030204" pitchFamily="18" charset="0"/>
                      </a:rPr>
                      <m:t> ∗</m:t>
                    </m:r>
                    <m:r>
                      <a:rPr lang="es-AR" b="0" i="1" smtClean="0">
                        <a:solidFill>
                          <a:schemeClr val="bg1">
                            <a:lumMod val="95000"/>
                            <a:lumOff val="5000"/>
                          </a:schemeClr>
                        </a:solidFill>
                        <a:latin typeface="Cambria Math" panose="02040503050406030204" pitchFamily="18" charset="0"/>
                      </a:rPr>
                      <m:t>𝑃𝑊</m:t>
                    </m:r>
                    <m:sSub>
                      <m:sSubPr>
                        <m:ctrlPr>
                          <a:rPr lang="es-AR" b="0" i="1" smtClean="0">
                            <a:solidFill>
                              <a:schemeClr val="bg1">
                                <a:lumMod val="95000"/>
                                <a:lumOff val="5000"/>
                              </a:schemeClr>
                            </a:solidFill>
                            <a:latin typeface="Cambria Math" panose="02040503050406030204" pitchFamily="18" charset="0"/>
                          </a:rPr>
                        </m:ctrlPr>
                      </m:sSubPr>
                      <m:e>
                        <m:r>
                          <a:rPr lang="es-AR" b="0" i="1" smtClean="0">
                            <a:solidFill>
                              <a:schemeClr val="bg1">
                                <a:lumMod val="95000"/>
                                <a:lumOff val="5000"/>
                              </a:schemeClr>
                            </a:solidFill>
                            <a:latin typeface="Cambria Math" panose="02040503050406030204" pitchFamily="18" charset="0"/>
                          </a:rPr>
                          <m:t>𝑀</m:t>
                        </m:r>
                      </m:e>
                      <m:sub>
                        <m:r>
                          <a:rPr lang="es-AR" b="0" i="1" smtClean="0">
                            <a:solidFill>
                              <a:schemeClr val="bg1">
                                <a:lumMod val="95000"/>
                                <a:lumOff val="5000"/>
                              </a:schemeClr>
                            </a:solidFill>
                            <a:latin typeface="Cambria Math" panose="02040503050406030204" pitchFamily="18" charset="0"/>
                          </a:rPr>
                          <m:t>𝑟𝑒𝑠𝑜𝑙𝑢𝑐𝑖</m:t>
                        </m:r>
                        <m:r>
                          <a:rPr lang="es-AR" b="0" i="1" smtClean="0">
                            <a:solidFill>
                              <a:schemeClr val="bg1">
                                <a:lumMod val="95000"/>
                                <a:lumOff val="5000"/>
                              </a:schemeClr>
                            </a:solidFill>
                            <a:latin typeface="Cambria Math" panose="02040503050406030204" pitchFamily="18" charset="0"/>
                          </a:rPr>
                          <m:t>ó</m:t>
                        </m:r>
                        <m:r>
                          <a:rPr lang="es-AR" b="0" i="1" smtClean="0">
                            <a:solidFill>
                              <a:schemeClr val="bg1">
                                <a:lumMod val="95000"/>
                                <a:lumOff val="5000"/>
                              </a:schemeClr>
                            </a:solidFill>
                            <a:latin typeface="Cambria Math" panose="02040503050406030204" pitchFamily="18" charset="0"/>
                          </a:rPr>
                          <m:t>𝑛</m:t>
                        </m:r>
                        <m:r>
                          <a:rPr lang="es-AR" b="0" i="1" smtClean="0">
                            <a:solidFill>
                              <a:schemeClr val="bg1">
                                <a:lumMod val="95000"/>
                                <a:lumOff val="5000"/>
                              </a:schemeClr>
                            </a:solidFill>
                            <a:latin typeface="Cambria Math" panose="02040503050406030204" pitchFamily="18" charset="0"/>
                          </a:rPr>
                          <m:t> </m:t>
                        </m:r>
                      </m:sub>
                    </m:sSub>
                    <m:r>
                      <a:rPr lang="es-AR" b="0" i="1" smtClean="0">
                        <a:solidFill>
                          <a:schemeClr val="bg1">
                            <a:lumMod val="95000"/>
                            <a:lumOff val="5000"/>
                          </a:schemeClr>
                        </a:solidFill>
                        <a:latin typeface="Cambria Math" panose="02040503050406030204" pitchFamily="18" charset="0"/>
                      </a:rPr>
                      <m:t>)−1</m:t>
                    </m:r>
                  </m:oMath>
                </a14:m>
                <a:endParaRPr lang="es-AR" dirty="0">
                  <a:solidFill>
                    <a:schemeClr val="bg1">
                      <a:lumMod val="95000"/>
                      <a:lumOff val="5000"/>
                    </a:schemeClr>
                  </a:solidFill>
                </a:endParaRPr>
              </a:p>
              <a:p>
                <a:r>
                  <a:rPr lang="es-AR" dirty="0">
                    <a:solidFill>
                      <a:schemeClr val="bg1">
                        <a:lumMod val="95000"/>
                        <a:lumOff val="5000"/>
                      </a:schemeClr>
                    </a:solidFill>
                  </a:rPr>
                  <a:t>Ejemplo:  PCLK = 25 MHz = 25.10^6 Hz ; Resolución de 1uSeg = 1.10^-6 </a:t>
                </a:r>
                <a:r>
                  <a:rPr lang="es-AR" dirty="0" err="1">
                    <a:solidFill>
                      <a:schemeClr val="bg1">
                        <a:lumMod val="95000"/>
                        <a:lumOff val="5000"/>
                      </a:schemeClr>
                    </a:solidFill>
                  </a:rPr>
                  <a:t>Seg</a:t>
                </a:r>
                <a:endParaRPr lang="es-AR" dirty="0">
                  <a:solidFill>
                    <a:schemeClr val="bg1">
                      <a:lumMod val="95000"/>
                      <a:lumOff val="5000"/>
                    </a:schemeClr>
                  </a:solidFill>
                </a:endParaRPr>
              </a:p>
              <a:p>
                <a:pPr marL="0" indent="0">
                  <a:buNone/>
                </a:pPr>
                <a:r>
                  <a:rPr lang="es-AR" dirty="0">
                    <a:solidFill>
                      <a:schemeClr val="bg1">
                        <a:lumMod val="95000"/>
                        <a:lumOff val="5000"/>
                      </a:schemeClr>
                    </a:solidFill>
                  </a:rPr>
                  <a:t>PR = (25.10^6 Hz * 1.10^-6 </a:t>
                </a:r>
                <a:r>
                  <a:rPr lang="es-AR" dirty="0" err="1">
                    <a:solidFill>
                      <a:schemeClr val="bg1">
                        <a:lumMod val="95000"/>
                        <a:lumOff val="5000"/>
                      </a:schemeClr>
                    </a:solidFill>
                  </a:rPr>
                  <a:t>Seg</a:t>
                </a:r>
                <a:r>
                  <a:rPr lang="es-AR" dirty="0">
                    <a:solidFill>
                      <a:schemeClr val="bg1">
                        <a:lumMod val="95000"/>
                        <a:lumOff val="5000"/>
                      </a:schemeClr>
                    </a:solidFill>
                  </a:rPr>
                  <a:t>) - 1 = 25 – 1</a:t>
                </a:r>
              </a:p>
              <a:p>
                <a:r>
                  <a:rPr lang="es-AR" dirty="0">
                    <a:solidFill>
                      <a:schemeClr val="bg1">
                        <a:lumMod val="95000"/>
                        <a:lumOff val="5000"/>
                      </a:schemeClr>
                    </a:solidFill>
                  </a:rPr>
                  <a:t>PWM1TC se incrementara en</a:t>
                </a:r>
                <a:r>
                  <a:rPr lang="pt-BR" dirty="0"/>
                  <a:t> </a:t>
                </a:r>
                <a:r>
                  <a:rPr lang="pt-BR" dirty="0">
                    <a:solidFill>
                      <a:schemeClr val="bg1">
                        <a:lumMod val="95000"/>
                        <a:lumOff val="5000"/>
                      </a:schemeClr>
                    </a:solidFill>
                  </a:rPr>
                  <a:t>cada ciclo de </a:t>
                </a:r>
                <a:r>
                  <a:rPr lang="pt-BR" dirty="0" err="1">
                    <a:solidFill>
                      <a:schemeClr val="bg1">
                        <a:lumMod val="95000"/>
                        <a:lumOff val="5000"/>
                      </a:schemeClr>
                    </a:solidFill>
                  </a:rPr>
                  <a:t>reloj</a:t>
                </a:r>
                <a:r>
                  <a:rPr lang="pt-BR" dirty="0">
                    <a:solidFill>
                      <a:schemeClr val="bg1">
                        <a:lumMod val="95000"/>
                        <a:lumOff val="5000"/>
                      </a:schemeClr>
                    </a:solidFill>
                  </a:rPr>
                  <a:t> periférico PWMPR + 1</a:t>
                </a:r>
                <a:endParaRPr lang="es-AR" dirty="0">
                  <a:solidFill>
                    <a:schemeClr val="bg1">
                      <a:lumMod val="95000"/>
                      <a:lumOff val="5000"/>
                    </a:schemeClr>
                  </a:solidFill>
                </a:endParaRPr>
              </a:p>
            </p:txBody>
          </p:sp>
        </mc:Choice>
        <mc:Fallback>
          <p:sp>
            <p:nvSpPr>
              <p:cNvPr id="3" name="Marcador de contenido 2">
                <a:extLst>
                  <a:ext uri="{FF2B5EF4-FFF2-40B4-BE49-F238E27FC236}">
                    <a16:creationId xmlns:a16="http://schemas.microsoft.com/office/drawing/2014/main" id="{4EE9D0A5-B87E-4FBF-A8FC-FF4AB30FBF5D}"/>
                  </a:ext>
                </a:extLst>
              </p:cNvPr>
              <p:cNvSpPr>
                <a:spLocks noGrp="1" noRot="1" noChangeAspect="1" noMove="1" noResize="1" noEditPoints="1" noAdjustHandles="1" noChangeArrowheads="1" noChangeShapeType="1" noTextEdit="1"/>
              </p:cNvSpPr>
              <p:nvPr>
                <p:ph idx="1"/>
              </p:nvPr>
            </p:nvSpPr>
            <p:spPr>
              <a:xfrm>
                <a:off x="1141412" y="2249487"/>
                <a:ext cx="10131834" cy="3541714"/>
              </a:xfrm>
              <a:blipFill>
                <a:blip r:embed="rId2"/>
                <a:stretch>
                  <a:fillRect l="-1203" t="-2238"/>
                </a:stretch>
              </a:blipFill>
            </p:spPr>
            <p:txBody>
              <a:bodyPr/>
              <a:lstStyle/>
              <a:p>
                <a:r>
                  <a:rPr lang="es-AR">
                    <a:noFill/>
                  </a:rPr>
                  <a:t> </a:t>
                </a:r>
              </a:p>
            </p:txBody>
          </p:sp>
        </mc:Fallback>
      </mc:AlternateContent>
    </p:spTree>
    <p:extLst>
      <p:ext uri="{BB962C8B-B14F-4D97-AF65-F5344CB8AC3E}">
        <p14:creationId xmlns:p14="http://schemas.microsoft.com/office/powerpoint/2010/main" val="39855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6BB28-5416-4303-8B97-D596B23768D6}"/>
              </a:ext>
            </a:extLst>
          </p:cNvPr>
          <p:cNvSpPr>
            <a:spLocks noGrp="1"/>
          </p:cNvSpPr>
          <p:nvPr>
            <p:ph type="title"/>
          </p:nvPr>
        </p:nvSpPr>
        <p:spPr/>
        <p:txBody>
          <a:bodyPr/>
          <a:lstStyle/>
          <a:p>
            <a:pPr algn="ctr"/>
            <a:r>
              <a:rPr lang="es-AR" dirty="0">
                <a:solidFill>
                  <a:schemeClr val="bg1">
                    <a:lumMod val="95000"/>
                    <a:lumOff val="5000"/>
                  </a:schemeClr>
                </a:solidFill>
              </a:rPr>
              <a:t>Registros – PWM1mr0/mr1/…/mr6</a:t>
            </a:r>
          </a:p>
        </p:txBody>
      </p:sp>
      <p:sp>
        <p:nvSpPr>
          <p:cNvPr id="3" name="Marcador de contenido 2">
            <a:extLst>
              <a:ext uri="{FF2B5EF4-FFF2-40B4-BE49-F238E27FC236}">
                <a16:creationId xmlns:a16="http://schemas.microsoft.com/office/drawing/2014/main" id="{6C3F7B86-381A-4049-9E98-8E67131D8E34}"/>
              </a:ext>
            </a:extLst>
          </p:cNvPr>
          <p:cNvSpPr>
            <a:spLocks noGrp="1"/>
          </p:cNvSpPr>
          <p:nvPr>
            <p:ph idx="1"/>
          </p:nvPr>
        </p:nvSpPr>
        <p:spPr/>
        <p:txBody>
          <a:bodyPr/>
          <a:lstStyle/>
          <a:p>
            <a:r>
              <a:rPr lang="es-AR" dirty="0">
                <a:solidFill>
                  <a:schemeClr val="bg1">
                    <a:lumMod val="95000"/>
                    <a:lumOff val="5000"/>
                  </a:schemeClr>
                </a:solidFill>
              </a:rPr>
              <a:t>Registros de 32 bits a los cuales se le carga el valor que quiero que tenga el ancho de pulso/ciclo de trabajo/</a:t>
            </a:r>
            <a:r>
              <a:rPr lang="es-AR" dirty="0" err="1">
                <a:solidFill>
                  <a:schemeClr val="bg1">
                    <a:lumMod val="95000"/>
                    <a:lumOff val="5000"/>
                  </a:schemeClr>
                </a:solidFill>
              </a:rPr>
              <a:t>dutty</a:t>
            </a:r>
            <a:r>
              <a:rPr lang="es-AR" dirty="0">
                <a:solidFill>
                  <a:schemeClr val="bg1">
                    <a:lumMod val="95000"/>
                    <a:lumOff val="5000"/>
                  </a:schemeClr>
                </a:solidFill>
              </a:rPr>
              <a:t> o el periodo.  </a:t>
            </a:r>
          </a:p>
          <a:p>
            <a:r>
              <a:rPr lang="es-AR" dirty="0">
                <a:solidFill>
                  <a:schemeClr val="bg1">
                    <a:lumMod val="95000"/>
                    <a:lumOff val="5000"/>
                  </a:schemeClr>
                </a:solidFill>
              </a:rPr>
              <a:t>El Match 0 (MR0) contendrá el valor del periodo de la señal.</a:t>
            </a:r>
          </a:p>
          <a:p>
            <a:r>
              <a:rPr lang="es-AR" dirty="0">
                <a:solidFill>
                  <a:schemeClr val="bg1">
                    <a:lumMod val="95000"/>
                    <a:lumOff val="5000"/>
                  </a:schemeClr>
                </a:solidFill>
              </a:rPr>
              <a:t>Los Match del 1 al 6, serán los que contendrán el </a:t>
            </a:r>
            <a:r>
              <a:rPr lang="es-AR" dirty="0" err="1">
                <a:solidFill>
                  <a:schemeClr val="bg1">
                    <a:lumMod val="95000"/>
                    <a:lumOff val="5000"/>
                  </a:schemeClr>
                </a:solidFill>
              </a:rPr>
              <a:t>dutty</a:t>
            </a:r>
            <a:r>
              <a:rPr lang="es-AR" dirty="0">
                <a:solidFill>
                  <a:schemeClr val="bg1">
                    <a:lumMod val="95000"/>
                    <a:lumOff val="5000"/>
                  </a:schemeClr>
                </a:solidFill>
              </a:rPr>
              <a:t> asociado a cada salida. </a:t>
            </a:r>
          </a:p>
          <a:p>
            <a:r>
              <a:rPr lang="es-AR" dirty="0">
                <a:solidFill>
                  <a:schemeClr val="bg1">
                    <a:lumMod val="95000"/>
                    <a:lumOff val="5000"/>
                  </a:schemeClr>
                </a:solidFill>
              </a:rPr>
              <a:t>Cada Match tiene asociado, como mínimo, dos pines para inicializar como PWM1.X. Por lo que podremos elegir el pin que nos convenga.</a:t>
            </a:r>
          </a:p>
        </p:txBody>
      </p:sp>
    </p:spTree>
    <p:extLst>
      <p:ext uri="{BB962C8B-B14F-4D97-AF65-F5344CB8AC3E}">
        <p14:creationId xmlns:p14="http://schemas.microsoft.com/office/powerpoint/2010/main" val="127306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3C5B3-31F4-4C5C-AAC1-7EAFA23F864D}"/>
              </a:ext>
            </a:extLst>
          </p:cNvPr>
          <p:cNvSpPr>
            <a:spLocks noGrp="1"/>
          </p:cNvSpPr>
          <p:nvPr>
            <p:ph type="title"/>
          </p:nvPr>
        </p:nvSpPr>
        <p:spPr/>
        <p:txBody>
          <a:bodyPr/>
          <a:lstStyle/>
          <a:p>
            <a:pPr algn="ctr"/>
            <a:r>
              <a:rPr lang="es-AR" dirty="0">
                <a:solidFill>
                  <a:schemeClr val="bg1">
                    <a:lumMod val="95000"/>
                    <a:lumOff val="5000"/>
                  </a:schemeClr>
                </a:solidFill>
              </a:rPr>
              <a:t>Registros - PWM1MCR</a:t>
            </a:r>
          </a:p>
        </p:txBody>
      </p:sp>
      <p:sp>
        <p:nvSpPr>
          <p:cNvPr id="3" name="Marcador de contenido 2">
            <a:extLst>
              <a:ext uri="{FF2B5EF4-FFF2-40B4-BE49-F238E27FC236}">
                <a16:creationId xmlns:a16="http://schemas.microsoft.com/office/drawing/2014/main" id="{F3582A40-09FB-4077-AFC9-D0136B1AAE27}"/>
              </a:ext>
            </a:extLst>
          </p:cNvPr>
          <p:cNvSpPr>
            <a:spLocks noGrp="1"/>
          </p:cNvSpPr>
          <p:nvPr>
            <p:ph idx="1"/>
          </p:nvPr>
        </p:nvSpPr>
        <p:spPr/>
        <p:txBody>
          <a:bodyPr/>
          <a:lstStyle/>
          <a:p>
            <a:r>
              <a:rPr lang="es-AR" dirty="0">
                <a:solidFill>
                  <a:schemeClr val="bg1">
                    <a:lumMod val="95000"/>
                    <a:lumOff val="5000"/>
                  </a:schemeClr>
                </a:solidFill>
              </a:rPr>
              <a:t>Registro de 32 bits que sirve para indicar que acción realizar cuando el valor de TC es igual que el valor cargado en alguno de los Match.</a:t>
            </a:r>
          </a:p>
          <a:p>
            <a:r>
              <a:rPr lang="es-AR" dirty="0">
                <a:solidFill>
                  <a:schemeClr val="bg1">
                    <a:lumMod val="95000"/>
                    <a:lumOff val="5000"/>
                  </a:schemeClr>
                </a:solidFill>
              </a:rPr>
              <a:t>Las distintas acciones a realizar son: </a:t>
            </a:r>
          </a:p>
          <a:p>
            <a:pPr lvl="8"/>
            <a:r>
              <a:rPr lang="es-AR" sz="2400" dirty="0">
                <a:solidFill>
                  <a:schemeClr val="bg1">
                    <a:lumMod val="95000"/>
                    <a:lumOff val="5000"/>
                  </a:schemeClr>
                </a:solidFill>
              </a:rPr>
              <a:t>Producir una interrupción. (MR?I) </a:t>
            </a:r>
          </a:p>
          <a:p>
            <a:pPr lvl="8"/>
            <a:r>
              <a:rPr lang="es-AR" sz="2400" dirty="0">
                <a:solidFill>
                  <a:schemeClr val="bg1">
                    <a:lumMod val="95000"/>
                    <a:lumOff val="5000"/>
                  </a:schemeClr>
                </a:solidFill>
              </a:rPr>
              <a:t>Resetear TC. (MR?R)</a:t>
            </a:r>
          </a:p>
          <a:p>
            <a:pPr lvl="8"/>
            <a:r>
              <a:rPr lang="es-AR" sz="2400" dirty="0">
                <a:solidFill>
                  <a:schemeClr val="bg1">
                    <a:lumMod val="95000"/>
                    <a:lumOff val="5000"/>
                  </a:schemeClr>
                </a:solidFill>
              </a:rPr>
              <a:t>Detener TC y “deshabilitar” PWM. (MR?S)</a:t>
            </a:r>
          </a:p>
        </p:txBody>
      </p:sp>
      <p:graphicFrame>
        <p:nvGraphicFramePr>
          <p:cNvPr id="8" name="Tabla 8">
            <a:extLst>
              <a:ext uri="{FF2B5EF4-FFF2-40B4-BE49-F238E27FC236}">
                <a16:creationId xmlns:a16="http://schemas.microsoft.com/office/drawing/2014/main" id="{E9C00206-5F1A-4F2B-8CCF-C51C5AFB70DC}"/>
              </a:ext>
            </a:extLst>
          </p:cNvPr>
          <p:cNvGraphicFramePr>
            <a:graphicFrameLocks noGrp="1"/>
          </p:cNvGraphicFramePr>
          <p:nvPr>
            <p:extLst>
              <p:ext uri="{D42A27DB-BD31-4B8C-83A1-F6EECF244321}">
                <p14:modId xmlns:p14="http://schemas.microsoft.com/office/powerpoint/2010/main" val="507671817"/>
              </p:ext>
            </p:extLst>
          </p:nvPr>
        </p:nvGraphicFramePr>
        <p:xfrm>
          <a:off x="2030411" y="5758180"/>
          <a:ext cx="8380688" cy="370840"/>
        </p:xfrm>
        <a:graphic>
          <a:graphicData uri="http://schemas.openxmlformats.org/drawingml/2006/table">
            <a:tbl>
              <a:tblPr firstRow="1" bandRow="1">
                <a:tableStyleId>{D7AC3CCA-C797-4891-BE02-D94E43425B78}</a:tableStyleId>
              </a:tblPr>
              <a:tblGrid>
                <a:gridCol w="1222240">
                  <a:extLst>
                    <a:ext uri="{9D8B030D-6E8A-4147-A177-3AD203B41FA5}">
                      <a16:colId xmlns:a16="http://schemas.microsoft.com/office/drawing/2014/main" val="2625075291"/>
                    </a:ext>
                  </a:extLst>
                </a:gridCol>
                <a:gridCol w="872932">
                  <a:extLst>
                    <a:ext uri="{9D8B030D-6E8A-4147-A177-3AD203B41FA5}">
                      <a16:colId xmlns:a16="http://schemas.microsoft.com/office/drawing/2014/main" val="1502206810"/>
                    </a:ext>
                  </a:extLst>
                </a:gridCol>
                <a:gridCol w="1047586">
                  <a:extLst>
                    <a:ext uri="{9D8B030D-6E8A-4147-A177-3AD203B41FA5}">
                      <a16:colId xmlns:a16="http://schemas.microsoft.com/office/drawing/2014/main" val="4266464377"/>
                    </a:ext>
                  </a:extLst>
                </a:gridCol>
                <a:gridCol w="1047586">
                  <a:extLst>
                    <a:ext uri="{9D8B030D-6E8A-4147-A177-3AD203B41FA5}">
                      <a16:colId xmlns:a16="http://schemas.microsoft.com/office/drawing/2014/main" val="2079271005"/>
                    </a:ext>
                  </a:extLst>
                </a:gridCol>
                <a:gridCol w="1047586">
                  <a:extLst>
                    <a:ext uri="{9D8B030D-6E8A-4147-A177-3AD203B41FA5}">
                      <a16:colId xmlns:a16="http://schemas.microsoft.com/office/drawing/2014/main" val="3320752787"/>
                    </a:ext>
                  </a:extLst>
                </a:gridCol>
                <a:gridCol w="1047586">
                  <a:extLst>
                    <a:ext uri="{9D8B030D-6E8A-4147-A177-3AD203B41FA5}">
                      <a16:colId xmlns:a16="http://schemas.microsoft.com/office/drawing/2014/main" val="1268396783"/>
                    </a:ext>
                  </a:extLst>
                </a:gridCol>
                <a:gridCol w="1047586">
                  <a:extLst>
                    <a:ext uri="{9D8B030D-6E8A-4147-A177-3AD203B41FA5}">
                      <a16:colId xmlns:a16="http://schemas.microsoft.com/office/drawing/2014/main" val="1149299358"/>
                    </a:ext>
                  </a:extLst>
                </a:gridCol>
                <a:gridCol w="1047586">
                  <a:extLst>
                    <a:ext uri="{9D8B030D-6E8A-4147-A177-3AD203B41FA5}">
                      <a16:colId xmlns:a16="http://schemas.microsoft.com/office/drawing/2014/main" val="1275501480"/>
                    </a:ext>
                  </a:extLst>
                </a:gridCol>
              </a:tblGrid>
              <a:tr h="370840">
                <a:tc>
                  <a:txBody>
                    <a:bodyPr/>
                    <a:lstStyle/>
                    <a:p>
                      <a:pPr algn="ctr"/>
                      <a:r>
                        <a:rPr lang="es-AR" dirty="0" err="1"/>
                        <a:t>Reserved</a:t>
                      </a:r>
                      <a:endParaRPr lang="es-AR" dirty="0"/>
                    </a:p>
                  </a:txBody>
                  <a:tcPr/>
                </a:tc>
                <a:tc>
                  <a:txBody>
                    <a:bodyPr/>
                    <a:lstStyle/>
                    <a:p>
                      <a:pPr algn="ctr"/>
                      <a:r>
                        <a:rPr lang="es-AR" dirty="0"/>
                        <a:t>MR6</a:t>
                      </a:r>
                    </a:p>
                  </a:txBody>
                  <a:tcPr/>
                </a:tc>
                <a:tc>
                  <a:txBody>
                    <a:bodyPr/>
                    <a:lstStyle/>
                    <a:p>
                      <a:pPr algn="ctr"/>
                      <a:r>
                        <a:rPr lang="es-AR" dirty="0"/>
                        <a:t>MR5</a:t>
                      </a:r>
                    </a:p>
                  </a:txBody>
                  <a:tcPr/>
                </a:tc>
                <a:tc>
                  <a:txBody>
                    <a:bodyPr/>
                    <a:lstStyle/>
                    <a:p>
                      <a:pPr algn="ctr"/>
                      <a:r>
                        <a:rPr lang="es-AR" dirty="0"/>
                        <a:t>MR4</a:t>
                      </a:r>
                    </a:p>
                  </a:txBody>
                  <a:tcPr/>
                </a:tc>
                <a:tc>
                  <a:txBody>
                    <a:bodyPr/>
                    <a:lstStyle/>
                    <a:p>
                      <a:pPr algn="ctr"/>
                      <a:r>
                        <a:rPr lang="es-AR" dirty="0"/>
                        <a:t>MR3</a:t>
                      </a:r>
                    </a:p>
                  </a:txBody>
                  <a:tcPr/>
                </a:tc>
                <a:tc>
                  <a:txBody>
                    <a:bodyPr/>
                    <a:lstStyle/>
                    <a:p>
                      <a:pPr algn="ctr"/>
                      <a:r>
                        <a:rPr lang="es-AR" dirty="0"/>
                        <a:t>MR2</a:t>
                      </a:r>
                    </a:p>
                  </a:txBody>
                  <a:tcPr/>
                </a:tc>
                <a:tc>
                  <a:txBody>
                    <a:bodyPr/>
                    <a:lstStyle/>
                    <a:p>
                      <a:pPr algn="ctr"/>
                      <a:r>
                        <a:rPr lang="es-AR" dirty="0"/>
                        <a:t>MR1</a:t>
                      </a:r>
                    </a:p>
                  </a:txBody>
                  <a:tcPr/>
                </a:tc>
                <a:tc>
                  <a:txBody>
                    <a:bodyPr/>
                    <a:lstStyle/>
                    <a:p>
                      <a:pPr algn="ctr"/>
                      <a:r>
                        <a:rPr lang="es-AR" dirty="0"/>
                        <a:t>MR0</a:t>
                      </a:r>
                    </a:p>
                  </a:txBody>
                  <a:tcPr/>
                </a:tc>
                <a:extLst>
                  <a:ext uri="{0D108BD9-81ED-4DB2-BD59-A6C34878D82A}">
                    <a16:rowId xmlns:a16="http://schemas.microsoft.com/office/drawing/2014/main" val="785521396"/>
                  </a:ext>
                </a:extLst>
              </a:tr>
            </a:tbl>
          </a:graphicData>
        </a:graphic>
      </p:graphicFrame>
      <p:sp>
        <p:nvSpPr>
          <p:cNvPr id="11" name="Cerrar llave 10">
            <a:extLst>
              <a:ext uri="{FF2B5EF4-FFF2-40B4-BE49-F238E27FC236}">
                <a16:creationId xmlns:a16="http://schemas.microsoft.com/office/drawing/2014/main" id="{383EE970-D6D9-4AAD-86D8-EF99377B4949}"/>
              </a:ext>
            </a:extLst>
          </p:cNvPr>
          <p:cNvSpPr/>
          <p:nvPr/>
        </p:nvSpPr>
        <p:spPr>
          <a:xfrm rot="5400000">
            <a:off x="6617244" y="5860325"/>
            <a:ext cx="272506" cy="80989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F2C737B7-25D8-449F-9F3C-1219A4E20D18}"/>
              </a:ext>
            </a:extLst>
          </p:cNvPr>
          <p:cNvSpPr txBox="1"/>
          <p:nvPr/>
        </p:nvSpPr>
        <p:spPr>
          <a:xfrm>
            <a:off x="6465628" y="6370014"/>
            <a:ext cx="692818" cy="369332"/>
          </a:xfrm>
          <a:prstGeom prst="rect">
            <a:avLst/>
          </a:prstGeom>
          <a:noFill/>
        </p:spPr>
        <p:txBody>
          <a:bodyPr wrap="none" rtlCol="0">
            <a:spAutoFit/>
          </a:bodyPr>
          <a:lstStyle/>
          <a:p>
            <a:r>
              <a:rPr lang="es-AR" dirty="0">
                <a:solidFill>
                  <a:schemeClr val="bg1">
                    <a:lumMod val="95000"/>
                    <a:lumOff val="5000"/>
                  </a:schemeClr>
                </a:solidFill>
              </a:rPr>
              <a:t>3 bits</a:t>
            </a:r>
          </a:p>
        </p:txBody>
      </p:sp>
    </p:spTree>
    <p:extLst>
      <p:ext uri="{BB962C8B-B14F-4D97-AF65-F5344CB8AC3E}">
        <p14:creationId xmlns:p14="http://schemas.microsoft.com/office/powerpoint/2010/main" val="4245324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509</Words>
  <Application>Microsoft Office PowerPoint</Application>
  <PresentationFormat>Panorámica</PresentationFormat>
  <Paragraphs>56</Paragraphs>
  <Slides>12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Cambria Math</vt:lpstr>
      <vt:lpstr>Tw Cen MT</vt:lpstr>
      <vt:lpstr>Circuito</vt:lpstr>
      <vt:lpstr>Registros de PWM</vt:lpstr>
      <vt:lpstr>introducción </vt:lpstr>
      <vt:lpstr>Veamos algunos gráficos</vt:lpstr>
      <vt:lpstr>Presentación de PowerPoint</vt:lpstr>
      <vt:lpstr>Registro - PWM1PCR</vt:lpstr>
      <vt:lpstr>Registros – Pwm1TCR</vt:lpstr>
      <vt:lpstr>Registros – PWM1PR</vt:lpstr>
      <vt:lpstr>Registros – PWM1mr0/mr1/…/mr6</vt:lpstr>
      <vt:lpstr>Registros - PWM1MCR</vt:lpstr>
      <vt:lpstr>Registros - PWM1IR</vt:lpstr>
      <vt:lpstr>Registros – PWM1LER</vt:lpstr>
      <vt:lpstr>Ejemplo de inicialización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Registros de PWM</dc:title>
  <dc:creator>Nicolás Martín Campos</dc:creator>
  <cp:lastModifiedBy>Nicolás Martín Campos</cp:lastModifiedBy>
  <cp:revision>5</cp:revision>
  <dcterms:created xsi:type="dcterms:W3CDTF">2019-09-03T19:31:27Z</dcterms:created>
  <dcterms:modified xsi:type="dcterms:W3CDTF">2019-09-04T13:17:32Z</dcterms:modified>
</cp:coreProperties>
</file>