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96" r:id="rId2"/>
  </p:sldMasterIdLst>
  <p:notesMasterIdLst>
    <p:notesMasterId r:id="rId36"/>
  </p:notes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71" r:id="rId10"/>
    <p:sldId id="272" r:id="rId11"/>
    <p:sldId id="273" r:id="rId12"/>
    <p:sldId id="274" r:id="rId13"/>
    <p:sldId id="302" r:id="rId14"/>
    <p:sldId id="276" r:id="rId15"/>
    <p:sldId id="277" r:id="rId16"/>
    <p:sldId id="278" r:id="rId17"/>
    <p:sldId id="279" r:id="rId18"/>
    <p:sldId id="280" r:id="rId19"/>
    <p:sldId id="281" r:id="rId20"/>
    <p:sldId id="303" r:id="rId21"/>
    <p:sldId id="283" r:id="rId22"/>
    <p:sldId id="284" r:id="rId23"/>
    <p:sldId id="285" r:id="rId24"/>
    <p:sldId id="286" r:id="rId25"/>
    <p:sldId id="289" r:id="rId26"/>
    <p:sldId id="290" r:id="rId27"/>
    <p:sldId id="305" r:id="rId28"/>
    <p:sldId id="291" r:id="rId29"/>
    <p:sldId id="306" r:id="rId30"/>
    <p:sldId id="292" r:id="rId31"/>
    <p:sldId id="307" r:id="rId32"/>
    <p:sldId id="293" r:id="rId33"/>
    <p:sldId id="294" r:id="rId34"/>
    <p:sldId id="295" r:id="rId3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11" autoAdjust="0"/>
  </p:normalViewPr>
  <p:slideViewPr>
    <p:cSldViewPr>
      <p:cViewPr>
        <p:scale>
          <a:sx n="60" d="100"/>
          <a:sy n="60" d="100"/>
        </p:scale>
        <p:origin x="-1644" y="-24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50" name="Rectangle 5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88766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 b="1">
                <a:solidFill>
                  <a:srgbClr val="FFFFFF"/>
                </a:solidFill>
                <a:latin typeface="Tahoma" panose="020B0604030504040204" pitchFamily="34" charset="0"/>
                <a:cs typeface="Segoe UI" panose="020B0502040204020203" pitchFamily="34" charset="0"/>
              </a:defRPr>
            </a:lvl1pPr>
          </a:lstStyle>
          <a:p>
            <a:endParaRPr lang="es-AR" altLang="es-AR"/>
          </a:p>
        </p:txBody>
      </p:sp>
      <p:sp>
        <p:nvSpPr>
          <p:cNvPr id="4151" name="Rectangle 55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88766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 b="1">
                <a:solidFill>
                  <a:srgbClr val="FFFFFF"/>
                </a:solidFill>
                <a:latin typeface="Tahoma" panose="020B0604030504040204" pitchFamily="34" charset="0"/>
                <a:cs typeface="Segoe UI" panose="020B0502040204020203" pitchFamily="34" charset="0"/>
              </a:defRPr>
            </a:lvl1pPr>
          </a:lstStyle>
          <a:p>
            <a:endParaRPr lang="es-AR" altLang="es-AR"/>
          </a:p>
        </p:txBody>
      </p:sp>
      <p:sp>
        <p:nvSpPr>
          <p:cNvPr id="4152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487863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53" name="Rectangle 57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4945063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AR" altLang="es-AR" smtClean="0"/>
          </a:p>
        </p:txBody>
      </p:sp>
      <p:sp>
        <p:nvSpPr>
          <p:cNvPr id="4154" name="Rectangle 58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88766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 b="1">
                <a:solidFill>
                  <a:srgbClr val="FFFFFF"/>
                </a:solidFill>
                <a:latin typeface="Tahoma" panose="020B0604030504040204" pitchFamily="34" charset="0"/>
                <a:cs typeface="Segoe UI" panose="020B0502040204020203" pitchFamily="34" charset="0"/>
              </a:defRPr>
            </a:lvl1pPr>
          </a:lstStyle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4155" name="Rectangle 59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88766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 b="1">
                <a:solidFill>
                  <a:srgbClr val="FFFFFF"/>
                </a:solidFill>
                <a:latin typeface="Tahoma" panose="020B0604030504040204" pitchFamily="34" charset="0"/>
                <a:cs typeface="Segoe UI" panose="020B0502040204020203" pitchFamily="34" charset="0"/>
              </a:defRPr>
            </a:lvl1pPr>
          </a:lstStyle>
          <a:p>
            <a:fld id="{278B7871-BC56-4F02-BCD2-7EDD19D2DFD5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="" xmlns:p14="http://schemas.microsoft.com/office/powerpoint/2010/main" val="40041493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E1843F-80A4-4746-9491-C141C4732F9C}" type="slidenum">
              <a:rPr lang="es-AR" altLang="es-AR"/>
              <a:pPr/>
              <a:t>1</a:t>
            </a:fld>
            <a:endParaRPr lang="es-AR" altLang="es-AR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03123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707ECF-43DF-40C7-9887-8971C246C1E5}" type="slidenum">
              <a:rPr lang="es-AR" altLang="es-AR"/>
              <a:pPr/>
              <a:t>10</a:t>
            </a:fld>
            <a:endParaRPr lang="es-AR" altLang="es-AR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869630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DF5D23-82EE-4D01-80C9-8FFACFCD0A53}" type="slidenum">
              <a:rPr lang="es-AR" altLang="es-AR"/>
              <a:pPr/>
              <a:t>11</a:t>
            </a:fld>
            <a:endParaRPr lang="es-AR" altLang="es-AR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43527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231D96-22B2-4A85-965C-63F4C5DA57E8}" type="slidenum">
              <a:rPr lang="es-AR" altLang="es-AR"/>
              <a:pPr/>
              <a:t>12</a:t>
            </a:fld>
            <a:endParaRPr lang="es-AR" altLang="es-AR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84375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2D801F-C06F-4C39-B0F9-332D93148A55}" type="slidenum">
              <a:rPr lang="es-AR" altLang="es-AR"/>
              <a:pPr/>
              <a:t>13</a:t>
            </a:fld>
            <a:endParaRPr lang="es-AR" altLang="es-AR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796498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4515CC-E566-4F77-AE26-A9DB77E1B238}" type="slidenum">
              <a:rPr lang="es-AR" altLang="es-AR"/>
              <a:pPr/>
              <a:t>14</a:t>
            </a:fld>
            <a:endParaRPr lang="es-AR" altLang="es-AR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7763" y="685800"/>
            <a:ext cx="4535487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01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511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E8DD6A-4B17-48EE-B4EF-619CF4F6C2DD}" type="slidenum">
              <a:rPr lang="es-AR" altLang="es-AR"/>
              <a:pPr/>
              <a:t>15</a:t>
            </a:fld>
            <a:endParaRPr lang="es-AR" altLang="es-AR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016756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EA8A97-5EC3-4EA9-B06C-DEC52ED294A6}" type="slidenum">
              <a:rPr lang="es-AR" altLang="es-AR"/>
              <a:pPr/>
              <a:t>16</a:t>
            </a:fld>
            <a:endParaRPr lang="es-AR" altLang="es-AR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7763" y="685800"/>
            <a:ext cx="4535487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01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19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C5653B-76CA-4F9C-8DAF-F2E966A9A7C4}" type="slidenum">
              <a:rPr lang="es-AR" altLang="es-AR"/>
              <a:pPr/>
              <a:t>17</a:t>
            </a:fld>
            <a:endParaRPr lang="es-AR" altLang="es-AR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128525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781651-87A9-41F9-9FBB-991932A474DD}" type="slidenum">
              <a:rPr lang="es-AR" altLang="es-AR"/>
              <a:pPr/>
              <a:t>18</a:t>
            </a:fld>
            <a:endParaRPr lang="es-AR" altLang="es-AR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61003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781651-87A9-41F9-9FBB-991932A474DD}" type="slidenum">
              <a:rPr lang="es-AR" altLang="es-AR"/>
              <a:pPr/>
              <a:t>19</a:t>
            </a:fld>
            <a:endParaRPr lang="es-AR" altLang="es-AR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62173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F96DEA-D193-43DE-A9AF-EA04EAF3C55B}" type="slidenum">
              <a:rPr lang="es-AR" altLang="es-AR"/>
              <a:pPr/>
              <a:t>2</a:t>
            </a:fld>
            <a:endParaRPr lang="es-AR" altLang="es-AR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28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60634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753EE4-A6D4-4B3A-AAA1-41781ECFD443}" type="slidenum">
              <a:rPr lang="es-AR" altLang="es-AR"/>
              <a:pPr/>
              <a:t>20</a:t>
            </a:fld>
            <a:endParaRPr lang="es-AR" altLang="es-AR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26011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0B6623-1782-470F-AECD-945765649978}" type="slidenum">
              <a:rPr lang="es-AR" altLang="es-AR"/>
              <a:pPr/>
              <a:t>21</a:t>
            </a:fld>
            <a:endParaRPr lang="es-AR" altLang="es-AR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338235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B4D467-0BB9-44EB-B83E-1D658BCFA82A}" type="slidenum">
              <a:rPr lang="es-AR" altLang="es-AR"/>
              <a:pPr/>
              <a:t>22</a:t>
            </a:fld>
            <a:endParaRPr lang="es-AR" altLang="es-AR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81851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D86B5-6207-4F09-855B-158CD7C76F8E}" type="slidenum">
              <a:rPr lang="es-AR" altLang="es-AR"/>
              <a:pPr/>
              <a:t>23</a:t>
            </a:fld>
            <a:endParaRPr lang="es-AR" altLang="es-AR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19290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812128-6ED6-4CF4-B7E9-E5A4DDE2C5BF}" type="slidenum">
              <a:rPr lang="es-AR" altLang="es-AR"/>
              <a:pPr/>
              <a:t>24</a:t>
            </a:fld>
            <a:endParaRPr lang="es-AR" altLang="es-AR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47302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723159-6D41-41CB-8B06-FE43D88D84A5}" type="slidenum">
              <a:rPr lang="es-AR" altLang="es-AR"/>
              <a:pPr/>
              <a:t>25</a:t>
            </a:fld>
            <a:endParaRPr lang="es-AR" altLang="es-AR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69136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723159-6D41-41CB-8B06-FE43D88D84A5}" type="slidenum">
              <a:rPr lang="es-AR" altLang="es-AR"/>
              <a:pPr/>
              <a:t>26</a:t>
            </a:fld>
            <a:endParaRPr lang="es-AR" altLang="es-AR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97943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F13F27-1947-45F6-AF21-3D724E6EA86C}" type="slidenum">
              <a:rPr lang="es-AR" altLang="es-AR"/>
              <a:pPr/>
              <a:t>27</a:t>
            </a:fld>
            <a:endParaRPr lang="es-AR" altLang="es-AR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73258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F13F27-1947-45F6-AF21-3D724E6EA86C}" type="slidenum">
              <a:rPr lang="es-AR" altLang="es-AR"/>
              <a:pPr/>
              <a:t>28</a:t>
            </a:fld>
            <a:endParaRPr lang="es-AR" altLang="es-AR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931306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A62414-37CE-4405-B8B2-962672CC9293}" type="slidenum">
              <a:rPr lang="es-AR" altLang="es-AR"/>
              <a:pPr/>
              <a:t>29</a:t>
            </a:fld>
            <a:endParaRPr lang="es-AR" altLang="es-AR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1647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91769B-A605-4AFB-A811-C1E1FDBD67C3}" type="slidenum">
              <a:rPr lang="es-AR" altLang="es-AR"/>
              <a:pPr/>
              <a:t>3</a:t>
            </a:fld>
            <a:endParaRPr lang="es-AR" altLang="es-AR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28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91443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A62414-37CE-4405-B8B2-962672CC9293}" type="slidenum">
              <a:rPr lang="es-AR" altLang="es-AR"/>
              <a:pPr/>
              <a:t>30</a:t>
            </a:fld>
            <a:endParaRPr lang="es-AR" altLang="es-AR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613906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357EE4-C058-4DA6-A230-46E42C840091}" type="slidenum">
              <a:rPr lang="es-AR" altLang="es-AR"/>
              <a:pPr/>
              <a:t>31</a:t>
            </a:fld>
            <a:endParaRPr lang="es-AR" altLang="es-AR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842106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3489FD-7CA9-49F2-9646-573049BEA621}" type="slidenum">
              <a:rPr lang="es-AR" altLang="es-AR"/>
              <a:pPr/>
              <a:t>32</a:t>
            </a:fld>
            <a:endParaRPr lang="es-AR" altLang="es-AR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34969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BF5D19-9CAE-4F73-BB1E-DA74E35BE385}" type="slidenum">
              <a:rPr lang="es-AR" altLang="es-AR"/>
              <a:pPr/>
              <a:t>33</a:t>
            </a:fld>
            <a:endParaRPr lang="es-AR" altLang="es-AR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4438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30227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FBBC82-74BF-4342-B4E3-1103B14080F8}" type="slidenum">
              <a:rPr lang="es-AR" altLang="es-AR"/>
              <a:pPr/>
              <a:t>4</a:t>
            </a:fld>
            <a:endParaRPr lang="es-AR" altLang="es-AR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28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08567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10BD77-A0AB-42D9-8704-753F00C7F986}" type="slidenum">
              <a:rPr lang="es-AR" altLang="es-AR"/>
              <a:pPr/>
              <a:t>5</a:t>
            </a:fld>
            <a:endParaRPr lang="es-AR" altLang="es-AR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61579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BC4B1-569A-459A-8085-8DF429688561}" type="slidenum">
              <a:rPr lang="es-AR" altLang="es-AR"/>
              <a:pPr/>
              <a:t>6</a:t>
            </a:fld>
            <a:endParaRPr lang="es-AR" altLang="es-AR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29647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7A4D02-2C46-4A28-92EE-558258BE16D9}" type="slidenum">
              <a:rPr lang="es-AR" altLang="es-AR"/>
              <a:pPr/>
              <a:t>7</a:t>
            </a:fld>
            <a:endParaRPr lang="es-AR" altLang="es-AR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58830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A123B9-E621-4297-A1D0-84A511B8684D}" type="slidenum">
              <a:rPr lang="es-AR" altLang="es-AR"/>
              <a:pPr/>
              <a:t>8</a:t>
            </a:fld>
            <a:endParaRPr lang="es-AR" altLang="es-AR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2911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8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s-AR" altLang="es-AR"/>
              <a:t>Ing. Marcelo Giura                                                 Informática II - UTN - FRBA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61D72F-C36E-4741-81B0-D9412BB46112}" type="slidenum">
              <a:rPr lang="es-AR" altLang="es-AR"/>
              <a:pPr/>
              <a:t>9</a:t>
            </a:fld>
            <a:endParaRPr lang="es-AR" altLang="es-AR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13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15239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D851FD-737A-4582-BFF6-69E79EB577C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176250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4078A5-7DBE-4967-BA01-88C52CD1C3ED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226617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53188" y="444500"/>
            <a:ext cx="1920875" cy="61134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44500"/>
            <a:ext cx="5614988" cy="61134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5B7325-08B6-44DE-99F7-1A5697D4FE7C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423737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652F-4BDD-4CB2-91C4-B9D5442B80C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BD-CF39-4F81-90DD-E0526A0C7219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13B7-EBA1-45F8-9BC9-FA653AF5CAE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1BC2-1CC4-42DA-A118-78485E0E51B4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CEA7-158B-499E-8CE1-2ABA47A966EF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FDF-9EE9-477A-ADEF-FA43BD05DFBF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29D-7EE2-4741-ACA6-B3054FD6C3A4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297E-F406-4D48-94F9-03F1F2AC4E90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1B0E9D-D287-4305-8165-1ECB12248BEB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380636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EEC9-3C2A-4DEF-A275-D7BCA3BB1B0C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29C-C208-48C8-8344-623790CAB199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DFD7-5E88-4DA0-82C9-2B97966FE09C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5311C6-472F-4B8B-B9FB-DB9B1C075691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39187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67138" cy="45767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05338" y="1981200"/>
            <a:ext cx="3768725" cy="45767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862322-50C5-485C-8797-150D078042D0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311034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3E5796-788D-4DD0-B064-8A88C755759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36365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47AD8E-8E6C-46CB-B543-64DE3FFCF834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3821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6CAD7F-B883-4F67-8A23-1FEFC86586AB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275069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DD153B-BCE4-4AC4-86AA-6831F82B8C6E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368893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65C428A-B264-4E71-84A0-8684F4F8F575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="" xmlns:p14="http://schemas.microsoft.com/office/powerpoint/2010/main" val="302019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0"/>
            <a:ext cx="9063038" cy="6777038"/>
            <a:chOff x="0" y="0"/>
            <a:chExt cx="5709" cy="4269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0" y="0"/>
              <a:ext cx="5709" cy="4269"/>
              <a:chOff x="0" y="0"/>
              <a:chExt cx="5709" cy="4269"/>
            </a:xfrm>
          </p:grpSpPr>
          <p:sp>
            <p:nvSpPr>
              <p:cNvPr id="2051" name="Line 3"/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2" name="Line 4"/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3" name="Line 5"/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4" name="Line 6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5" name="Line 7"/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6" name="Line 8"/>
              <p:cNvSpPr>
                <a:spLocks noChangeShapeType="1"/>
              </p:cNvSpPr>
              <p:nvPr/>
            </p:nvSpPr>
            <p:spPr bwMode="auto">
              <a:xfrm>
                <a:off x="1728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7" name="Line 9"/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8" name="Line 10"/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auto">
              <a:xfrm>
                <a:off x="2592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0" name="Line 12"/>
              <p:cNvSpPr>
                <a:spLocks noChangeShapeType="1"/>
              </p:cNvSpPr>
              <p:nvPr/>
            </p:nvSpPr>
            <p:spPr bwMode="auto">
              <a:xfrm>
                <a:off x="2880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1" name="Line 13"/>
              <p:cNvSpPr>
                <a:spLocks noChangeShapeType="1"/>
              </p:cNvSpPr>
              <p:nvPr/>
            </p:nvSpPr>
            <p:spPr bwMode="auto">
              <a:xfrm>
                <a:off x="3168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2" name="Line 14"/>
              <p:cNvSpPr>
                <a:spLocks noChangeShapeType="1"/>
              </p:cNvSpPr>
              <p:nvPr/>
            </p:nvSpPr>
            <p:spPr bwMode="auto">
              <a:xfrm>
                <a:off x="3456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3" name="Line 15"/>
              <p:cNvSpPr>
                <a:spLocks noChangeShapeType="1"/>
              </p:cNvSpPr>
              <p:nvPr/>
            </p:nvSpPr>
            <p:spPr bwMode="auto">
              <a:xfrm>
                <a:off x="3744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auto">
              <a:xfrm>
                <a:off x="4032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auto">
              <a:xfrm>
                <a:off x="4320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auto">
              <a:xfrm>
                <a:off x="4608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auto">
              <a:xfrm>
                <a:off x="4896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8" name="Line 20"/>
              <p:cNvSpPr>
                <a:spLocks noChangeShapeType="1"/>
              </p:cNvSpPr>
              <p:nvPr/>
            </p:nvSpPr>
            <p:spPr bwMode="auto">
              <a:xfrm>
                <a:off x="5184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9" name="Line 21"/>
              <p:cNvSpPr>
                <a:spLocks noChangeShapeType="1"/>
              </p:cNvSpPr>
              <p:nvPr/>
            </p:nvSpPr>
            <p:spPr bwMode="auto">
              <a:xfrm>
                <a:off x="5472" y="0"/>
                <a:ext cx="0" cy="426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pSp>
            <p:nvGrpSpPr>
              <p:cNvPr id="2070" name="Group 22"/>
              <p:cNvGrpSpPr>
                <a:grpSpLocks/>
              </p:cNvGrpSpPr>
              <p:nvPr/>
            </p:nvGrpSpPr>
            <p:grpSpPr bwMode="auto">
              <a:xfrm>
                <a:off x="0" y="336"/>
                <a:ext cx="5709" cy="3694"/>
                <a:chOff x="0" y="336"/>
                <a:chExt cx="5709" cy="3694"/>
              </a:xfrm>
            </p:grpSpPr>
            <p:sp>
              <p:nvSpPr>
                <p:cNvPr id="2071" name="Line 23"/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2" name="Line 24"/>
                <p:cNvSpPr>
                  <a:spLocks noChangeShapeType="1"/>
                </p:cNvSpPr>
                <p:nvPr/>
              </p:nvSpPr>
              <p:spPr bwMode="auto">
                <a:xfrm>
                  <a:off x="0" y="624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3" name="Line 25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4" name="Line 26"/>
                <p:cNvSpPr>
                  <a:spLocks noChangeShapeType="1"/>
                </p:cNvSpPr>
                <p:nvPr/>
              </p:nvSpPr>
              <p:spPr bwMode="auto">
                <a:xfrm>
                  <a:off x="0" y="1200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5" name="Line 27"/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6" name="Line 28"/>
                <p:cNvSpPr>
                  <a:spLocks noChangeShapeType="1"/>
                </p:cNvSpPr>
                <p:nvPr/>
              </p:nvSpPr>
              <p:spPr bwMode="auto">
                <a:xfrm>
                  <a:off x="0" y="1776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7" name="Line 29"/>
                <p:cNvSpPr>
                  <a:spLocks noChangeShapeType="1"/>
                </p:cNvSpPr>
                <p:nvPr/>
              </p:nvSpPr>
              <p:spPr bwMode="auto">
                <a:xfrm>
                  <a:off x="0" y="2035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8" name="Line 30"/>
                <p:cNvSpPr>
                  <a:spLocks noChangeShapeType="1"/>
                </p:cNvSpPr>
                <p:nvPr/>
              </p:nvSpPr>
              <p:spPr bwMode="auto">
                <a:xfrm>
                  <a:off x="0" y="2303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9" name="Line 31"/>
                <p:cNvSpPr>
                  <a:spLocks noChangeShapeType="1"/>
                </p:cNvSpPr>
                <p:nvPr/>
              </p:nvSpPr>
              <p:spPr bwMode="auto">
                <a:xfrm>
                  <a:off x="0" y="2591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0" name="Line 32"/>
                <p:cNvSpPr>
                  <a:spLocks noChangeShapeType="1"/>
                </p:cNvSpPr>
                <p:nvPr/>
              </p:nvSpPr>
              <p:spPr bwMode="auto">
                <a:xfrm>
                  <a:off x="0" y="2879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1" name="Line 33"/>
                <p:cNvSpPr>
                  <a:spLocks noChangeShapeType="1"/>
                </p:cNvSpPr>
                <p:nvPr/>
              </p:nvSpPr>
              <p:spPr bwMode="auto">
                <a:xfrm>
                  <a:off x="0" y="3167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2" name="Line 34"/>
                <p:cNvSpPr>
                  <a:spLocks noChangeShapeType="1"/>
                </p:cNvSpPr>
                <p:nvPr/>
              </p:nvSpPr>
              <p:spPr bwMode="auto">
                <a:xfrm>
                  <a:off x="0" y="3455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3" name="Line 35"/>
                <p:cNvSpPr>
                  <a:spLocks noChangeShapeType="1"/>
                </p:cNvSpPr>
                <p:nvPr/>
              </p:nvSpPr>
              <p:spPr bwMode="auto">
                <a:xfrm>
                  <a:off x="0" y="3743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4" name="Line 36"/>
                <p:cNvSpPr>
                  <a:spLocks noChangeShapeType="1"/>
                </p:cNvSpPr>
                <p:nvPr/>
              </p:nvSpPr>
              <p:spPr bwMode="auto">
                <a:xfrm>
                  <a:off x="0" y="4031"/>
                  <a:ext cx="5709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2085" name="Group 37"/>
            <p:cNvGrpSpPr>
              <a:grpSpLocks/>
            </p:cNvGrpSpPr>
            <p:nvPr/>
          </p:nvGrpSpPr>
          <p:grpSpPr bwMode="auto">
            <a:xfrm>
              <a:off x="386" y="3938"/>
              <a:ext cx="4941" cy="330"/>
              <a:chOff x="386" y="3938"/>
              <a:chExt cx="4941" cy="330"/>
            </a:xfrm>
          </p:grpSpPr>
          <p:sp>
            <p:nvSpPr>
              <p:cNvPr id="2086" name="Freeform 38"/>
              <p:cNvSpPr>
                <a:spLocks noChangeArrowheads="1"/>
              </p:cNvSpPr>
              <p:nvPr/>
            </p:nvSpPr>
            <p:spPr bwMode="auto">
              <a:xfrm rot="16200000" flipV="1">
                <a:off x="4578" y="3489"/>
                <a:ext cx="299" cy="1199"/>
              </a:xfrm>
              <a:custGeom>
                <a:avLst/>
                <a:gdLst>
                  <a:gd name="T0" fmla="*/ 0 w 290"/>
                  <a:gd name="T1" fmla="*/ 2 h 1250"/>
                  <a:gd name="T2" fmla="*/ 240 w 290"/>
                  <a:gd name="T3" fmla="*/ 2 h 1250"/>
                  <a:gd name="T4" fmla="*/ 288 w 290"/>
                  <a:gd name="T5" fmla="*/ 50 h 1250"/>
                  <a:gd name="T6" fmla="*/ 288 w 290"/>
                  <a:gd name="T7" fmla="*/ 1202 h 1250"/>
                  <a:gd name="T8" fmla="*/ 240 w 290"/>
                  <a:gd name="T9" fmla="*/ 1250 h 1250"/>
                  <a:gd name="T10" fmla="*/ 0 w 290"/>
                  <a:gd name="T11" fmla="*/ 1250 h 1250"/>
                  <a:gd name="T12" fmla="*/ 0 w 290"/>
                  <a:gd name="T13" fmla="*/ 2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auto">
              <a:xfrm rot="16200000" flipV="1">
                <a:off x="4722" y="3670"/>
                <a:ext cx="0" cy="1197"/>
              </a:xfrm>
              <a:prstGeom prst="rect">
                <a:avLst/>
              </a:prstGeom>
              <a:blipFill dpi="0" rotWithShape="0">
                <a:blip r:embed="rId13" cstate="print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88" name="Freeform 40"/>
              <p:cNvSpPr>
                <a:spLocks noChangeArrowheads="1"/>
              </p:cNvSpPr>
              <p:nvPr/>
            </p:nvSpPr>
            <p:spPr bwMode="auto">
              <a:xfrm rot="16200000" flipV="1">
                <a:off x="841" y="3489"/>
                <a:ext cx="299" cy="1199"/>
              </a:xfrm>
              <a:custGeom>
                <a:avLst/>
                <a:gdLst>
                  <a:gd name="T0" fmla="*/ 0 w 290"/>
                  <a:gd name="T1" fmla="*/ 2 h 1250"/>
                  <a:gd name="T2" fmla="*/ 240 w 290"/>
                  <a:gd name="T3" fmla="*/ 2 h 1250"/>
                  <a:gd name="T4" fmla="*/ 288 w 290"/>
                  <a:gd name="T5" fmla="*/ 50 h 1250"/>
                  <a:gd name="T6" fmla="*/ 288 w 290"/>
                  <a:gd name="T7" fmla="*/ 1202 h 1250"/>
                  <a:gd name="T8" fmla="*/ 240 w 290"/>
                  <a:gd name="T9" fmla="*/ 1250 h 1250"/>
                  <a:gd name="T10" fmla="*/ 0 w 290"/>
                  <a:gd name="T11" fmla="*/ 1250 h 1250"/>
                  <a:gd name="T12" fmla="*/ 0 w 290"/>
                  <a:gd name="T13" fmla="*/ 2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89" name="Rectangle 41"/>
              <p:cNvSpPr>
                <a:spLocks noChangeArrowheads="1"/>
              </p:cNvSpPr>
              <p:nvPr/>
            </p:nvSpPr>
            <p:spPr bwMode="auto">
              <a:xfrm rot="16200000" flipV="1">
                <a:off x="985" y="3670"/>
                <a:ext cx="0" cy="1197"/>
              </a:xfrm>
              <a:prstGeom prst="rect">
                <a:avLst/>
              </a:prstGeom>
              <a:blipFill dpi="0" rotWithShape="0">
                <a:blip r:embed="rId13" cstate="print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90" name="Freeform 42"/>
              <p:cNvSpPr>
                <a:spLocks noChangeArrowheads="1"/>
              </p:cNvSpPr>
              <p:nvPr/>
            </p:nvSpPr>
            <p:spPr bwMode="auto">
              <a:xfrm rot="16200000" flipV="1">
                <a:off x="2713" y="3205"/>
                <a:ext cx="299" cy="1766"/>
              </a:xfrm>
              <a:custGeom>
                <a:avLst/>
                <a:gdLst>
                  <a:gd name="T0" fmla="*/ 0 w 290"/>
                  <a:gd name="T1" fmla="*/ 2 h 1250"/>
                  <a:gd name="T2" fmla="*/ 240 w 290"/>
                  <a:gd name="T3" fmla="*/ 2 h 1250"/>
                  <a:gd name="T4" fmla="*/ 288 w 290"/>
                  <a:gd name="T5" fmla="*/ 50 h 1250"/>
                  <a:gd name="T6" fmla="*/ 288 w 290"/>
                  <a:gd name="T7" fmla="*/ 1202 h 1250"/>
                  <a:gd name="T8" fmla="*/ 240 w 290"/>
                  <a:gd name="T9" fmla="*/ 1250 h 1250"/>
                  <a:gd name="T10" fmla="*/ 0 w 290"/>
                  <a:gd name="T11" fmla="*/ 1250 h 1250"/>
                  <a:gd name="T12" fmla="*/ 0 w 290"/>
                  <a:gd name="T13" fmla="*/ 2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91" name="Rectangle 43"/>
              <p:cNvSpPr>
                <a:spLocks noChangeArrowheads="1"/>
              </p:cNvSpPr>
              <p:nvPr/>
            </p:nvSpPr>
            <p:spPr bwMode="auto">
              <a:xfrm rot="16200000" flipV="1">
                <a:off x="2852" y="3387"/>
                <a:ext cx="0" cy="1763"/>
              </a:xfrm>
              <a:prstGeom prst="rect">
                <a:avLst/>
              </a:prstGeom>
              <a:blipFill dpi="0" rotWithShape="0">
                <a:blip r:embed="rId13" cstate="print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</p:grpSp>
      <p:grpSp>
        <p:nvGrpSpPr>
          <p:cNvPr id="2092" name="Group 44"/>
          <p:cNvGrpSpPr>
            <a:grpSpLocks/>
          </p:cNvGrpSpPr>
          <p:nvPr/>
        </p:nvGrpSpPr>
        <p:grpSpPr bwMode="auto">
          <a:xfrm>
            <a:off x="0" y="0"/>
            <a:ext cx="9063038" cy="155575"/>
            <a:chOff x="0" y="0"/>
            <a:chExt cx="5709" cy="98"/>
          </a:xfrm>
        </p:grpSpPr>
        <p:pic>
          <p:nvPicPr>
            <p:cNvPr id="2093" name="Picture 4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09" cy="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0" y="72"/>
              <a:ext cx="5709" cy="0"/>
            </a:xfrm>
            <a:prstGeom prst="rect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0" y="99"/>
              <a:ext cx="5709" cy="0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2096" name="Rectangle 4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68826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 smtClean="0"/>
              <a:t>Pulse para editar el formato del texto de título</a:t>
            </a:r>
          </a:p>
        </p:txBody>
      </p:sp>
      <p:sp>
        <p:nvSpPr>
          <p:cNvPr id="2097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88263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 smtClean="0"/>
              <a:t>Pulse para editar el formato de esquema del texto</a:t>
            </a:r>
          </a:p>
          <a:p>
            <a:pPr lvl="1"/>
            <a:r>
              <a:rPr lang="en-GB" altLang="es-AR" smtClean="0"/>
              <a:t>Segundo nivel del esquema</a:t>
            </a:r>
          </a:p>
          <a:p>
            <a:pPr lvl="2"/>
            <a:r>
              <a:rPr lang="en-GB" altLang="es-AR" smtClean="0"/>
              <a:t>Tercer nivel del esquema</a:t>
            </a:r>
          </a:p>
          <a:p>
            <a:pPr lvl="3"/>
            <a:r>
              <a:rPr lang="en-GB" altLang="es-AR" smtClean="0"/>
              <a:t>Cuarto nivel del esquema</a:t>
            </a:r>
          </a:p>
          <a:p>
            <a:pPr lvl="4"/>
            <a:r>
              <a:rPr lang="en-GB" altLang="es-AR" smtClean="0"/>
              <a:t>Quinto nivel del esquema</a:t>
            </a:r>
          </a:p>
          <a:p>
            <a:pPr lvl="4"/>
            <a:r>
              <a:rPr lang="en-GB" altLang="es-AR" smtClean="0"/>
              <a:t>Sexto nivel del esquema</a:t>
            </a:r>
          </a:p>
          <a:p>
            <a:pPr lvl="4"/>
            <a:r>
              <a:rPr lang="en-GB" altLang="es-AR" smtClean="0"/>
              <a:t>Séptimo nivel del esquema</a:t>
            </a:r>
          </a:p>
        </p:txBody>
      </p:sp>
      <p:sp>
        <p:nvSpPr>
          <p:cNvPr id="2098" name="Rectangle 50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83325"/>
            <a:ext cx="182086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99CCCC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s-AR" altLang="es-AR"/>
          </a:p>
        </p:txBody>
      </p:sp>
      <p:sp>
        <p:nvSpPr>
          <p:cNvPr id="2099" name="Rectangle 51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83325"/>
            <a:ext cx="281146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99CCCC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s-ES" altLang="es-AR"/>
          </a:p>
        </p:txBody>
      </p:sp>
      <p:sp>
        <p:nvSpPr>
          <p:cNvPr id="2100" name="Rectangle 5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83325"/>
            <a:ext cx="182086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99CCCC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fld id="{7ACF78F5-D92B-41FC-9E5B-FD709B711B9B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C54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ea typeface="DejaVu Sans" charset="0"/>
          <a:cs typeface="DejaVu Sans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ea typeface="DejaVu Sans" charset="0"/>
          <a:cs typeface="DejaVu Sans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ea typeface="DejaVu Sans" charset="0"/>
          <a:cs typeface="DejaVu Sans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ea typeface="DejaVu Sans" charset="0"/>
          <a:cs typeface="DejaVu Sans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ea typeface="DejaVu Sans" charset="0"/>
          <a:cs typeface="DejaVu Sans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ea typeface="DejaVu Sans" charset="0"/>
          <a:cs typeface="DejaVu Sans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ea typeface="DejaVu Sans" charset="0"/>
          <a:cs typeface="DejaVu Sans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alt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78F5-D92B-41FC-9E5B-FD709B711B9B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99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8000" dirty="0" smtClean="0"/>
              <a:t>HERENCIA</a:t>
            </a:r>
            <a:endParaRPr lang="es-MX" sz="8000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Presentación basada en el material del Ing. Marcelo </a:t>
            </a:r>
            <a:r>
              <a:rPr lang="es-AR" dirty="0" err="1" smtClean="0"/>
              <a:t>Giura</a:t>
            </a:r>
            <a:endParaRPr lang="es-MX" dirty="0"/>
          </a:p>
        </p:txBody>
      </p:sp>
      <p:sp>
        <p:nvSpPr>
          <p:cNvPr id="8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086D956-1616-4FB6-A476-D9AE819D28A8}" type="slidenum">
              <a:rPr lang="es-ES" altLang="es-AR"/>
              <a:pPr/>
              <a:t>1</a:t>
            </a:fld>
            <a:endParaRPr lang="es-ES" altLang="es-AR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 sz="4400">
                <a:solidFill>
                  <a:srgbClr val="FFC545"/>
                </a:solidFill>
                <a:latin typeface="Impact" panose="020B080603090205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95250"/>
            <a:ext cx="7772400" cy="7032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4000" b="1">
                <a:latin typeface="Bitstream Charter" pitchFamily="16" charset="0"/>
              </a:rPr>
              <a:t>Ejemplo de control de acceso </a:t>
            </a: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B01EA1B-6FFB-4045-8B84-6F6831905330}" type="slidenum">
              <a:rPr lang="es-ES" altLang="es-AR"/>
              <a:pPr/>
              <a:t>10</a:t>
            </a:fld>
            <a:endParaRPr lang="es-ES" altLang="es-A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3024188"/>
            <a:ext cx="2519363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1800225" y="1439863"/>
            <a:ext cx="3833813" cy="1511300"/>
          </a:xfrm>
          <a:prstGeom prst="cloudCallout">
            <a:avLst>
              <a:gd name="adj1" fmla="val -66037"/>
              <a:gd name="adj2" fmla="val -1194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/>
              <a:t>¿y si quisieramos accederlas desde la CD?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688013" y="900113"/>
            <a:ext cx="3563937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7000"/>
              </a:lnSpc>
              <a:spcAft>
                <a:spcPts val="288"/>
              </a:spcAft>
              <a:buClrTx/>
              <a:buFontTx/>
              <a:buNone/>
            </a:pPr>
            <a:r>
              <a:rPr lang="es-ES" altLang="es-AR" sz="2000">
                <a:latin typeface="Trebuchet MS" panose="020B0603020202020204" pitchFamily="34" charset="0"/>
              </a:rPr>
              <a:t>ClaseBase </a:t>
            </a:r>
            <a:r>
              <a:rPr lang="es-ES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ob</a:t>
            </a:r>
            <a:r>
              <a:rPr lang="es-AR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ase</a:t>
            </a:r>
            <a:r>
              <a:rPr lang="es-ES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1</a:t>
            </a:r>
            <a:r>
              <a:rPr lang="es-ES" altLang="es-AR" sz="2000">
                <a:latin typeface="Trebuchet MS" panose="020B0603020202020204" pitchFamily="34" charset="0"/>
              </a:rPr>
              <a:t>,</a:t>
            </a:r>
            <a:r>
              <a:rPr lang="es-ES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 ob</a:t>
            </a:r>
            <a:r>
              <a:rPr lang="es-AR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ase</a:t>
            </a:r>
            <a:r>
              <a:rPr lang="es-ES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2</a:t>
            </a:r>
            <a:r>
              <a:rPr lang="es-ES" altLang="es-AR" sz="2000">
                <a:latin typeface="Trebuchet MS" panose="020B0603020202020204" pitchFamily="34" charset="0"/>
              </a:rPr>
              <a:t>;</a:t>
            </a:r>
          </a:p>
          <a:p>
            <a:pPr>
              <a:lnSpc>
                <a:spcPct val="75000"/>
              </a:lnSpc>
              <a:spcAft>
                <a:spcPts val="288"/>
              </a:spcAft>
              <a:buClrTx/>
              <a:buFontTx/>
              <a:buNone/>
            </a:pPr>
            <a:r>
              <a:rPr lang="es-ES" altLang="es-AR" sz="2000">
                <a:latin typeface="Trebuchet MS" panose="020B0603020202020204" pitchFamily="34" charset="0"/>
              </a:rPr>
              <a:t>ClaseDerivada </a:t>
            </a:r>
            <a:r>
              <a:rPr lang="es-ES" altLang="es-AR" sz="2000">
                <a:solidFill>
                  <a:srgbClr val="FF6309"/>
                </a:solidFill>
                <a:latin typeface="Trebuchet MS" panose="020B0603020202020204" pitchFamily="34" charset="0"/>
              </a:rPr>
              <a:t>oder1</a:t>
            </a:r>
            <a:r>
              <a:rPr lang="es-ES" altLang="es-AR" sz="2000">
                <a:latin typeface="Trebuchet MS" panose="020B0603020202020204" pitchFamily="34" charset="0"/>
              </a:rPr>
              <a:t>,</a:t>
            </a:r>
            <a:r>
              <a:rPr lang="es-ES" altLang="es-AR" sz="2000">
                <a:solidFill>
                  <a:srgbClr val="FF6309"/>
                </a:solidFill>
                <a:latin typeface="Trebuchet MS" panose="020B0603020202020204" pitchFamily="34" charset="0"/>
              </a:rPr>
              <a:t> oder2</a:t>
            </a:r>
            <a:r>
              <a:rPr lang="es-ES" altLang="es-AR" sz="2000">
                <a:latin typeface="Trebuchet MS" panose="020B0603020202020204" pitchFamily="34" charset="0"/>
              </a:rPr>
              <a:t>;</a:t>
            </a:r>
          </a:p>
          <a:p>
            <a:pPr>
              <a:lnSpc>
                <a:spcPct val="75000"/>
              </a:lnSpc>
              <a:spcAft>
                <a:spcPts val="288"/>
              </a:spcAft>
              <a:buClrTx/>
              <a:buFontTx/>
              <a:buNone/>
            </a:pPr>
            <a:r>
              <a:rPr lang="es-ES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ob</a:t>
            </a:r>
            <a:r>
              <a:rPr lang="es-AR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ase</a:t>
            </a:r>
            <a:r>
              <a:rPr lang="es-ES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1</a:t>
            </a:r>
            <a:r>
              <a:rPr lang="es-ES" altLang="es-AR" sz="2000">
                <a:latin typeface="Trebuchet MS" panose="020B0603020202020204" pitchFamily="34" charset="0"/>
              </a:rPr>
              <a:t>.metodo_base2( ); </a:t>
            </a:r>
            <a:r>
              <a:rPr lang="es-ES" altLang="es-AR" sz="2000" b="1">
                <a:solidFill>
                  <a:srgbClr val="FF0000"/>
                </a:solidFill>
                <a:latin typeface="Trebuchet MS" panose="020B0603020202020204" pitchFamily="34" charset="0"/>
              </a:rPr>
              <a:t>?</a:t>
            </a:r>
          </a:p>
          <a:p>
            <a:pPr>
              <a:lnSpc>
                <a:spcPct val="75000"/>
              </a:lnSpc>
              <a:spcAft>
                <a:spcPts val="288"/>
              </a:spcAft>
              <a:buClrTx/>
              <a:buFontTx/>
              <a:buNone/>
            </a:pPr>
            <a:r>
              <a:rPr lang="es-ES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ob</a:t>
            </a:r>
            <a:r>
              <a:rPr lang="es-AR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ase</a:t>
            </a:r>
            <a:r>
              <a:rPr lang="es-ES" altLang="es-AR" sz="2000">
                <a:solidFill>
                  <a:srgbClr val="0000FF"/>
                </a:solidFill>
                <a:latin typeface="Trebuchet MS" panose="020B0603020202020204" pitchFamily="34" charset="0"/>
              </a:rPr>
              <a:t>2</a:t>
            </a:r>
            <a:r>
              <a:rPr lang="es-ES" altLang="es-AR" sz="2000">
                <a:latin typeface="Trebuchet MS" panose="020B0603020202020204" pitchFamily="34" charset="0"/>
              </a:rPr>
              <a:t>.b3 = 8; </a:t>
            </a:r>
            <a:r>
              <a:rPr lang="es-ES" altLang="es-AR" sz="2000" b="1">
                <a:solidFill>
                  <a:srgbClr val="FF0000"/>
                </a:solidFill>
                <a:latin typeface="Trebuchet MS" panose="020B0603020202020204" pitchFamily="34" charset="0"/>
              </a:rPr>
              <a:t>?</a:t>
            </a:r>
          </a:p>
          <a:p>
            <a:pPr>
              <a:lnSpc>
                <a:spcPct val="75000"/>
              </a:lnSpc>
              <a:spcAft>
                <a:spcPts val="288"/>
              </a:spcAft>
              <a:buClrTx/>
              <a:buFontTx/>
              <a:buNone/>
            </a:pPr>
            <a:r>
              <a:rPr lang="es-ES" altLang="es-AR" sz="2000">
                <a:solidFill>
                  <a:srgbClr val="FF6309"/>
                </a:solidFill>
                <a:latin typeface="Trebuchet MS" panose="020B0603020202020204" pitchFamily="34" charset="0"/>
              </a:rPr>
              <a:t>oder2</a:t>
            </a:r>
            <a:r>
              <a:rPr lang="es-ES" altLang="es-AR" sz="2000">
                <a:latin typeface="Trebuchet MS" panose="020B0603020202020204" pitchFamily="34" charset="0"/>
              </a:rPr>
              <a:t>.metodo_base2( ); </a:t>
            </a:r>
            <a:r>
              <a:rPr lang="es-ES" altLang="es-AR" sz="2000" b="1">
                <a:solidFill>
                  <a:srgbClr val="FF0000"/>
                </a:solidFill>
                <a:latin typeface="Trebuchet MS" panose="020B0603020202020204" pitchFamily="34" charset="0"/>
              </a:rPr>
              <a:t>?</a:t>
            </a:r>
          </a:p>
          <a:p>
            <a:pPr>
              <a:lnSpc>
                <a:spcPct val="75000"/>
              </a:lnSpc>
              <a:spcAft>
                <a:spcPts val="288"/>
              </a:spcAft>
              <a:buClrTx/>
              <a:buFontTx/>
              <a:buNone/>
            </a:pPr>
            <a:r>
              <a:rPr lang="es-ES" altLang="es-AR" sz="2000">
                <a:solidFill>
                  <a:srgbClr val="FF6309"/>
                </a:solidFill>
                <a:latin typeface="Trebuchet MS" panose="020B0603020202020204" pitchFamily="34" charset="0"/>
              </a:rPr>
              <a:t>oder1</a:t>
            </a:r>
            <a:r>
              <a:rPr lang="es-ES" altLang="es-AR" sz="2000">
                <a:latin typeface="Trebuchet MS" panose="020B0603020202020204" pitchFamily="34" charset="0"/>
              </a:rPr>
              <a:t>.b3 = 5; </a:t>
            </a:r>
            <a:r>
              <a:rPr lang="es-ES" altLang="es-AR" sz="2000" b="1">
                <a:solidFill>
                  <a:srgbClr val="FF0000"/>
                </a:solidFill>
                <a:latin typeface="Trebuchet MS" panose="020B0603020202020204" pitchFamily="34" charset="0"/>
              </a:rPr>
              <a:t>?</a:t>
            </a:r>
          </a:p>
          <a:p>
            <a:pPr>
              <a:lnSpc>
                <a:spcPct val="75000"/>
              </a:lnSpc>
              <a:spcAft>
                <a:spcPts val="288"/>
              </a:spcAft>
              <a:buClrTx/>
              <a:buFontTx/>
              <a:buNone/>
            </a:pPr>
            <a:r>
              <a:rPr lang="es-ES" altLang="es-AR" sz="2000">
                <a:solidFill>
                  <a:srgbClr val="FF6309"/>
                </a:solidFill>
                <a:latin typeface="Trebuchet MS" panose="020B0603020202020204" pitchFamily="34" charset="0"/>
              </a:rPr>
              <a:t>oder1</a:t>
            </a:r>
            <a:r>
              <a:rPr lang="es-ES" altLang="es-AR" sz="2000">
                <a:latin typeface="Trebuchet MS" panose="020B0603020202020204" pitchFamily="34" charset="0"/>
              </a:rPr>
              <a:t>.b1 = 7; </a:t>
            </a:r>
            <a:r>
              <a:rPr lang="es-ES" altLang="es-AR" sz="2000" b="1">
                <a:solidFill>
                  <a:srgbClr val="FF0000"/>
                </a:solidFill>
                <a:latin typeface="Trebuchet MS" panose="020B0603020202020204" pitchFamily="34" charset="0"/>
              </a:rPr>
              <a:t>?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44463" y="1187450"/>
            <a:ext cx="5040312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7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 err="1">
                <a:latin typeface="Calisto MT" panose="02040603050505030304" pitchFamily="18" charset="0"/>
              </a:rPr>
              <a:t>class</a:t>
            </a: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ClaseBase</a:t>
            </a:r>
            <a:r>
              <a:rPr lang="es-ES" altLang="es-AR" sz="2000" b="1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</a:t>
            </a:r>
            <a:r>
              <a:rPr lang="es-ES" altLang="es-AR" sz="2000" b="1" i="1" dirty="0">
                <a:solidFill>
                  <a:srgbClr val="FF3300"/>
                </a:solidFill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solidFill>
                  <a:srgbClr val="FF0000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 b1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solidFill>
                  <a:srgbClr val="FF0000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 b2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b3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void</a:t>
            </a:r>
            <a:r>
              <a:rPr lang="es-ES" altLang="es-AR" sz="2000" b="1" i="1" dirty="0">
                <a:latin typeface="Calisto MT" panose="02040603050505030304" pitchFamily="18" charset="0"/>
              </a:rPr>
              <a:t> metodo_base1 (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a);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void</a:t>
            </a:r>
            <a:r>
              <a:rPr lang="es-ES" altLang="es-AR" sz="2000" b="1" i="1" dirty="0">
                <a:latin typeface="Calisto MT" panose="02040603050505030304" pitchFamily="18" charset="0"/>
              </a:rPr>
              <a:t> metodo_base2 ();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};</a:t>
            </a:r>
          </a:p>
          <a:p>
            <a:pPr>
              <a:lnSpc>
                <a:spcPct val="75000"/>
              </a:lnSpc>
              <a:spcBef>
                <a:spcPts val="175"/>
              </a:spcBef>
              <a:buClrTx/>
              <a:buFontTx/>
              <a:buNone/>
            </a:pPr>
            <a:endParaRPr lang="es-ES" altLang="es-AR" sz="700" b="1" i="1" dirty="0">
              <a:latin typeface="Calisto MT" panose="02040603050505030304" pitchFamily="18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b="1" i="1" dirty="0" err="1">
                <a:latin typeface="Calisto MT" panose="02040603050505030304" pitchFamily="18" charset="0"/>
              </a:rPr>
              <a:t>class</a:t>
            </a:r>
            <a:r>
              <a:rPr lang="es-ES" altLang="es-AR" b="1" i="1" dirty="0">
                <a:latin typeface="Calisto MT" panose="02040603050505030304" pitchFamily="18" charset="0"/>
              </a:rPr>
              <a:t> </a:t>
            </a:r>
            <a:r>
              <a:rPr lang="es-ES" altLang="es-AR" b="1" i="1" dirty="0" err="1">
                <a:latin typeface="Calisto MT" panose="02040603050505030304" pitchFamily="18" charset="0"/>
              </a:rPr>
              <a:t>ClaseDerivada</a:t>
            </a:r>
            <a:r>
              <a:rPr lang="es-ES" altLang="es-AR" b="1" i="1" dirty="0">
                <a:latin typeface="Calisto MT" panose="02040603050505030304" pitchFamily="18" charset="0"/>
              </a:rPr>
              <a:t> : </a:t>
            </a:r>
            <a:r>
              <a:rPr lang="es-ES" altLang="es-AR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public</a:t>
            </a:r>
            <a:r>
              <a:rPr lang="es-ES" altLang="es-AR" b="1" i="1" dirty="0">
                <a:latin typeface="Calisto MT" panose="02040603050505030304" pitchFamily="18" charset="0"/>
              </a:rPr>
              <a:t> </a:t>
            </a:r>
            <a:r>
              <a:rPr lang="es-ES" altLang="es-AR" b="1" i="1" dirty="0" err="1">
                <a:latin typeface="Calisto MT" panose="02040603050505030304" pitchFamily="18" charset="0"/>
              </a:rPr>
              <a:t>ClaseBase</a:t>
            </a:r>
            <a:r>
              <a:rPr lang="es-AR" altLang="es-AR" b="1" i="1" dirty="0">
                <a:latin typeface="Calisto MT" panose="02040603050505030304" pitchFamily="18" charset="0"/>
              </a:rPr>
              <a:t> </a:t>
            </a:r>
            <a:r>
              <a:rPr lang="es-ES" altLang="es-AR" sz="2000" b="1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float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s1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char</a:t>
            </a:r>
            <a:r>
              <a:rPr lang="es-ES" altLang="es-AR" sz="2000" b="1" i="1" dirty="0">
                <a:latin typeface="Calisto MT" panose="02040603050505030304" pitchFamily="18" charset="0"/>
              </a:rPr>
              <a:t> s2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float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metodo_deriv1 ();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void</a:t>
            </a:r>
            <a:r>
              <a:rPr lang="es-ES" altLang="es-AR" sz="2000" b="1" i="1" dirty="0">
                <a:latin typeface="Calisto MT" panose="02040603050505030304" pitchFamily="18" charset="0"/>
              </a:rPr>
              <a:t> metodo_deriv2 (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char</a:t>
            </a:r>
            <a:r>
              <a:rPr lang="es-ES" altLang="es-AR" sz="2000" b="1" i="1" dirty="0">
                <a:latin typeface="Calisto MT" panose="02040603050505030304" pitchFamily="18" charset="0"/>
              </a:rPr>
              <a:t> x);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};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88238" y="2484438"/>
            <a:ext cx="15113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5000"/>
              </a:lnSpc>
              <a:spcAft>
                <a:spcPts val="288"/>
              </a:spcAft>
              <a:buClrTx/>
              <a:buFontTx/>
              <a:buNone/>
            </a:pPr>
            <a:r>
              <a:rPr lang="es-ES" altLang="es-AR" sz="2000">
                <a:latin typeface="Trebuchet MS" panose="020B0603020202020204" pitchFamily="34" charset="0"/>
              </a:rPr>
              <a:t>//</a:t>
            </a:r>
            <a:r>
              <a:rPr lang="es-ES" altLang="es-AR" sz="2000">
                <a:solidFill>
                  <a:srgbClr val="FF5050"/>
                </a:solidFill>
                <a:latin typeface="Trebuchet MS" panose="020B0603020202020204" pitchFamily="34" charset="0"/>
              </a:rPr>
              <a:t>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69875"/>
            <a:ext cx="8244408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b="1" dirty="0">
                <a:latin typeface="Bitstream Charter" pitchFamily="16" charset="0"/>
              </a:rPr>
              <a:t>Ejemplo de control de acceso </a:t>
            </a:r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4648200"/>
            <a:ext cx="85344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s-AR" altLang="es-AR" sz="3200" b="1" u="sng">
                <a:solidFill>
                  <a:srgbClr val="FF3300"/>
                </a:solidFill>
              </a:rPr>
              <a:t>Alternativa 2</a:t>
            </a:r>
            <a:r>
              <a:rPr lang="es-AR" altLang="es-AR" sz="3200">
                <a:solidFill>
                  <a:srgbClr val="FF3300"/>
                </a:solidFill>
              </a:rPr>
              <a:t>: Hacemos uso del especificador de acceso ‘</a:t>
            </a:r>
            <a:r>
              <a:rPr lang="es-AR" altLang="es-AR" sz="3200" b="1">
                <a:solidFill>
                  <a:srgbClr val="FF3300"/>
                </a:solidFill>
              </a:rPr>
              <a:t>protected’</a:t>
            </a:r>
            <a:r>
              <a:rPr lang="es-AR" altLang="es-AR" sz="3200">
                <a:solidFill>
                  <a:srgbClr val="FF3300"/>
                </a:solidFill>
              </a:rPr>
              <a:t> en lugar de ‘private’ en la CB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 b="1" u="sng"/>
              <a:t>Alternativa 1</a:t>
            </a:r>
            <a:r>
              <a:rPr lang="es-AR" altLang="es-AR"/>
              <a:t>: Declaramos los miembros </a:t>
            </a:r>
            <a:r>
              <a:rPr lang="es-AR" altLang="es-AR" b="1"/>
              <a:t>b1</a:t>
            </a:r>
            <a:r>
              <a:rPr lang="es-AR" altLang="es-AR"/>
              <a:t> y </a:t>
            </a:r>
            <a:r>
              <a:rPr lang="es-AR" altLang="es-AR" b="1"/>
              <a:t>b2</a:t>
            </a:r>
            <a:r>
              <a:rPr lang="es-AR" altLang="es-AR"/>
              <a:t> como ‘públicos’ en la CB: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s-AR" altLang="es-AR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7315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4648200"/>
            <a:ext cx="85344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s-AR" altLang="es-AR" sz="3200" b="1" u="sng">
                <a:solidFill>
                  <a:srgbClr val="000099"/>
                </a:solidFill>
              </a:rPr>
              <a:t>Inconveniente</a:t>
            </a:r>
            <a:r>
              <a:rPr lang="es-AR" altLang="es-AR" sz="3200">
                <a:solidFill>
                  <a:srgbClr val="000099"/>
                </a:solidFill>
              </a:rPr>
              <a:t>: Se pierde la propiedad de “ocultamiento de la información”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335088" y="166688"/>
            <a:ext cx="7772400" cy="703262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4000" b="1">
                <a:latin typeface="Bitstream Charter" pitchFamily="16" charset="0"/>
              </a:rPr>
              <a:t>Uso del especificador protected</a:t>
            </a:r>
          </a:p>
        </p:txBody>
      </p:sp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1800225" y="1439863"/>
            <a:ext cx="3600450" cy="1260475"/>
          </a:xfrm>
          <a:prstGeom prst="cloudCallout">
            <a:avLst>
              <a:gd name="adj1" fmla="val -65796"/>
              <a:gd name="adj2" fmla="val -31722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/>
              <a:t>Permite el acceso desde la CD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80063" y="1511300"/>
            <a:ext cx="3635375" cy="17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7000"/>
              </a:lnSpc>
              <a:buClrTx/>
              <a:buFontTx/>
              <a:buNone/>
            </a:pPr>
            <a:r>
              <a:rPr lang="es-ES" altLang="es-AR" sz="2000" b="1" dirty="0" err="1">
                <a:latin typeface="Trebuchet MS" panose="020B0603020202020204" pitchFamily="34" charset="0"/>
              </a:rPr>
              <a:t>void</a:t>
            </a:r>
            <a:r>
              <a:rPr lang="es-ES" altLang="es-AR" sz="2000" b="1" dirty="0">
                <a:latin typeface="Trebuchet MS" panose="020B0603020202020204" pitchFamily="34" charset="0"/>
              </a:rPr>
              <a:t> metodo_deriv2</a:t>
            </a:r>
            <a:r>
              <a:rPr lang="es-AR" altLang="es-AR" sz="2000" b="1" dirty="0">
                <a:latin typeface="Trebuchet MS" panose="020B0603020202020204" pitchFamily="34" charset="0"/>
              </a:rPr>
              <a:t> </a:t>
            </a:r>
            <a:r>
              <a:rPr lang="es-ES" altLang="es-AR" sz="2000" b="1" dirty="0">
                <a:latin typeface="Trebuchet MS" panose="020B0603020202020204" pitchFamily="34" charset="0"/>
              </a:rPr>
              <a:t>(</a:t>
            </a:r>
            <a:r>
              <a:rPr lang="es-ES" altLang="es-AR" sz="2000" b="1" dirty="0" err="1">
                <a:latin typeface="Trebuchet MS" panose="020B0603020202020204" pitchFamily="34" charset="0"/>
              </a:rPr>
              <a:t>char</a:t>
            </a:r>
            <a:r>
              <a:rPr lang="es-ES" altLang="es-AR" sz="2000" b="1" dirty="0">
                <a:latin typeface="Trebuchet MS" panose="020B0603020202020204" pitchFamily="34" charset="0"/>
              </a:rPr>
              <a:t> x)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2000" b="1" dirty="0">
                <a:latin typeface="Trebuchet MS" panose="020B0603020202020204" pitchFamily="34" charset="0"/>
              </a:rPr>
              <a:t>{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2000" b="1" dirty="0">
                <a:latin typeface="Trebuchet MS" panose="020B0603020202020204" pitchFamily="34" charset="0"/>
              </a:rPr>
              <a:t>  s1 = 3.6;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2000" b="1" dirty="0">
                <a:latin typeface="Trebuchet MS" panose="020B0603020202020204" pitchFamily="34" charset="0"/>
              </a:rPr>
              <a:t>  s2 = x;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2000" b="1" dirty="0">
                <a:latin typeface="Trebuchet MS" panose="020B0603020202020204" pitchFamily="34" charset="0"/>
              </a:rPr>
              <a:t>  b1 = 4; </a:t>
            </a:r>
            <a:r>
              <a:rPr lang="es-AR" altLang="es-AR" sz="2000" b="1" dirty="0">
                <a:latin typeface="Trebuchet MS" panose="020B0603020202020204" pitchFamily="34" charset="0"/>
              </a:rPr>
              <a:t>  </a:t>
            </a:r>
            <a:r>
              <a:rPr lang="es-ES" altLang="es-AR" sz="2600" b="1" dirty="0">
                <a:solidFill>
                  <a:srgbClr val="000099"/>
                </a:solidFill>
                <a:latin typeface="Trebuchet MS" panose="020B0603020202020204" pitchFamily="34" charset="0"/>
              </a:rPr>
              <a:t>// ¡¡Ahora sí!!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2000" b="1" dirty="0">
                <a:latin typeface="Trebuchet MS" panose="020B0603020202020204" pitchFamily="34" charset="0"/>
              </a:rPr>
              <a:t>  b3 = 2;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2000" b="1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44463" y="1187450"/>
            <a:ext cx="5040312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7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 err="1">
                <a:latin typeface="Calisto MT" panose="02040603050505030304" pitchFamily="18" charset="0"/>
              </a:rPr>
              <a:t>class</a:t>
            </a: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ClaseBase</a:t>
            </a:r>
            <a:r>
              <a:rPr lang="es-ES" altLang="es-AR" sz="2000" b="1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 err="1">
                <a:solidFill>
                  <a:srgbClr val="FF0000"/>
                </a:solidFill>
                <a:latin typeface="Calisto MT" panose="02040603050505030304" pitchFamily="18" charset="0"/>
              </a:rPr>
              <a:t>protected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</a:t>
            </a:r>
            <a:r>
              <a:rPr lang="es-ES" altLang="es-AR" sz="2000" b="1" i="1" dirty="0">
                <a:solidFill>
                  <a:srgbClr val="FF3300"/>
                </a:solidFill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b3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void</a:t>
            </a:r>
            <a:r>
              <a:rPr lang="es-ES" altLang="es-AR" sz="2000" b="1" i="1" dirty="0">
                <a:latin typeface="Calisto MT" panose="02040603050505030304" pitchFamily="18" charset="0"/>
              </a:rPr>
              <a:t> metodo_base1 (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a);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void</a:t>
            </a:r>
            <a:r>
              <a:rPr lang="es-ES" altLang="es-AR" sz="2000" b="1" i="1" dirty="0">
                <a:latin typeface="Calisto MT" panose="02040603050505030304" pitchFamily="18" charset="0"/>
              </a:rPr>
              <a:t> metodo_base2 ();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};</a:t>
            </a:r>
          </a:p>
          <a:p>
            <a:pPr>
              <a:lnSpc>
                <a:spcPct val="75000"/>
              </a:lnSpc>
              <a:spcBef>
                <a:spcPts val="175"/>
              </a:spcBef>
              <a:buClrTx/>
              <a:buFontTx/>
              <a:buNone/>
            </a:pPr>
            <a:endParaRPr lang="es-ES" altLang="es-AR" sz="700" b="1" i="1" dirty="0">
              <a:latin typeface="Calisto MT" panose="02040603050505030304" pitchFamily="18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b="1" i="1" dirty="0" err="1">
                <a:latin typeface="Calisto MT" panose="02040603050505030304" pitchFamily="18" charset="0"/>
              </a:rPr>
              <a:t>class</a:t>
            </a:r>
            <a:r>
              <a:rPr lang="es-ES" altLang="es-AR" b="1" i="1" dirty="0">
                <a:latin typeface="Calisto MT" panose="02040603050505030304" pitchFamily="18" charset="0"/>
              </a:rPr>
              <a:t> </a:t>
            </a:r>
            <a:r>
              <a:rPr lang="es-ES" altLang="es-AR" b="1" i="1" dirty="0" err="1">
                <a:latin typeface="Calisto MT" panose="02040603050505030304" pitchFamily="18" charset="0"/>
              </a:rPr>
              <a:t>ClaseDerivada</a:t>
            </a:r>
            <a:r>
              <a:rPr lang="es-ES" altLang="es-AR" b="1" i="1" dirty="0">
                <a:latin typeface="Calisto MT" panose="02040603050505030304" pitchFamily="18" charset="0"/>
              </a:rPr>
              <a:t> : </a:t>
            </a:r>
            <a:r>
              <a:rPr lang="es-ES" altLang="es-AR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public</a:t>
            </a:r>
            <a:r>
              <a:rPr lang="es-ES" altLang="es-AR" b="1" i="1" dirty="0">
                <a:latin typeface="Calisto MT" panose="02040603050505030304" pitchFamily="18" charset="0"/>
              </a:rPr>
              <a:t> </a:t>
            </a:r>
            <a:r>
              <a:rPr lang="es-ES" altLang="es-AR" b="1" i="1" dirty="0" err="1">
                <a:latin typeface="Calisto MT" panose="02040603050505030304" pitchFamily="18" charset="0"/>
              </a:rPr>
              <a:t>ClaseBase</a:t>
            </a:r>
            <a:r>
              <a:rPr lang="es-AR" altLang="es-AR" b="1" i="1" dirty="0">
                <a:latin typeface="Calisto MT" panose="02040603050505030304" pitchFamily="18" charset="0"/>
              </a:rPr>
              <a:t> </a:t>
            </a:r>
            <a:r>
              <a:rPr lang="es-ES" altLang="es-AR" sz="2000" b="1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float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s1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char</a:t>
            </a:r>
            <a:r>
              <a:rPr lang="es-ES" altLang="es-AR" sz="2000" b="1" i="1" dirty="0">
                <a:latin typeface="Calisto MT" panose="02040603050505030304" pitchFamily="18" charset="0"/>
              </a:rPr>
              <a:t> s2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float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metodo_deriv1 ();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void</a:t>
            </a:r>
            <a:r>
              <a:rPr lang="es-ES" altLang="es-AR" sz="2000" b="1" i="1" dirty="0">
                <a:latin typeface="Calisto MT" panose="02040603050505030304" pitchFamily="18" charset="0"/>
              </a:rPr>
              <a:t> metodo_deriv2 (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char</a:t>
            </a:r>
            <a:r>
              <a:rPr lang="es-ES" altLang="es-AR" sz="2000" b="1" i="1" dirty="0">
                <a:latin typeface="Calisto MT" panose="02040603050505030304" pitchFamily="18" charset="0"/>
              </a:rPr>
              <a:t> x);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};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3959225"/>
            <a:ext cx="30480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-17463" y="796781"/>
            <a:ext cx="9093200" cy="5302250"/>
            <a:chOff x="5664" y="511"/>
            <a:chExt cx="5728" cy="3340"/>
          </a:xfrm>
        </p:grpSpPr>
        <p:pic>
          <p:nvPicPr>
            <p:cNvPr id="2458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" y="511"/>
              <a:ext cx="5685" cy="3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5664" y="1946"/>
              <a:ext cx="2839" cy="1207"/>
            </a:xfrm>
            <a:prstGeom prst="ellipse">
              <a:avLst/>
            </a:prstGeom>
            <a:noFill/>
            <a:ln w="36000" cap="sq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="" xmlns:p14="http://schemas.microsoft.com/office/powerpoint/2010/main" val="2553571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6934200" cy="9175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4800" b="1">
                <a:latin typeface="Bitstream Charter" pitchFamily="16" charset="0"/>
              </a:rPr>
              <a:t>¿Qué se hereda?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2413" y="1260475"/>
            <a:ext cx="8763000" cy="181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82588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AR" altLang="es-AR" sz="2800"/>
              <a:t>Las CD heredan </a:t>
            </a:r>
            <a:r>
              <a:rPr lang="es-AR" altLang="es-AR" sz="2800" b="1"/>
              <a:t>TODOS </a:t>
            </a:r>
            <a:r>
              <a:rPr lang="es-AR" altLang="es-AR" sz="2800" b="1" u="sng"/>
              <a:t>los atributos y métodos</a:t>
            </a:r>
            <a:r>
              <a:rPr lang="es-AR" altLang="es-AR" sz="2800"/>
              <a:t> </a:t>
            </a:r>
            <a:r>
              <a:rPr lang="es-AR" altLang="es-AR" sz="2800" b="1">
                <a:solidFill>
                  <a:srgbClr val="FF3300"/>
                </a:solidFill>
              </a:rPr>
              <a:t>excepto</a:t>
            </a:r>
            <a:r>
              <a:rPr lang="es-AR" altLang="es-AR" sz="2800"/>
              <a:t>: </a:t>
            </a:r>
          </a:p>
          <a:p>
            <a:pPr lvl="1" indent="0">
              <a:spcBef>
                <a:spcPts val="1750"/>
              </a:spcBef>
              <a:buFont typeface="Times New Roman" panose="02020603050405020304" pitchFamily="18" charset="0"/>
              <a:buChar char="•"/>
            </a:pPr>
            <a:r>
              <a:rPr lang="es-AR" altLang="es-AR" sz="2800"/>
              <a:t> Contructores y Destructor</a:t>
            </a:r>
          </a:p>
          <a:p>
            <a:pPr lvl="1" indent="0">
              <a:spcBef>
                <a:spcPts val="1750"/>
              </a:spcBef>
              <a:buFont typeface="Times New Roman" panose="02020603050405020304" pitchFamily="18" charset="0"/>
              <a:buChar char="•"/>
            </a:pPr>
            <a:r>
              <a:rPr lang="es-AR" altLang="es-AR" sz="2800"/>
              <a:t> Operador de asignación.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9388" y="3282950"/>
            <a:ext cx="8789987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500"/>
              </a:spcBef>
              <a:buClrTx/>
              <a:buFontTx/>
              <a:buNone/>
            </a:pPr>
            <a:r>
              <a:rPr lang="es-ES" altLang="es-AR" b="1" i="1">
                <a:solidFill>
                  <a:srgbClr val="000099"/>
                </a:solidFill>
              </a:rPr>
              <a:t>Constructores y destructor</a:t>
            </a:r>
            <a:r>
              <a:rPr lang="es-ES" altLang="es-AR"/>
              <a:t>:</a:t>
            </a:r>
            <a:r>
              <a:rPr lang="es-AR" altLang="es-AR"/>
              <a:t> </a:t>
            </a:r>
            <a:r>
              <a:rPr lang="es-ES" altLang="es-AR"/>
              <a:t>Si en  la </a:t>
            </a:r>
            <a:r>
              <a:rPr lang="es-ES" altLang="es-AR" b="1"/>
              <a:t>CD</a:t>
            </a:r>
            <a:r>
              <a:rPr lang="es-ES" altLang="es-AR"/>
              <a:t> no están definidos, se crea</a:t>
            </a:r>
            <a:r>
              <a:rPr lang="es-AR" altLang="es-AR"/>
              <a:t>n, como siempre,</a:t>
            </a:r>
            <a:r>
              <a:rPr lang="es-ES" altLang="es-AR"/>
              <a:t> un</a:t>
            </a:r>
            <a:r>
              <a:rPr lang="es-AR" altLang="es-AR"/>
              <a:t>os</a:t>
            </a:r>
            <a:r>
              <a:rPr lang="es-ES" altLang="es-AR"/>
              <a:t> por defecto que no hacen nada.			</a:t>
            </a:r>
            <a:r>
              <a:rPr lang="es-AR" altLang="es-AR"/>
              <a:t>     		</a:t>
            </a:r>
            <a:r>
              <a:rPr lang="es-AR" altLang="es-AR" b="1">
                <a:solidFill>
                  <a:srgbClr val="FF3300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</a:t>
            </a:r>
            <a:r>
              <a:rPr lang="es-AR" altLang="es-AR" b="1">
                <a:solidFill>
                  <a:srgbClr val="FF3300"/>
                </a:solidFill>
              </a:rPr>
              <a:t> DEBEN DEFINIRSE </a:t>
            </a:r>
            <a:r>
              <a:rPr lang="es-AR" altLang="es-AR" b="1">
                <a:solidFill>
                  <a:srgbClr val="FF3300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</a:t>
            </a:r>
          </a:p>
          <a:p>
            <a:pPr algn="just">
              <a:spcBef>
                <a:spcPts val="1500"/>
              </a:spcBef>
              <a:buClrTx/>
              <a:buFontTx/>
              <a:buNone/>
            </a:pPr>
            <a:r>
              <a:rPr lang="es-ES" altLang="es-AR" b="1" i="1">
                <a:solidFill>
                  <a:srgbClr val="000099"/>
                </a:solidFill>
              </a:rPr>
              <a:t>Operador de asignación</a:t>
            </a:r>
            <a:r>
              <a:rPr lang="es-ES" altLang="es-AR"/>
              <a:t>: Si en la </a:t>
            </a:r>
            <a:r>
              <a:rPr lang="es-ES" altLang="es-AR" b="1"/>
              <a:t>CD</a:t>
            </a:r>
            <a:r>
              <a:rPr lang="es-ES" altLang="es-AR"/>
              <a:t> no está definido, se crea uno por defecto que se basa, si existe, en el operador de asig. de la </a:t>
            </a:r>
            <a:r>
              <a:rPr lang="es-ES" altLang="es-AR" b="1"/>
              <a:t>CB</a:t>
            </a:r>
            <a:r>
              <a:rPr lang="es-ES" altLang="es-AR"/>
              <a:t>.</a:t>
            </a:r>
            <a:r>
              <a:rPr lang="es-AR" altLang="es-AR"/>
              <a:t>      </a:t>
            </a:r>
            <a:r>
              <a:rPr lang="es-AR" altLang="es-AR" b="1">
                <a:solidFill>
                  <a:srgbClr val="FF3300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</a:t>
            </a:r>
            <a:r>
              <a:rPr lang="es-AR" altLang="es-AR" b="1">
                <a:solidFill>
                  <a:srgbClr val="FF3300"/>
                </a:solidFill>
              </a:rPr>
              <a:t> DEBE DEFINIRSE </a:t>
            </a:r>
            <a:r>
              <a:rPr lang="es-AR" altLang="es-AR" b="1">
                <a:solidFill>
                  <a:srgbClr val="FF3300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163513"/>
            <a:ext cx="8243888" cy="1189037"/>
          </a:xfrm>
          <a:ln/>
        </p:spPr>
        <p:txBody>
          <a:bodyPr lIns="92160" tIns="46080" rIns="92160" bIns="46080">
            <a:normAutofit fontScale="90000"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3600" b="1">
                <a:latin typeface="Bitstream Charter" pitchFamily="16" charset="0"/>
              </a:rPr>
              <a:t>Empecemos con los constructores y destructores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9388" y="1511300"/>
            <a:ext cx="882015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s-AR" altLang="es-AR" sz="3200">
                <a:solidFill>
                  <a:srgbClr val="000080"/>
                </a:solidFill>
                <a:latin typeface="DejaVu Sans" charset="0"/>
              </a:rPr>
              <a:t>Hemos visto lo importante que es en C++ garantizar una correcta inicialización, y esto no va a cambiar en la composición ni en la herencia: </a:t>
            </a:r>
          </a:p>
          <a:p>
            <a:pPr algn="ctr">
              <a:spcAft>
                <a:spcPts val="150"/>
              </a:spcAft>
              <a:buClrTx/>
              <a:buFontTx/>
              <a:buNone/>
            </a:pPr>
            <a:r>
              <a:rPr lang="es-AR" altLang="es-AR" sz="3600">
                <a:solidFill>
                  <a:srgbClr val="5C8526"/>
                </a:solidFill>
                <a:latin typeface="Comic Sans MS" panose="030F0702030302020204" pitchFamily="66" charset="0"/>
              </a:rPr>
              <a:t>Cuando se crea un objeto, el compilador garantiza la ejecución todos los constructores para cada uno de los subobjetos</a:t>
            </a:r>
            <a:r>
              <a:rPr lang="es-AR" altLang="es-AR" sz="3600">
                <a:solidFill>
                  <a:srgbClr val="000080"/>
                </a:solidFill>
                <a:latin typeface="Comic Sans MS" panose="030F0702030302020204" pitchFamily="66" charset="0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71438"/>
            <a:ext cx="9143999" cy="1739901"/>
          </a:xfrm>
          <a:ln/>
        </p:spPr>
        <p:txBody>
          <a:bodyPr>
            <a:normAutofit/>
          </a:bodyPr>
          <a:lstStyle/>
          <a:p>
            <a:pPr marL="1625600" indent="-1546225">
              <a:buClrTx/>
              <a:buFontTx/>
              <a:buNone/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</a:pPr>
            <a:r>
              <a:rPr lang="es-AR" altLang="es-AR" sz="2600" b="1" dirty="0">
                <a:solidFill>
                  <a:srgbClr val="000080"/>
                </a:solidFill>
                <a:latin typeface="Bitstream Charter" pitchFamily="16" charset="0"/>
              </a:rPr>
              <a:t>Orden de ejecución</a:t>
            </a:r>
            <a:r>
              <a:rPr lang="es-AR" altLang="es-AR" sz="2600" b="1" dirty="0">
                <a:latin typeface="Bitstream Charter" pitchFamily="16" charset="0"/>
              </a:rPr>
              <a:t> </a:t>
            </a:r>
            <a:r>
              <a:rPr lang="es-AR" altLang="es-AR" sz="2600" b="1" dirty="0" smtClean="0">
                <a:latin typeface="Bitstream Charter" pitchFamily="16" charset="0"/>
              </a:rPr>
              <a:t>de constructores </a:t>
            </a:r>
            <a:r>
              <a:rPr lang="es-AR" altLang="es-AR" sz="2600" b="1" dirty="0">
                <a:latin typeface="Bitstream Charter" pitchFamily="16" charset="0"/>
              </a:rPr>
              <a:t>y destructores</a:t>
            </a:r>
          </a:p>
        </p:txBody>
      </p:sp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120650" y="1627188"/>
            <a:ext cx="8761413" cy="2259012"/>
            <a:chOff x="76" y="1025"/>
            <a:chExt cx="5519" cy="1423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" y="1025"/>
              <a:ext cx="4223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76" y="1745"/>
              <a:ext cx="5519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 marL="839788" indent="-382588"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 lvl="1">
                <a:lnSpc>
                  <a:spcPct val="90000"/>
                </a:lnSpc>
                <a:spcBef>
                  <a:spcPts val="1500"/>
                </a:spcBef>
                <a:buClr>
                  <a:srgbClr val="000099"/>
                </a:buClr>
                <a:buFont typeface="Times New Roman" panose="02020603050405020304" pitchFamily="18" charset="0"/>
                <a:buAutoNum type="arabicPeriod"/>
              </a:pPr>
              <a:r>
                <a:rPr lang="es-AR" altLang="es-AR">
                  <a:solidFill>
                    <a:srgbClr val="000099"/>
                  </a:solidFill>
                </a:rPr>
                <a:t>Se invoca al constructor de la CB con los argumentos que se especifiquen. Sino, se usa el constructor predeterminado. </a:t>
              </a:r>
            </a:p>
            <a:p>
              <a:pPr lvl="1">
                <a:lnSpc>
                  <a:spcPct val="90000"/>
                </a:lnSpc>
                <a:buClr>
                  <a:srgbClr val="000099"/>
                </a:buClr>
                <a:buFont typeface="Times New Roman" panose="02020603050405020304" pitchFamily="18" charset="0"/>
                <a:buAutoNum type="arabicPeriod"/>
              </a:pPr>
              <a:r>
                <a:rPr lang="es-AR" altLang="es-AR">
                  <a:solidFill>
                    <a:srgbClr val="000099"/>
                  </a:solidFill>
                </a:rPr>
                <a:t>Se ejecuta el constructor de la CD</a:t>
              </a:r>
              <a:r>
                <a:rPr lang="es-AR" altLang="es-AR"/>
                <a:t> </a:t>
              </a:r>
            </a:p>
          </p:txBody>
        </p:sp>
      </p:grp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228600" y="4195763"/>
            <a:ext cx="8456613" cy="1930400"/>
            <a:chOff x="144" y="2643"/>
            <a:chExt cx="5327" cy="1216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768" y="2643"/>
              <a:ext cx="4223" cy="671"/>
              <a:chOff x="768" y="2643"/>
              <a:chExt cx="4223" cy="671"/>
            </a:xfrm>
          </p:grpSpPr>
          <p:pic>
            <p:nvPicPr>
              <p:cNvPr id="27655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2643"/>
                <a:ext cx="4223" cy="6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6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0154" t="15800" r="32784" b="14079"/>
              <a:stretch>
                <a:fillRect/>
              </a:stretch>
            </p:blipFill>
            <p:spPr bwMode="auto">
              <a:xfrm>
                <a:off x="826" y="2753"/>
                <a:ext cx="1107" cy="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 l="40154" t="15800" r="32784" b="14079"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242" t="13647" r="71153" b="14662"/>
              <a:stretch>
                <a:fillRect/>
              </a:stretch>
            </p:blipFill>
            <p:spPr bwMode="auto">
              <a:xfrm>
                <a:off x="2472" y="2745"/>
                <a:ext cx="1131" cy="4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 l="1242" t="13647" r="71153" b="14662"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144" y="3363"/>
              <a:ext cx="5327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 marL="839788" indent="-382588"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839788" algn="l"/>
                  <a:tab pos="1287463" algn="l"/>
                  <a:tab pos="1736725" algn="l"/>
                  <a:tab pos="2185988" algn="l"/>
                  <a:tab pos="2635250" algn="l"/>
                  <a:tab pos="3084513" algn="l"/>
                  <a:tab pos="3533775" algn="l"/>
                  <a:tab pos="3983038" algn="l"/>
                  <a:tab pos="4432300" algn="l"/>
                  <a:tab pos="4881563" algn="l"/>
                  <a:tab pos="5330825" algn="l"/>
                  <a:tab pos="5780088" algn="l"/>
                  <a:tab pos="6229350" algn="l"/>
                  <a:tab pos="6678613" algn="l"/>
                  <a:tab pos="7127875" algn="l"/>
                  <a:tab pos="7577138" algn="l"/>
                  <a:tab pos="8026400" algn="l"/>
                  <a:tab pos="8475663" algn="l"/>
                  <a:tab pos="8924925" algn="l"/>
                  <a:tab pos="9374188" algn="l"/>
                  <a:tab pos="98234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 lvl="1">
                <a:lnSpc>
                  <a:spcPct val="90000"/>
                </a:lnSpc>
                <a:spcBef>
                  <a:spcPts val="1500"/>
                </a:spcBef>
                <a:buClr>
                  <a:srgbClr val="000099"/>
                </a:buClr>
                <a:buFont typeface="Times New Roman" panose="02020603050405020304" pitchFamily="18" charset="0"/>
                <a:buAutoNum type="arabicPeriod"/>
              </a:pPr>
              <a:r>
                <a:rPr lang="es-AR" altLang="es-AR">
                  <a:solidFill>
                    <a:srgbClr val="000099"/>
                  </a:solidFill>
                </a:rPr>
                <a:t>Se invoca al destructor de la CD</a:t>
              </a:r>
            </a:p>
            <a:p>
              <a:pPr lvl="1">
                <a:lnSpc>
                  <a:spcPct val="90000"/>
                </a:lnSpc>
                <a:buClr>
                  <a:srgbClr val="000099"/>
                </a:buClr>
                <a:buFont typeface="Times New Roman" panose="02020603050405020304" pitchFamily="18" charset="0"/>
                <a:buAutoNum type="arabicPeriod"/>
              </a:pPr>
              <a:r>
                <a:rPr lang="es-AR" altLang="es-AR">
                  <a:solidFill>
                    <a:srgbClr val="000099"/>
                  </a:solidFill>
                </a:rPr>
                <a:t>Se invoca al destructor de la CB. </a:t>
              </a:r>
            </a:p>
          </p:txBody>
        </p:sp>
      </p:grp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5759450" y="5338763"/>
            <a:ext cx="3273425" cy="798512"/>
            <a:chOff x="3628" y="3363"/>
            <a:chExt cx="2062" cy="503"/>
          </a:xfrm>
        </p:grpSpPr>
        <p:pic>
          <p:nvPicPr>
            <p:cNvPr id="27660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" y="3363"/>
              <a:ext cx="3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3628" y="3602"/>
              <a:ext cx="206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s-AR" altLang="es-AR" sz="1600"/>
                <a:t>OrdenConstructoresDestructores 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900113" y="131763"/>
            <a:ext cx="8243887" cy="1036637"/>
          </a:xfrm>
          <a:ln/>
        </p:spPr>
        <p:txBody>
          <a:bodyPr lIns="92160" tIns="46080" rIns="92160" bIns="46080"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2600" b="1" dirty="0">
                <a:latin typeface="Arial Narrow" panose="020B0606020202030204" pitchFamily="34" charset="0"/>
              </a:rPr>
              <a:t>Correcta inicialización de objetos en la composición y la herencia:</a:t>
            </a:r>
            <a:r>
              <a:rPr lang="es-AR" altLang="es-AR" sz="3600" b="1" dirty="0">
                <a:latin typeface="Arial Narrow" panose="020B0606020202030204" pitchFamily="34" charset="0"/>
              </a:rPr>
              <a:t> </a:t>
            </a:r>
            <a:r>
              <a:rPr lang="es-AR" altLang="es-AR" sz="3600" b="1" dirty="0">
                <a:solidFill>
                  <a:srgbClr val="94006B"/>
                </a:solidFill>
                <a:latin typeface="Bitstream Charter" pitchFamily="16" charset="0"/>
              </a:rPr>
              <a:t>Listas inicializadoras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79388" y="1260475"/>
            <a:ext cx="8964612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s-AR" altLang="es-AR">
                <a:latin typeface="DejaVu Sans" charset="0"/>
              </a:rPr>
              <a:t>Pero... </a:t>
            </a:r>
            <a:r>
              <a:rPr lang="es-AR" altLang="es-AR">
                <a:solidFill>
                  <a:srgbClr val="000080"/>
                </a:solidFill>
                <a:latin typeface="DejaVu Sans" charset="0"/>
              </a:rPr>
              <a:t>¿que ocurre si alguno de nuestros subobjetos no tiene definidos constructores o, si los tiene, queremos enviarle valores para que se inicialice a nuestro gusto?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2700338"/>
            <a:ext cx="91440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s-AR" altLang="es-AR" sz="3200">
                <a:solidFill>
                  <a:srgbClr val="FF0000"/>
                </a:solidFill>
                <a:latin typeface="Purisa" charset="0"/>
              </a:rPr>
              <a:t>Esto supone un problema, porque el constructor de la nueva clase </a:t>
            </a:r>
            <a:r>
              <a:rPr lang="es-AR" altLang="es-AR" sz="3200" u="sng">
                <a:solidFill>
                  <a:srgbClr val="FF0000"/>
                </a:solidFill>
                <a:latin typeface="Purisa" charset="0"/>
              </a:rPr>
              <a:t>no tiene permiso para acceder a los miembros privados del subobjeto</a:t>
            </a:r>
            <a:r>
              <a:rPr lang="es-AR" altLang="es-AR" sz="3200">
                <a:solidFill>
                  <a:srgbClr val="FF0000"/>
                </a:solidFill>
                <a:latin typeface="Purisa" charset="0"/>
              </a:rPr>
              <a:t> y por ello, no puede inicializarlos directamente... </a:t>
            </a:r>
          </a:p>
          <a:p>
            <a:pPr algn="ctr"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s-AR" altLang="es-AR" sz="3200">
                <a:solidFill>
                  <a:srgbClr val="FF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</a:t>
            </a:r>
            <a:r>
              <a:rPr lang="es-AR" altLang="es-AR" sz="3200">
                <a:solidFill>
                  <a:srgbClr val="FF0000"/>
                </a:solidFill>
                <a:latin typeface="Purisa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AR" altLang="es-AR" sz="3200" b="1">
                <a:solidFill>
                  <a:srgbClr val="000080"/>
                </a:solidFill>
                <a:latin typeface="Purisa" charset="0"/>
                <a:ea typeface="Symbol" panose="05050102010706020507" pitchFamily="18" charset="2"/>
                <a:cs typeface="Symbol" panose="05050102010706020507" pitchFamily="18" charset="2"/>
              </a:rPr>
              <a:t>listas inicializadoras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338138"/>
            <a:ext cx="9067800" cy="76358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b="1" dirty="0">
                <a:latin typeface="Bitstream Charter" pitchFamily="16" charset="0"/>
              </a:rPr>
              <a:t>Ejecución  de Constructores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2217FAD-6340-42D6-8157-CDA33F0F91C1}" type="slidenum">
              <a:rPr lang="es-ES" altLang="es-AR"/>
              <a:pPr/>
              <a:t>17</a:t>
            </a:fld>
            <a:endParaRPr lang="es-ES" altLang="es-AR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44463" y="1187450"/>
            <a:ext cx="5040312" cy="489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7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 err="1">
                <a:latin typeface="Calisto MT" panose="02040603050505030304" pitchFamily="18" charset="0"/>
              </a:rPr>
              <a:t>class</a:t>
            </a: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ClaseBase</a:t>
            </a:r>
            <a:r>
              <a:rPr lang="es-ES" altLang="es-AR" sz="2000" b="1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</a:t>
            </a:r>
            <a:r>
              <a:rPr lang="es-ES" altLang="es-AR" sz="2000" b="1" i="1" dirty="0">
                <a:solidFill>
                  <a:srgbClr val="FF3300"/>
                </a:solidFill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b3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16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ClaseBase</a:t>
            </a:r>
            <a:r>
              <a:rPr lang="es-ES" altLang="es-AR" sz="16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(</a:t>
            </a:r>
            <a:r>
              <a:rPr lang="es-ES" altLang="es-AR" sz="16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6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=0,int =0,int =0);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    ….......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};</a:t>
            </a:r>
          </a:p>
          <a:p>
            <a:pPr>
              <a:lnSpc>
                <a:spcPct val="75000"/>
              </a:lnSpc>
              <a:spcBef>
                <a:spcPts val="175"/>
              </a:spcBef>
              <a:buClrTx/>
              <a:buFontTx/>
              <a:buNone/>
            </a:pPr>
            <a:endParaRPr lang="es-ES" altLang="es-AR" sz="700" b="1" i="1" dirty="0">
              <a:latin typeface="Calisto MT" panose="02040603050505030304" pitchFamily="18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b="1" i="1" dirty="0" err="1">
                <a:latin typeface="Calisto MT" panose="02040603050505030304" pitchFamily="18" charset="0"/>
              </a:rPr>
              <a:t>class</a:t>
            </a:r>
            <a:r>
              <a:rPr lang="es-ES" altLang="es-AR" b="1" i="1" dirty="0">
                <a:latin typeface="Calisto MT" panose="02040603050505030304" pitchFamily="18" charset="0"/>
              </a:rPr>
              <a:t> </a:t>
            </a:r>
            <a:r>
              <a:rPr lang="es-ES" altLang="es-AR" b="1" i="1" dirty="0" err="1">
                <a:latin typeface="Calisto MT" panose="02040603050505030304" pitchFamily="18" charset="0"/>
              </a:rPr>
              <a:t>ClaseDerivada</a:t>
            </a:r>
            <a:r>
              <a:rPr lang="es-ES" altLang="es-AR" b="1" i="1" dirty="0">
                <a:latin typeface="Calisto MT" panose="02040603050505030304" pitchFamily="18" charset="0"/>
              </a:rPr>
              <a:t> : </a:t>
            </a:r>
            <a:r>
              <a:rPr lang="es-ES" altLang="es-AR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public</a:t>
            </a:r>
            <a:r>
              <a:rPr lang="es-ES" altLang="es-AR" b="1" i="1" dirty="0">
                <a:latin typeface="Calisto MT" panose="02040603050505030304" pitchFamily="18" charset="0"/>
              </a:rPr>
              <a:t> </a:t>
            </a:r>
            <a:r>
              <a:rPr lang="es-ES" altLang="es-AR" b="1" i="1" dirty="0" err="1">
                <a:latin typeface="Calisto MT" panose="02040603050505030304" pitchFamily="18" charset="0"/>
              </a:rPr>
              <a:t>ClaseBase</a:t>
            </a:r>
            <a:r>
              <a:rPr lang="es-AR" altLang="es-AR" b="1" i="1" dirty="0">
                <a:latin typeface="Calisto MT" panose="02040603050505030304" pitchFamily="18" charset="0"/>
              </a:rPr>
              <a:t> </a:t>
            </a:r>
            <a:r>
              <a:rPr lang="es-ES" altLang="es-AR" sz="2000" b="1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float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s1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char</a:t>
            </a:r>
            <a:r>
              <a:rPr lang="es-ES" altLang="es-AR" sz="2000" b="1" i="1" dirty="0">
                <a:latin typeface="Calisto MT" panose="02040603050505030304" pitchFamily="18" charset="0"/>
              </a:rPr>
              <a:t> s2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1600" b="1" i="1" dirty="0" err="1">
                <a:latin typeface="Calisto MT" panose="02040603050505030304" pitchFamily="18" charset="0"/>
              </a:rPr>
              <a:t>ClaseDerivada</a:t>
            </a:r>
            <a:r>
              <a:rPr lang="es-ES" altLang="es-AR" sz="1600" b="1" i="1" dirty="0">
                <a:latin typeface="Calisto MT" panose="02040603050505030304" pitchFamily="18" charset="0"/>
              </a:rPr>
              <a:t>(</a:t>
            </a:r>
            <a:r>
              <a:rPr lang="es-ES" altLang="es-AR" sz="1600" b="1" i="1" dirty="0" err="1">
                <a:latin typeface="Calisto MT" panose="02040603050505030304" pitchFamily="18" charset="0"/>
              </a:rPr>
              <a:t>float</a:t>
            </a:r>
            <a:r>
              <a:rPr lang="es-ES" altLang="es-AR" sz="1600" b="1" i="1" dirty="0">
                <a:latin typeface="Calisto MT" panose="02040603050505030304" pitchFamily="18" charset="0"/>
              </a:rPr>
              <a:t> d, </a:t>
            </a:r>
            <a:r>
              <a:rPr lang="es-ES" altLang="es-AR" sz="1600" b="1" i="1" dirty="0" err="1">
                <a:latin typeface="Calisto MT" panose="02040603050505030304" pitchFamily="18" charset="0"/>
              </a:rPr>
              <a:t>char</a:t>
            </a:r>
            <a:r>
              <a:rPr lang="es-ES" altLang="es-AR" sz="1600" b="1" i="1" dirty="0">
                <a:latin typeface="Calisto MT" panose="02040603050505030304" pitchFamily="18" charset="0"/>
              </a:rPr>
              <a:t> e);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    ….......  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};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040313" y="1439863"/>
            <a:ext cx="4067175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lnSpc>
                <a:spcPct val="77000"/>
              </a:lnSpc>
              <a:spcBef>
                <a:spcPts val="600"/>
              </a:spcBef>
              <a:buClrTx/>
              <a:buFontTx/>
              <a:buNone/>
            </a:pPr>
            <a:r>
              <a:rPr lang="es-ES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Cuando se  llama  al  constructor de la </a:t>
            </a:r>
            <a:r>
              <a:rPr lang="es-AR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CD</a:t>
            </a:r>
            <a:r>
              <a:rPr lang="es-ES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,  el  compilador ejecuta  el  </a:t>
            </a:r>
            <a:r>
              <a:rPr lang="es-ES" altLang="es-AR" dirty="0">
                <a:solidFill>
                  <a:srgbClr val="000099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constructor  apropiado de  la </a:t>
            </a:r>
            <a:r>
              <a:rPr lang="es-AR" altLang="es-AR" dirty="0">
                <a:solidFill>
                  <a:srgbClr val="000099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CB</a:t>
            </a:r>
            <a:r>
              <a:rPr lang="es-ES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s-ES" altLang="es-AR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a</a:t>
            </a:r>
            <a:r>
              <a:rPr lang="es-AR" altLang="es-AR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s-ES" altLang="es-AR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no</a:t>
            </a:r>
            <a:r>
              <a:rPr lang="es-AR" altLang="es-AR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s-ES" altLang="es-AR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ser</a:t>
            </a:r>
            <a:r>
              <a:rPr lang="es-AR" altLang="es-AR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s-ES" altLang="es-AR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que redefinamos el constructor de la CD para que contemple (incluya) a la CB</a:t>
            </a:r>
            <a:r>
              <a:rPr lang="es-ES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endParaRPr lang="es-ES" altLang="es-AR" sz="1600" dirty="0">
              <a:latin typeface="Trebuchet MS" panose="020B0603020202020204" pitchFamily="34" charset="0"/>
            </a:endParaRPr>
          </a:p>
          <a:p>
            <a:pPr algn="ctr">
              <a:lnSpc>
                <a:spcPct val="75000"/>
              </a:lnSpc>
              <a:spcBef>
                <a:spcPts val="600"/>
              </a:spcBef>
              <a:buClrTx/>
              <a:buFontTx/>
              <a:buNone/>
            </a:pPr>
            <a:r>
              <a:rPr lang="es-ES" altLang="es-AR" dirty="0" err="1">
                <a:solidFill>
                  <a:srgbClr val="FF3300"/>
                </a:solidFill>
                <a:latin typeface="Trebuchet MS" panose="020B0603020202020204" pitchFamily="34" charset="0"/>
              </a:rPr>
              <a:t>ClaseDerivada</a:t>
            </a:r>
            <a:r>
              <a:rPr lang="es-ES" altLang="es-AR" dirty="0">
                <a:solidFill>
                  <a:srgbClr val="FF3300"/>
                </a:solidFill>
                <a:latin typeface="Trebuchet MS" panose="020B0603020202020204" pitchFamily="34" charset="0"/>
              </a:rPr>
              <a:t> d</a:t>
            </a:r>
            <a:r>
              <a:rPr lang="es-AR" altLang="es-AR" dirty="0">
                <a:solidFill>
                  <a:srgbClr val="FF3300"/>
                </a:solidFill>
                <a:latin typeface="Trebuchet MS" panose="020B0603020202020204" pitchFamily="34" charset="0"/>
              </a:rPr>
              <a:t> </a:t>
            </a:r>
            <a:r>
              <a:rPr lang="es-ES" altLang="es-AR" dirty="0">
                <a:solidFill>
                  <a:srgbClr val="FF3300"/>
                </a:solidFill>
                <a:latin typeface="Trebuchet MS" panose="020B0603020202020204" pitchFamily="34" charset="0"/>
              </a:rPr>
              <a:t>(8.2, 'A');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400675" y="4500563"/>
            <a:ext cx="16192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s-AR" altLang="es-AR">
                <a:latin typeface="Arial Narrow" panose="020B0606020202030204" pitchFamily="34" charset="0"/>
              </a:rPr>
              <a:t>b1=0</a:t>
            </a:r>
          </a:p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s-AR" altLang="es-AR">
                <a:latin typeface="Arial Narrow" panose="020B0606020202030204" pitchFamily="34" charset="0"/>
              </a:rPr>
              <a:t>b2=0</a:t>
            </a:r>
          </a:p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s-AR" altLang="es-AR">
                <a:latin typeface="Arial Narrow" panose="020B0606020202030204" pitchFamily="34" charset="0"/>
              </a:rPr>
              <a:t>b3=0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199313" y="4679950"/>
            <a:ext cx="1439862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s-AR" altLang="es-AR">
                <a:latin typeface="Arial Narrow" panose="020B0606020202030204" pitchFamily="34" charset="0"/>
              </a:rPr>
              <a:t>s1=8.2</a:t>
            </a:r>
          </a:p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s-AR" altLang="es-AR">
                <a:latin typeface="Arial Narrow" panose="020B0606020202030204" pitchFamily="34" charset="0"/>
              </a:rPr>
              <a:t>s2=‘A’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88900"/>
            <a:ext cx="9139238" cy="1254125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71488" algn="l"/>
                <a:tab pos="92075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4964113" algn="l"/>
                <a:tab pos="5413375" algn="l"/>
                <a:tab pos="5862638" algn="l"/>
                <a:tab pos="6311900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</a:pPr>
            <a:r>
              <a:rPr lang="es-AR" altLang="es-AR" sz="3200" b="1" dirty="0">
                <a:solidFill>
                  <a:srgbClr val="000080"/>
                </a:solidFill>
                <a:latin typeface="Bitstream Charter" pitchFamily="16" charset="0"/>
              </a:rPr>
              <a:t>Paso de argumentos</a:t>
            </a:r>
            <a:r>
              <a:rPr lang="es-AR" altLang="es-AR" sz="3200" b="1" dirty="0">
                <a:latin typeface="Bitstream Charter" pitchFamily="16" charset="0"/>
              </a:rPr>
              <a:t> al constructor </a:t>
            </a:r>
            <a:r>
              <a:rPr lang="es-AR" altLang="es-AR" sz="3200" b="1" dirty="0" smtClean="0">
                <a:latin typeface="Bitstream Charter" pitchFamily="16" charset="0"/>
              </a:rPr>
              <a:t>de </a:t>
            </a:r>
            <a:r>
              <a:rPr lang="es-AR" altLang="es-AR" sz="3200" b="1" dirty="0">
                <a:latin typeface="Bitstream Charter" pitchFamily="16" charset="0"/>
              </a:rPr>
              <a:t>la CB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44463" y="1187450"/>
            <a:ext cx="5040312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7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 err="1">
                <a:latin typeface="Calisto MT" panose="02040603050505030304" pitchFamily="18" charset="0"/>
              </a:rPr>
              <a:t>class</a:t>
            </a: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ClaseBase</a:t>
            </a:r>
            <a:r>
              <a:rPr lang="es-ES" altLang="es-AR" sz="2000" b="1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</a:t>
            </a:r>
            <a:r>
              <a:rPr lang="es-ES" altLang="es-AR" sz="2000" b="1" i="1" dirty="0">
                <a:solidFill>
                  <a:srgbClr val="FF3300"/>
                </a:solidFill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b3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ClaseBase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(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=0,int=0,int=0);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    ….......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};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endParaRPr lang="es-ES" altLang="es-AR" sz="2000" b="1" i="1" dirty="0">
              <a:latin typeface="Calisto MT" panose="02040603050505030304" pitchFamily="18" charset="0"/>
            </a:endParaRPr>
          </a:p>
          <a:p>
            <a:pPr>
              <a:lnSpc>
                <a:spcPct val="75000"/>
              </a:lnSpc>
              <a:spcBef>
                <a:spcPts val="175"/>
              </a:spcBef>
              <a:buClrTx/>
              <a:buFontTx/>
              <a:buNone/>
            </a:pPr>
            <a:r>
              <a:rPr lang="es-ES" altLang="es-AR" b="1" i="1" dirty="0" err="1">
                <a:latin typeface="Calisto MT" panose="02040603050505030304" pitchFamily="18" charset="0"/>
              </a:rPr>
              <a:t>class</a:t>
            </a:r>
            <a:r>
              <a:rPr lang="es-ES" altLang="es-AR" b="1" i="1" dirty="0">
                <a:latin typeface="Calisto MT" panose="02040603050505030304" pitchFamily="18" charset="0"/>
              </a:rPr>
              <a:t> </a:t>
            </a:r>
            <a:r>
              <a:rPr lang="es-ES" altLang="es-AR" b="1" i="1" dirty="0" err="1">
                <a:latin typeface="Calisto MT" panose="02040603050505030304" pitchFamily="18" charset="0"/>
              </a:rPr>
              <a:t>ClaseDerivada</a:t>
            </a:r>
            <a:r>
              <a:rPr lang="es-ES" altLang="es-AR" b="1" i="1" dirty="0">
                <a:latin typeface="Calisto MT" panose="02040603050505030304" pitchFamily="18" charset="0"/>
              </a:rPr>
              <a:t> : </a:t>
            </a:r>
            <a:r>
              <a:rPr lang="es-ES" altLang="es-AR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public</a:t>
            </a:r>
            <a:r>
              <a:rPr lang="es-ES" altLang="es-AR" b="1" i="1" dirty="0">
                <a:latin typeface="Calisto MT" panose="02040603050505030304" pitchFamily="18" charset="0"/>
              </a:rPr>
              <a:t> </a:t>
            </a:r>
            <a:r>
              <a:rPr lang="es-ES" altLang="es-AR" b="1" i="1" dirty="0" err="1">
                <a:latin typeface="Calisto MT" panose="02040603050505030304" pitchFamily="18" charset="0"/>
              </a:rPr>
              <a:t>ClaseBase</a:t>
            </a:r>
            <a:r>
              <a:rPr lang="es-AR" altLang="es-AR" b="1" i="1" dirty="0">
                <a:latin typeface="Calisto MT" panose="02040603050505030304" pitchFamily="18" charset="0"/>
              </a:rPr>
              <a:t> </a:t>
            </a:r>
            <a:r>
              <a:rPr lang="es-ES" altLang="es-AR" sz="2000" b="1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float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s1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char</a:t>
            </a:r>
            <a:r>
              <a:rPr lang="es-ES" altLang="es-AR" sz="2000" b="1" i="1" dirty="0">
                <a:latin typeface="Calisto MT" panose="02040603050505030304" pitchFamily="18" charset="0"/>
              </a:rPr>
              <a:t> s2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s-ES" altLang="es-AR" sz="18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ClaseDerivada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(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a,</a:t>
            </a:r>
            <a:r>
              <a:rPr lang="es-AR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b, 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c</a:t>
            </a:r>
            <a:r>
              <a:rPr lang="es-AR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, 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float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d,  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char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e);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    ….......  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};</a:t>
            </a:r>
          </a:p>
        </p:txBody>
      </p:sp>
      <p:sp>
        <p:nvSpPr>
          <p:cNvPr id="3" name="Flecha derecha 2"/>
          <p:cNvSpPr/>
          <p:nvPr/>
        </p:nvSpPr>
        <p:spPr bwMode="auto">
          <a:xfrm rot="20061709" flipH="1">
            <a:off x="4875486" y="4126643"/>
            <a:ext cx="3349079" cy="159310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Quiero inicializar los atributos de la CB</a:t>
            </a:r>
          </a:p>
        </p:txBody>
      </p:sp>
      <p:sp>
        <p:nvSpPr>
          <p:cNvPr id="4" name="Botón de acción: Ayuda 3">
            <a:hlinkClick r:id="" action="ppaction://noaction" highlightClick="1"/>
          </p:cNvPr>
          <p:cNvSpPr/>
          <p:nvPr/>
        </p:nvSpPr>
        <p:spPr bwMode="auto">
          <a:xfrm>
            <a:off x="5436096" y="1484784"/>
            <a:ext cx="2808312" cy="1584176"/>
          </a:xfrm>
          <a:prstGeom prst="actionButtonHelp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s-AR" sz="2800" dirty="0"/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Quien sabe hacer eso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12842" y="1702549"/>
            <a:ext cx="6040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AR" sz="3600" b="1" dirty="0" smtClean="0">
                <a:solidFill>
                  <a:srgbClr val="000080"/>
                </a:solidFill>
                <a:latin typeface="Bitstream Charter" pitchFamily="16" charset="0"/>
              </a:rPr>
              <a:t>¡El constructor de la CB!</a:t>
            </a:r>
            <a:endParaRPr lang="es-AR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971550" y="88900"/>
            <a:ext cx="8167688" cy="1254125"/>
          </a:xfrm>
          <a:ln/>
        </p:spPr>
        <p:txBody>
          <a:bodyPr/>
          <a:lstStyle/>
          <a:p>
            <a:pPr algn="r">
              <a:buClrTx/>
              <a:buFontTx/>
              <a:buNone/>
              <a:tabLst>
                <a:tab pos="0" algn="l"/>
                <a:tab pos="471488" algn="l"/>
                <a:tab pos="92075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4964113" algn="l"/>
                <a:tab pos="5413375" algn="l"/>
                <a:tab pos="5862638" algn="l"/>
                <a:tab pos="6311900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</a:pPr>
            <a:r>
              <a:rPr lang="es-AR" altLang="es-AR" sz="3600" b="1" dirty="0" smtClean="0">
                <a:solidFill>
                  <a:srgbClr val="000080"/>
                </a:solidFill>
                <a:latin typeface="Bitstream Charter" pitchFamily="16" charset="0"/>
              </a:rPr>
              <a:t>Paso de argumentos</a:t>
            </a:r>
            <a:r>
              <a:rPr lang="es-AR" altLang="es-AR" sz="3600" b="1" dirty="0" smtClean="0">
                <a:latin typeface="Bitstream Charter" pitchFamily="16" charset="0"/>
              </a:rPr>
              <a:t> al constructor de la CB</a:t>
            </a:r>
            <a:endParaRPr lang="es-AR" altLang="es-AR" sz="3600" b="1" dirty="0">
              <a:latin typeface="Bitstream Charter" pitchFamily="16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44463" y="1187450"/>
            <a:ext cx="5040312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7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 err="1">
                <a:latin typeface="Calisto MT" panose="02040603050505030304" pitchFamily="18" charset="0"/>
              </a:rPr>
              <a:t>class</a:t>
            </a: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ClaseBase</a:t>
            </a:r>
            <a:r>
              <a:rPr lang="es-ES" altLang="es-AR" sz="2000" b="1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</a:t>
            </a:r>
            <a:r>
              <a:rPr lang="es-ES" altLang="es-AR" sz="2000" b="1" i="1" dirty="0">
                <a:solidFill>
                  <a:srgbClr val="FF3300"/>
                </a:solidFill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b3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ClaseBase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(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=0,int=0,int=0);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    ….......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};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endParaRPr lang="es-ES" altLang="es-AR" sz="2000" b="1" i="1" dirty="0">
              <a:latin typeface="Calisto MT" panose="02040603050505030304" pitchFamily="18" charset="0"/>
            </a:endParaRPr>
          </a:p>
          <a:p>
            <a:pPr>
              <a:lnSpc>
                <a:spcPct val="75000"/>
              </a:lnSpc>
              <a:spcBef>
                <a:spcPts val="175"/>
              </a:spcBef>
              <a:buClrTx/>
              <a:buFontTx/>
              <a:buNone/>
            </a:pPr>
            <a:r>
              <a:rPr lang="es-ES" altLang="es-AR" b="1" i="1" dirty="0" err="1">
                <a:latin typeface="Calisto MT" panose="02040603050505030304" pitchFamily="18" charset="0"/>
              </a:rPr>
              <a:t>class</a:t>
            </a:r>
            <a:r>
              <a:rPr lang="es-ES" altLang="es-AR" b="1" i="1" dirty="0">
                <a:latin typeface="Calisto MT" panose="02040603050505030304" pitchFamily="18" charset="0"/>
              </a:rPr>
              <a:t> </a:t>
            </a:r>
            <a:r>
              <a:rPr lang="es-ES" altLang="es-AR" b="1" i="1" dirty="0" err="1">
                <a:latin typeface="Calisto MT" panose="02040603050505030304" pitchFamily="18" charset="0"/>
              </a:rPr>
              <a:t>ClaseDerivada</a:t>
            </a:r>
            <a:r>
              <a:rPr lang="es-ES" altLang="es-AR" b="1" i="1" dirty="0">
                <a:latin typeface="Calisto MT" panose="02040603050505030304" pitchFamily="18" charset="0"/>
              </a:rPr>
              <a:t> : </a:t>
            </a:r>
            <a:r>
              <a:rPr lang="es-ES" altLang="es-AR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public</a:t>
            </a:r>
            <a:r>
              <a:rPr lang="es-ES" altLang="es-AR" b="1" i="1" dirty="0">
                <a:latin typeface="Calisto MT" panose="02040603050505030304" pitchFamily="18" charset="0"/>
              </a:rPr>
              <a:t> </a:t>
            </a:r>
            <a:r>
              <a:rPr lang="es-ES" altLang="es-AR" b="1" i="1" dirty="0" err="1">
                <a:latin typeface="Calisto MT" panose="02040603050505030304" pitchFamily="18" charset="0"/>
              </a:rPr>
              <a:t>ClaseBase</a:t>
            </a:r>
            <a:r>
              <a:rPr lang="es-AR" altLang="es-AR" b="1" i="1" dirty="0">
                <a:latin typeface="Calisto MT" panose="02040603050505030304" pitchFamily="18" charset="0"/>
              </a:rPr>
              <a:t> </a:t>
            </a:r>
            <a:r>
              <a:rPr lang="es-ES" altLang="es-AR" sz="2000" b="1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float</a:t>
            </a:r>
            <a:r>
              <a:rPr lang="es-ES" altLang="es-AR" sz="2000" b="1" i="1" dirty="0">
                <a:latin typeface="Calisto MT" panose="02040603050505030304" pitchFamily="18" charset="0"/>
              </a:rPr>
              <a:t> s1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char</a:t>
            </a:r>
            <a:r>
              <a:rPr lang="es-ES" altLang="es-AR" sz="2000" b="1" i="1" dirty="0">
                <a:latin typeface="Calisto MT" panose="02040603050505030304" pitchFamily="18" charset="0"/>
              </a:rPr>
              <a:t> s2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</a:t>
            </a:r>
            <a:r>
              <a:rPr lang="es-ES" altLang="es-AR" sz="2000" b="1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b="1" i="1" dirty="0">
                <a:latin typeface="Calisto MT" panose="02040603050505030304" pitchFamily="18" charset="0"/>
              </a:rPr>
              <a:t>: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s-ES" altLang="es-AR" sz="1800" b="1" i="1" dirty="0">
                <a:latin typeface="Calisto MT" panose="02040603050505030304" pitchFamily="18" charset="0"/>
              </a:rPr>
              <a:t>    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ClaseDerivada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(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a,</a:t>
            </a:r>
            <a:r>
              <a:rPr lang="es-AR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b, 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c</a:t>
            </a:r>
            <a:r>
              <a:rPr lang="es-AR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, 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float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d,  </a:t>
            </a:r>
            <a:r>
              <a:rPr lang="es-ES" altLang="es-AR" sz="18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char</a:t>
            </a:r>
            <a:r>
              <a:rPr lang="es-ES" altLang="es-AR" sz="18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e);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    ….......  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b="1" i="1" dirty="0">
                <a:latin typeface="Calisto MT" panose="02040603050505030304" pitchFamily="18" charset="0"/>
              </a:rPr>
              <a:t> };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95738" y="1916832"/>
            <a:ext cx="5111750" cy="2034456"/>
          </a:xfrm>
          <a:prstGeom prst="rect">
            <a:avLst/>
          </a:prstGeom>
          <a:solidFill>
            <a:srgbClr val="FFDDB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es-ES" altLang="es-AR" sz="2000" b="1" i="1" dirty="0" err="1" smtClean="0">
                <a:solidFill>
                  <a:srgbClr val="000099"/>
                </a:solidFill>
                <a:latin typeface="Calisto MT" panose="02040603050505030304" pitchFamily="18" charset="0"/>
              </a:rPr>
              <a:t>ClaseDerivada</a:t>
            </a:r>
            <a:r>
              <a:rPr lang="es-AR" altLang="es-AR" sz="2000" b="1" i="1" dirty="0" smtClean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AR" altLang="es-AR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: :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ClaseDerivada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(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a,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b,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	</a:t>
            </a:r>
            <a:r>
              <a:rPr lang="es-AR" altLang="es-AR" sz="2000" b="1" i="1" dirty="0" smtClean="0">
                <a:solidFill>
                  <a:srgbClr val="000099"/>
                </a:solidFill>
                <a:latin typeface="Calisto MT" panose="02040603050505030304" pitchFamily="18" charset="0"/>
              </a:rPr>
              <a:t>   </a:t>
            </a:r>
            <a:r>
              <a:rPr lang="es-ES" altLang="es-AR" sz="2000" b="1" i="1" dirty="0" err="1" smtClean="0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c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,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float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d, 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char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e) </a:t>
            </a:r>
            <a:r>
              <a:rPr lang="es-AR" altLang="es-AR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:  </a:t>
            </a:r>
            <a:r>
              <a:rPr lang="es-AR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ClaseBase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(a, b, c</a:t>
            </a:r>
            <a:r>
              <a:rPr lang="es-AR" altLang="es-AR" sz="2000" b="1" i="1" dirty="0" smtClean="0">
                <a:solidFill>
                  <a:srgbClr val="000099"/>
                </a:solidFill>
                <a:latin typeface="Calisto MT" panose="02040603050505030304" pitchFamily="18" charset="0"/>
              </a:rPr>
              <a:t>) </a:t>
            </a:r>
            <a:r>
              <a:rPr lang="es-AR" altLang="es-AR" b="1" i="1" dirty="0" smtClean="0">
                <a:solidFill>
                  <a:srgbClr val="000099"/>
                </a:solidFill>
                <a:latin typeface="Calisto MT" panose="02040603050505030304" pitchFamily="18" charset="0"/>
              </a:rPr>
              <a:t>{ </a:t>
            </a:r>
            <a:r>
              <a:rPr lang="es-AR" altLang="es-AR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	    </a:t>
            </a:r>
            <a:r>
              <a:rPr lang="es-AR" altLang="es-AR" b="1" i="1" dirty="0" smtClean="0">
                <a:solidFill>
                  <a:srgbClr val="000099"/>
                </a:solidFill>
                <a:latin typeface="Calisto MT" panose="02040603050505030304" pitchFamily="18" charset="0"/>
              </a:rPr>
              <a:t>	s1=d</a:t>
            </a:r>
            <a:r>
              <a:rPr lang="es-AR" altLang="es-AR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;</a:t>
            </a:r>
          </a:p>
          <a:p>
            <a:pPr>
              <a:lnSpc>
                <a:spcPct val="75000"/>
              </a:lnSpc>
              <a:spcBef>
                <a:spcPts val="600"/>
              </a:spcBef>
              <a:buClrTx/>
              <a:buFontTx/>
              <a:buNone/>
            </a:pPr>
            <a:r>
              <a:rPr lang="es-AR" altLang="es-AR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	    </a:t>
            </a:r>
            <a:r>
              <a:rPr lang="es-AR" altLang="es-AR" b="1" i="1" dirty="0" smtClean="0">
                <a:solidFill>
                  <a:srgbClr val="000099"/>
                </a:solidFill>
                <a:latin typeface="Calisto MT" panose="02040603050505030304" pitchFamily="18" charset="0"/>
              </a:rPr>
              <a:t>	s2=e</a:t>
            </a:r>
            <a:r>
              <a:rPr lang="es-AR" altLang="es-AR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;  </a:t>
            </a:r>
          </a:p>
          <a:p>
            <a:pPr>
              <a:lnSpc>
                <a:spcPct val="75000"/>
              </a:lnSpc>
              <a:spcBef>
                <a:spcPts val="600"/>
              </a:spcBef>
              <a:buClrTx/>
              <a:buFontTx/>
              <a:buNone/>
            </a:pPr>
            <a:r>
              <a:rPr lang="es-AR" altLang="es-AR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AR" altLang="es-AR" b="1" i="1" dirty="0" smtClean="0">
                <a:solidFill>
                  <a:srgbClr val="000099"/>
                </a:solidFill>
                <a:latin typeface="Calisto MT" panose="02040603050505030304" pitchFamily="18" charset="0"/>
              </a:rPr>
              <a:t>}</a:t>
            </a:r>
            <a:endParaRPr lang="es-AR" altLang="es-AR" b="1" i="1" dirty="0">
              <a:solidFill>
                <a:srgbClr val="000099"/>
              </a:solidFill>
              <a:latin typeface="Calisto MT" panose="02040603050505030304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773488" y="4286250"/>
            <a:ext cx="5334000" cy="1071563"/>
          </a:xfrm>
          <a:prstGeom prst="rect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spcBef>
                <a:spcPts val="500"/>
              </a:spcBef>
              <a:buClrTx/>
              <a:buSzPct val="75000"/>
              <a:buFontTx/>
              <a:buNone/>
            </a:pPr>
            <a:r>
              <a:rPr lang="es-AR" altLang="es-AR" sz="2000" b="1"/>
              <a:t>Invocación de un objeto </a:t>
            </a:r>
            <a:r>
              <a:rPr lang="es-AR" altLang="es-AR" sz="2000" b="1">
                <a:solidFill>
                  <a:srgbClr val="FF3300"/>
                </a:solidFill>
              </a:rPr>
              <a:t>d</a:t>
            </a:r>
            <a:r>
              <a:rPr lang="es-AR" altLang="es-AR" sz="2000" b="1"/>
              <a:t> de tipo </a:t>
            </a:r>
            <a:r>
              <a:rPr lang="es-AR" altLang="es-AR" sz="2000" b="1">
                <a:solidFill>
                  <a:srgbClr val="FF3300"/>
                </a:solidFill>
              </a:rPr>
              <a:t>CD</a:t>
            </a:r>
            <a:r>
              <a:rPr lang="es-AR" altLang="es-AR" sz="2000" b="1"/>
              <a:t> con paso de argumentos a la CB:</a:t>
            </a:r>
          </a:p>
          <a:p>
            <a:pPr algn="ctr">
              <a:spcBef>
                <a:spcPts val="500"/>
              </a:spcBef>
              <a:buClrTx/>
              <a:buSzPct val="75000"/>
              <a:buFontTx/>
              <a:buNone/>
            </a:pPr>
            <a:r>
              <a:rPr lang="es-ES" altLang="es-AR" sz="2000" b="1">
                <a:solidFill>
                  <a:srgbClr val="FF3300"/>
                </a:solidFill>
              </a:rPr>
              <a:t>ClaseDerivada</a:t>
            </a:r>
            <a:r>
              <a:rPr lang="es-AR" altLang="es-AR" sz="2000" b="1">
                <a:solidFill>
                  <a:srgbClr val="FF3300"/>
                </a:solidFill>
              </a:rPr>
              <a:t> d ( 6, 7, 4, 8.2, ‘A’);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292725" y="5443538"/>
            <a:ext cx="3779838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77000"/>
              </a:lnSpc>
              <a:spcBef>
                <a:spcPts val="600"/>
              </a:spcBef>
              <a:buClrTx/>
              <a:buFontTx/>
              <a:buNone/>
            </a:pPr>
            <a:r>
              <a:rPr lang="es-AR" altLang="es-AR">
                <a:solidFill>
                  <a:srgbClr val="FF3300"/>
                </a:solidFill>
                <a:latin typeface="Arial Narrow" panose="020B0606020202030204" pitchFamily="34" charset="0"/>
              </a:rPr>
              <a:t>B1=6, b2=7, b3=4</a:t>
            </a:r>
          </a:p>
          <a:p>
            <a:pPr algn="ctr">
              <a:lnSpc>
                <a:spcPct val="77000"/>
              </a:lnSpc>
              <a:spcBef>
                <a:spcPts val="600"/>
              </a:spcBef>
              <a:buClrTx/>
              <a:buFontTx/>
              <a:buNone/>
            </a:pPr>
            <a:r>
              <a:rPr lang="es-AR" altLang="es-AR">
                <a:solidFill>
                  <a:srgbClr val="FF3300"/>
                </a:solidFill>
                <a:latin typeface="Arial Narrow" panose="020B0606020202030204" pitchFamily="34" charset="0"/>
              </a:rPr>
              <a:t>s1=8.2, s2=‘A’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959225" y="4140200"/>
            <a:ext cx="5148263" cy="1979613"/>
          </a:xfrm>
          <a:prstGeom prst="rect">
            <a:avLst/>
          </a:prstGeom>
          <a:solidFill>
            <a:srgbClr val="FFDDB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es-AR" altLang="es-AR" sz="2500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" panose="020B0603020202020204" pitchFamily="34" charset="0"/>
              </a:rPr>
              <a:t>O sino....:</a:t>
            </a:r>
          </a:p>
          <a:p>
            <a:pPr algn="just">
              <a:spcBef>
                <a:spcPts val="300"/>
              </a:spcBef>
              <a:buClrTx/>
              <a:buFontTx/>
              <a:buNone/>
            </a:pPr>
            <a:r>
              <a:rPr lang="es-AR" altLang="es-AR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sto MT" panose="02040603050505030304" pitchFamily="18" charset="0"/>
              </a:rPr>
              <a:t>   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ClaseDerivada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AR" altLang="es-AR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: :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ClaseDerivada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(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a,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b,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		 </a:t>
            </a:r>
            <a:r>
              <a:rPr lang="es-ES" altLang="es-AR" sz="2000" b="1" i="1" dirty="0" err="1" smtClean="0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c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,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float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d, </a:t>
            </a:r>
            <a:r>
              <a:rPr lang="es-ES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char</a:t>
            </a:r>
            <a:r>
              <a:rPr lang="es-ES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 e) </a:t>
            </a:r>
            <a:r>
              <a:rPr lang="es-AR" altLang="es-AR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:  </a:t>
            </a:r>
            <a:r>
              <a:rPr lang="es-AR" altLang="es-AR" sz="2000" b="1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ClaseBase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 (a, b, c),   	  </a:t>
            </a:r>
            <a:r>
              <a:rPr lang="es-AR" altLang="es-AR" sz="2000" b="1" i="1" dirty="0" smtClean="0">
                <a:solidFill>
                  <a:srgbClr val="000099"/>
                </a:solidFill>
                <a:latin typeface="Calisto MT" panose="02040603050505030304" pitchFamily="18" charset="0"/>
              </a:rPr>
              <a:t>	s1(d</a:t>
            </a:r>
            <a:r>
              <a:rPr lang="es-AR" altLang="es-AR" sz="2000" b="1" i="1" dirty="0">
                <a:solidFill>
                  <a:srgbClr val="000099"/>
                </a:solidFill>
                <a:latin typeface="Calisto MT" panose="02040603050505030304" pitchFamily="18" charset="0"/>
              </a:rPr>
              <a:t>), s2(e)  { }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5832475" y="2771775"/>
            <a:ext cx="3384550" cy="1619250"/>
          </a:xfrm>
          <a:prstGeom prst="irregularSeal2">
            <a:avLst/>
          </a:prstGeom>
          <a:solidFill>
            <a:srgbClr val="99CC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 sz="1800" b="1" i="1">
                <a:solidFill>
                  <a:srgbClr val="FF0000"/>
                </a:solidFill>
                <a:latin typeface="Trebuchet MS" panose="020B0603020202020204" pitchFamily="34" charset="0"/>
              </a:rPr>
              <a:t>Invocación EXPLICITA </a:t>
            </a:r>
          </a:p>
          <a:p>
            <a:pPr algn="ctr">
              <a:buClrTx/>
              <a:buFontTx/>
              <a:buNone/>
            </a:pPr>
            <a:r>
              <a:rPr lang="es-AR" altLang="es-AR" sz="1800" b="1" i="1">
                <a:solidFill>
                  <a:srgbClr val="FF0000"/>
                </a:solidFill>
                <a:latin typeface="Trebuchet MS" panose="020B0603020202020204" pitchFamily="34" charset="0"/>
              </a:rPr>
              <a:t>del CTOR de la CB  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5961063" y="5462588"/>
            <a:ext cx="3068637" cy="671512"/>
            <a:chOff x="3755" y="3441"/>
            <a:chExt cx="1933" cy="423"/>
          </a:xfrm>
        </p:grpSpPr>
        <p:pic>
          <p:nvPicPr>
            <p:cNvPr id="30729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" y="3441"/>
              <a:ext cx="371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3755" y="3688"/>
              <a:ext cx="193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s-AR" altLang="es-AR" sz="1500"/>
                <a:t>                Complejo-Imaginario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3563888" y="1202304"/>
            <a:ext cx="55086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buClrTx/>
            </a:pPr>
            <a:r>
              <a:rPr lang="es-AR" altLang="es-AR" sz="2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rebuchet MS" panose="020B0603020202020204" pitchFamily="34" charset="0"/>
              </a:rPr>
              <a:t>¿y cómo lo “llamo” al </a:t>
            </a:r>
            <a:r>
              <a:rPr lang="es-AR" altLang="es-AR" sz="25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rebuchet MS" panose="020B0603020202020204" pitchFamily="34" charset="0"/>
              </a:rPr>
              <a:t>Ctor</a:t>
            </a:r>
            <a:r>
              <a:rPr lang="es-AR" altLang="es-AR" sz="2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rebuchet MS" panose="020B0603020202020204" pitchFamily="34" charset="0"/>
              </a:rPr>
              <a:t> de la CB?</a:t>
            </a:r>
            <a:endParaRPr lang="es-AR" altLang="es-AR" sz="25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156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0" y="157163"/>
            <a:ext cx="8064500" cy="8255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b="1">
                <a:latin typeface="Bitstream Charter" pitchFamily="16" charset="0"/>
              </a:rPr>
              <a:t>Reutilización del software</a:t>
            </a: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7D77E45-2122-4EE3-BA6A-E265B506FB5E}" type="slidenum">
              <a:rPr lang="es-ES" altLang="es-AR"/>
              <a:pPr/>
              <a:t>2</a:t>
            </a:fld>
            <a:endParaRPr lang="es-ES" altLang="es-AR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0650" y="1179513"/>
            <a:ext cx="89598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spcAft>
                <a:spcPts val="850"/>
              </a:spcAft>
              <a:buClrTx/>
              <a:buFontTx/>
              <a:buNone/>
            </a:pPr>
            <a:r>
              <a:rPr lang="es-AR" altLang="es-AR" i="1" dirty="0"/>
              <a:t>“Una de las características más importantes de C++ es la reutilización de código. Pero para ser revolucionario, necesita ser capaz de hacer algo más que copiar código y modificarlo”  </a:t>
            </a:r>
            <a:r>
              <a:rPr lang="es-AR" altLang="es-AR" sz="2000" i="1" dirty="0"/>
              <a:t>[</a:t>
            </a:r>
            <a:r>
              <a:rPr lang="es-AR" altLang="es-AR" sz="2000" i="1" dirty="0" err="1"/>
              <a:t>BruceEckel</a:t>
            </a:r>
            <a:r>
              <a:rPr lang="es-AR" altLang="es-AR" sz="2000" i="1" dirty="0"/>
              <a:t>]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0813" y="2600325"/>
            <a:ext cx="8761412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spcAft>
                <a:spcPts val="850"/>
              </a:spcAft>
              <a:buSzPct val="99000"/>
              <a:buFont typeface="Wingdings" panose="05000000000000000000" pitchFamily="2" charset="2"/>
              <a:buChar char=""/>
            </a:pPr>
            <a:r>
              <a:rPr lang="es-AR" altLang="es-AR" sz="2600"/>
              <a:t> La idea es reutilizar código creando nuevas clases, pero en vez de crearlas desde la nada, utilizar clases existentes que alguien ha realizado y comprobado que funcionan OK.</a:t>
            </a:r>
          </a:p>
          <a:p>
            <a:pPr algn="just">
              <a:buSzPct val="99000"/>
              <a:buFont typeface="Wingdings" panose="05000000000000000000" pitchFamily="2" charset="2"/>
              <a:buChar char=""/>
            </a:pPr>
            <a:r>
              <a:rPr lang="es-AR" altLang="es-AR" sz="2600"/>
              <a:t> 2 métodos: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79388" y="4319588"/>
            <a:ext cx="8313737" cy="1700212"/>
            <a:chOff x="113" y="2721"/>
            <a:chExt cx="5237" cy="1071"/>
          </a:xfrm>
        </p:grpSpPr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113" y="2721"/>
              <a:ext cx="401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s-AR" altLang="es-AR" sz="7200">
                  <a:latin typeface="Ume Gothic" pitchFamily="32" charset="0"/>
                  <a:ea typeface="Ume Gothic" pitchFamily="32" charset="0"/>
                  <a:cs typeface="Ume Gothic" pitchFamily="32" charset="0"/>
                </a:rPr>
                <a:t>ℴ</a:t>
              </a: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552" y="2767"/>
              <a:ext cx="4798" cy="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 algn="just">
                <a:buSzPct val="91000"/>
                <a:buFont typeface="Wingdings" panose="05000000000000000000" pitchFamily="2" charset="2"/>
                <a:buChar char=""/>
              </a:pPr>
              <a:r>
                <a:rPr lang="es-AR" altLang="es-AR" sz="2600" b="1">
                  <a:solidFill>
                    <a:srgbClr val="000080"/>
                  </a:solidFill>
                  <a:latin typeface="Purisa" charset="0"/>
                </a:rPr>
                <a:t>Composición</a:t>
              </a:r>
              <a:r>
                <a:rPr lang="es-AR" altLang="es-AR" sz="2600"/>
                <a:t>: crea objetos con una clase existente dentro de la nueva clase [</a:t>
              </a:r>
              <a:r>
                <a:rPr lang="es-AR" altLang="es-AR" sz="2200"/>
                <a:t>también llamada </a:t>
              </a:r>
              <a:r>
                <a:rPr lang="es-AR" altLang="es-AR" sz="2200" i="1"/>
                <a:t>agregación</a:t>
              </a:r>
              <a:r>
                <a:rPr lang="es-AR" altLang="es-AR" sz="2600"/>
                <a:t>]. </a:t>
              </a:r>
            </a:p>
            <a:p>
              <a:pPr algn="just">
                <a:buSzPct val="91000"/>
                <a:buFont typeface="Wingdings" panose="05000000000000000000" pitchFamily="2" charset="2"/>
                <a:buChar char=""/>
              </a:pPr>
              <a:r>
                <a:rPr lang="es-AR" altLang="es-AR" sz="2600" b="1">
                  <a:solidFill>
                    <a:srgbClr val="FF0000"/>
                  </a:solidFill>
                  <a:latin typeface="Purisa" charset="0"/>
                </a:rPr>
                <a:t>Herencia</a:t>
              </a:r>
              <a:r>
                <a:rPr lang="es-AR" altLang="es-AR" sz="2600"/>
                <a:t>: Crea una nueva clase como un tipo derivado de una clase existente.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8991600" cy="1371600"/>
          </a:xfrm>
          <a:ln/>
        </p:spPr>
        <p:txBody>
          <a:bodyPr>
            <a:normAutofit/>
          </a:bodyPr>
          <a:lstStyle/>
          <a:p>
            <a:pPr marL="1625600" indent="-1546225">
              <a:buClrTx/>
              <a:buFontTx/>
              <a:buNone/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</a:pPr>
            <a:r>
              <a:rPr lang="es-AR" altLang="es-AR" sz="3200" b="1" dirty="0">
                <a:latin typeface="Bitstream Charter" pitchFamily="16" charset="0"/>
              </a:rPr>
              <a:t>Comportamiento del Operador de asignación</a:t>
            </a: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47800"/>
            <a:ext cx="5040313" cy="45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808538" y="1447800"/>
            <a:ext cx="4319587" cy="4672013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7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 err="1">
                <a:latin typeface="Calisto MT" panose="02040603050505030304" pitchFamily="18" charset="0"/>
              </a:rPr>
              <a:t>class</a:t>
            </a:r>
            <a:r>
              <a:rPr lang="es-ES" altLang="es-AR" sz="1600" dirty="0">
                <a:latin typeface="Calisto MT" panose="02040603050505030304" pitchFamily="18" charset="0"/>
              </a:rPr>
              <a:t> </a:t>
            </a:r>
            <a:r>
              <a:rPr lang="es-ES" altLang="es-AR" sz="1600" dirty="0" err="1">
                <a:latin typeface="Calisto MT" panose="02040603050505030304" pitchFamily="18" charset="0"/>
              </a:rPr>
              <a:t>ClaseBase</a:t>
            </a:r>
            <a:r>
              <a:rPr lang="es-ES" altLang="es-AR" sz="1600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</a:t>
            </a:r>
            <a:r>
              <a:rPr lang="es-ES" altLang="es-AR" sz="1600" dirty="0" err="1">
                <a:latin typeface="Calisto MT" panose="02040603050505030304" pitchFamily="18" charset="0"/>
              </a:rPr>
              <a:t>private</a:t>
            </a:r>
            <a:r>
              <a:rPr lang="es-ES" altLang="es-AR" sz="1600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  </a:t>
            </a:r>
            <a:r>
              <a:rPr lang="es-ES" altLang="es-AR" sz="1600" dirty="0">
                <a:solidFill>
                  <a:srgbClr val="FF3300"/>
                </a:solidFill>
                <a:latin typeface="Calisto MT" panose="02040603050505030304" pitchFamily="18" charset="0"/>
              </a:rPr>
              <a:t> </a:t>
            </a:r>
            <a:r>
              <a:rPr lang="es-ES" altLang="es-AR" sz="1600" dirty="0" err="1">
                <a:latin typeface="Calisto MT" panose="02040603050505030304" pitchFamily="18" charset="0"/>
              </a:rPr>
              <a:t>int</a:t>
            </a:r>
            <a:r>
              <a:rPr lang="es-ES" altLang="es-AR" sz="1600" dirty="0">
                <a:latin typeface="Calisto MT" panose="02040603050505030304" pitchFamily="18" charset="0"/>
              </a:rPr>
              <a:t> b1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   </a:t>
            </a:r>
            <a:r>
              <a:rPr lang="es-ES" altLang="es-AR" sz="1600" dirty="0" err="1">
                <a:latin typeface="Calisto MT" panose="02040603050505030304" pitchFamily="18" charset="0"/>
              </a:rPr>
              <a:t>int</a:t>
            </a:r>
            <a:r>
              <a:rPr lang="es-ES" altLang="es-AR" sz="1600" dirty="0">
                <a:latin typeface="Calisto MT" panose="02040603050505030304" pitchFamily="18" charset="0"/>
              </a:rPr>
              <a:t> b2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</a:t>
            </a:r>
            <a:r>
              <a:rPr lang="es-ES" altLang="es-AR" sz="1600" dirty="0" err="1">
                <a:latin typeface="Calisto MT" panose="02040603050505030304" pitchFamily="18" charset="0"/>
              </a:rPr>
              <a:t>public</a:t>
            </a:r>
            <a:r>
              <a:rPr lang="es-ES" altLang="es-AR" sz="1600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   </a:t>
            </a:r>
            <a:r>
              <a:rPr lang="es-ES" altLang="es-AR" sz="1600" dirty="0" err="1">
                <a:latin typeface="Calisto MT" panose="02040603050505030304" pitchFamily="18" charset="0"/>
              </a:rPr>
              <a:t>int</a:t>
            </a:r>
            <a:r>
              <a:rPr lang="es-ES" altLang="es-AR" sz="1600" dirty="0">
                <a:latin typeface="Calisto MT" panose="02040603050505030304" pitchFamily="18" charset="0"/>
              </a:rPr>
              <a:t> b3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   </a:t>
            </a:r>
            <a:r>
              <a:rPr lang="es-ES" altLang="es-AR" sz="1600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ClaseBase</a:t>
            </a:r>
            <a:r>
              <a:rPr lang="es-ES" altLang="es-AR" sz="1600" dirty="0">
                <a:solidFill>
                  <a:srgbClr val="000099"/>
                </a:solidFill>
                <a:latin typeface="Calisto MT" panose="02040603050505030304" pitchFamily="18" charset="0"/>
              </a:rPr>
              <a:t>(</a:t>
            </a:r>
            <a:r>
              <a:rPr lang="es-ES" altLang="es-AR" sz="1600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600" dirty="0">
                <a:solidFill>
                  <a:srgbClr val="000099"/>
                </a:solidFill>
                <a:latin typeface="Calisto MT" panose="02040603050505030304" pitchFamily="18" charset="0"/>
              </a:rPr>
              <a:t>=0,int=0,int=0);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    ….......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solidFill>
                  <a:srgbClr val="FF0000"/>
                </a:solidFill>
                <a:latin typeface="Calisto MT" panose="02040603050505030304" pitchFamily="18" charset="0"/>
              </a:rPr>
              <a:t>    </a:t>
            </a:r>
            <a:r>
              <a:rPr lang="es-ES" altLang="es-AR" sz="1600" i="1" dirty="0">
                <a:solidFill>
                  <a:srgbClr val="FF0000"/>
                </a:solidFill>
                <a:latin typeface="Calisto MT" panose="02040603050505030304" pitchFamily="18" charset="0"/>
              </a:rPr>
              <a:t> //métodos para acceder a b1 y b2........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};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endParaRPr lang="es-ES" altLang="es-AR" sz="1600" dirty="0">
              <a:latin typeface="Calisto MT" panose="02040603050505030304" pitchFamily="18" charset="0"/>
            </a:endParaRPr>
          </a:p>
          <a:p>
            <a:pPr>
              <a:lnSpc>
                <a:spcPct val="75000"/>
              </a:lnSpc>
              <a:spcBef>
                <a:spcPts val="175"/>
              </a:spcBef>
              <a:buClrTx/>
              <a:buFontTx/>
              <a:buNone/>
            </a:pPr>
            <a:r>
              <a:rPr lang="es-ES" altLang="es-AR" sz="1600" dirty="0" err="1">
                <a:latin typeface="Calisto MT" panose="02040603050505030304" pitchFamily="18" charset="0"/>
              </a:rPr>
              <a:t>class</a:t>
            </a:r>
            <a:r>
              <a:rPr lang="es-ES" altLang="es-AR" sz="1600" dirty="0">
                <a:latin typeface="Calisto MT" panose="02040603050505030304" pitchFamily="18" charset="0"/>
              </a:rPr>
              <a:t> </a:t>
            </a:r>
            <a:r>
              <a:rPr lang="es-ES" altLang="es-AR" sz="1600" dirty="0" err="1">
                <a:latin typeface="Calisto MT" panose="02040603050505030304" pitchFamily="18" charset="0"/>
              </a:rPr>
              <a:t>ClaseDerivada</a:t>
            </a:r>
            <a:r>
              <a:rPr lang="es-ES" altLang="es-AR" sz="1600" dirty="0">
                <a:latin typeface="Calisto MT" panose="02040603050505030304" pitchFamily="18" charset="0"/>
              </a:rPr>
              <a:t> : </a:t>
            </a:r>
            <a:r>
              <a:rPr lang="es-ES" altLang="es-AR" sz="1600" dirty="0" err="1">
                <a:solidFill>
                  <a:srgbClr val="000099"/>
                </a:solidFill>
                <a:latin typeface="Calisto MT" panose="02040603050505030304" pitchFamily="18" charset="0"/>
              </a:rPr>
              <a:t>public</a:t>
            </a:r>
            <a:r>
              <a:rPr lang="es-ES" altLang="es-AR" sz="1600" dirty="0">
                <a:latin typeface="Calisto MT" panose="02040603050505030304" pitchFamily="18" charset="0"/>
              </a:rPr>
              <a:t> </a:t>
            </a:r>
            <a:r>
              <a:rPr lang="es-ES" altLang="es-AR" sz="1600" dirty="0" err="1">
                <a:latin typeface="Calisto MT" panose="02040603050505030304" pitchFamily="18" charset="0"/>
              </a:rPr>
              <a:t>ClaseBase</a:t>
            </a:r>
            <a:r>
              <a:rPr lang="es-AR" altLang="es-AR" sz="1600" dirty="0">
                <a:latin typeface="Calisto MT" panose="02040603050505030304" pitchFamily="18" charset="0"/>
              </a:rPr>
              <a:t> </a:t>
            </a:r>
            <a:r>
              <a:rPr lang="es-ES" altLang="es-AR" sz="1600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</a:t>
            </a:r>
            <a:r>
              <a:rPr lang="es-ES" altLang="es-AR" sz="1600" dirty="0" err="1">
                <a:latin typeface="Calisto MT" panose="02040603050505030304" pitchFamily="18" charset="0"/>
              </a:rPr>
              <a:t>private</a:t>
            </a:r>
            <a:r>
              <a:rPr lang="es-ES" altLang="es-AR" sz="1600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   </a:t>
            </a:r>
            <a:r>
              <a:rPr lang="es-ES" altLang="es-AR" sz="1600" dirty="0" err="1">
                <a:latin typeface="Calisto MT" panose="02040603050505030304" pitchFamily="18" charset="0"/>
              </a:rPr>
              <a:t>float</a:t>
            </a:r>
            <a:r>
              <a:rPr lang="es-ES" altLang="es-AR" sz="1600" dirty="0">
                <a:latin typeface="Calisto MT" panose="02040603050505030304" pitchFamily="18" charset="0"/>
              </a:rPr>
              <a:t> s1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   </a:t>
            </a:r>
            <a:r>
              <a:rPr lang="es-ES" altLang="es-AR" sz="1600" dirty="0" err="1">
                <a:latin typeface="Calisto MT" panose="02040603050505030304" pitchFamily="18" charset="0"/>
              </a:rPr>
              <a:t>char</a:t>
            </a:r>
            <a:r>
              <a:rPr lang="es-ES" altLang="es-AR" sz="1600" dirty="0">
                <a:latin typeface="Calisto MT" panose="02040603050505030304" pitchFamily="18" charset="0"/>
              </a:rPr>
              <a:t> s2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</a:t>
            </a:r>
            <a:r>
              <a:rPr lang="es-ES" altLang="es-AR" sz="1600" dirty="0" err="1">
                <a:latin typeface="Calisto MT" panose="02040603050505030304" pitchFamily="18" charset="0"/>
              </a:rPr>
              <a:t>public</a:t>
            </a:r>
            <a:r>
              <a:rPr lang="es-ES" altLang="es-AR" sz="1600" dirty="0">
                <a:latin typeface="Calisto MT" panose="02040603050505030304" pitchFamily="18" charset="0"/>
              </a:rPr>
              <a:t>: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   </a:t>
            </a:r>
            <a:r>
              <a:rPr lang="es-ES" altLang="es-AR" sz="1600" dirty="0" err="1">
                <a:solidFill>
                  <a:srgbClr val="000099"/>
                </a:solidFill>
                <a:latin typeface="Calisto MT" panose="02040603050505030304" pitchFamily="18" charset="0"/>
              </a:rPr>
              <a:t>ClaseDerivada</a:t>
            </a:r>
            <a:r>
              <a:rPr lang="es-ES" altLang="es-AR" sz="1600" dirty="0">
                <a:solidFill>
                  <a:srgbClr val="000099"/>
                </a:solidFill>
                <a:latin typeface="Calisto MT" panose="02040603050505030304" pitchFamily="18" charset="0"/>
              </a:rPr>
              <a:t> (</a:t>
            </a:r>
            <a:r>
              <a:rPr lang="es-ES" altLang="es-AR" sz="1600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600" dirty="0">
                <a:solidFill>
                  <a:srgbClr val="000099"/>
                </a:solidFill>
                <a:latin typeface="Calisto MT" panose="02040603050505030304" pitchFamily="18" charset="0"/>
              </a:rPr>
              <a:t> a,</a:t>
            </a:r>
            <a:r>
              <a:rPr lang="es-AR" altLang="es-AR" sz="1600" dirty="0">
                <a:solidFill>
                  <a:srgbClr val="000099"/>
                </a:solidFill>
                <a:latin typeface="Calisto MT" panose="02040603050505030304" pitchFamily="18" charset="0"/>
              </a:rPr>
              <a:t> </a:t>
            </a:r>
            <a:r>
              <a:rPr lang="es-ES" altLang="es-AR" sz="1600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600" dirty="0">
                <a:solidFill>
                  <a:srgbClr val="000099"/>
                </a:solidFill>
                <a:latin typeface="Calisto MT" panose="02040603050505030304" pitchFamily="18" charset="0"/>
              </a:rPr>
              <a:t> b, </a:t>
            </a:r>
            <a:r>
              <a:rPr lang="es-ES" altLang="es-AR" sz="1600" dirty="0" err="1">
                <a:solidFill>
                  <a:srgbClr val="000099"/>
                </a:solidFill>
                <a:latin typeface="Calisto MT" panose="02040603050505030304" pitchFamily="18" charset="0"/>
              </a:rPr>
              <a:t>int</a:t>
            </a:r>
            <a:r>
              <a:rPr lang="es-ES" altLang="es-AR" sz="1600" dirty="0">
                <a:solidFill>
                  <a:srgbClr val="000099"/>
                </a:solidFill>
                <a:latin typeface="Calisto MT" panose="02040603050505030304" pitchFamily="18" charset="0"/>
              </a:rPr>
              <a:t> c</a:t>
            </a:r>
            <a:r>
              <a:rPr lang="es-AR" altLang="es-AR" sz="1600" dirty="0">
                <a:solidFill>
                  <a:srgbClr val="000099"/>
                </a:solidFill>
                <a:latin typeface="Calisto MT" panose="02040603050505030304" pitchFamily="18" charset="0"/>
              </a:rPr>
              <a:t>, </a:t>
            </a:r>
            <a:r>
              <a:rPr lang="es-ES" altLang="es-AR" sz="1600" dirty="0" err="1">
                <a:solidFill>
                  <a:srgbClr val="000099"/>
                </a:solidFill>
                <a:latin typeface="Calisto MT" panose="02040603050505030304" pitchFamily="18" charset="0"/>
              </a:rPr>
              <a:t>float</a:t>
            </a:r>
            <a:r>
              <a:rPr lang="es-ES" altLang="es-AR" sz="1600" dirty="0">
                <a:solidFill>
                  <a:srgbClr val="000099"/>
                </a:solidFill>
                <a:latin typeface="Calisto MT" panose="02040603050505030304" pitchFamily="18" charset="0"/>
              </a:rPr>
              <a:t> d,  </a:t>
            </a:r>
            <a:r>
              <a:rPr lang="es-ES" altLang="es-AR" sz="1600" dirty="0" err="1">
                <a:solidFill>
                  <a:srgbClr val="000099"/>
                </a:solidFill>
                <a:latin typeface="Calisto MT" panose="02040603050505030304" pitchFamily="18" charset="0"/>
              </a:rPr>
              <a:t>char</a:t>
            </a:r>
            <a:r>
              <a:rPr lang="es-ES" altLang="es-AR" sz="1600" dirty="0">
                <a:solidFill>
                  <a:srgbClr val="000099"/>
                </a:solidFill>
                <a:latin typeface="Calisto MT" panose="02040603050505030304" pitchFamily="18" charset="0"/>
              </a:rPr>
              <a:t> e);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 smtClean="0">
                <a:latin typeface="Calisto MT" panose="02040603050505030304" pitchFamily="18" charset="0"/>
              </a:rPr>
              <a:t>    </a:t>
            </a:r>
            <a:r>
              <a:rPr lang="es-ES" altLang="es-AR" sz="1600" dirty="0">
                <a:latin typeface="Calisto MT" panose="02040603050505030304" pitchFamily="18" charset="0"/>
              </a:rPr>
              <a:t>….......  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1600" dirty="0">
                <a:latin typeface="Calisto MT" panose="02040603050505030304" pitchFamily="18" charset="0"/>
              </a:rPr>
              <a:t> 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42875"/>
            <a:ext cx="8077200" cy="1312863"/>
          </a:xfrm>
          <a:ln/>
        </p:spPr>
        <p:txBody>
          <a:bodyPr/>
          <a:lstStyle/>
          <a:p>
            <a:pPr marL="1625600" indent="-1546225" algn="r">
              <a:buClrTx/>
              <a:buFontTx/>
              <a:buNone/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</a:pPr>
            <a:r>
              <a:rPr lang="es-AR" altLang="es-AR" sz="4000" b="1">
                <a:latin typeface="Bitstream Charter" pitchFamily="16" charset="0"/>
              </a:rPr>
              <a:t>Comportamiento del Operador de asignación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54050" y="4724400"/>
            <a:ext cx="1752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obj2 = obj1;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2743200" y="4953000"/>
            <a:ext cx="3733800" cy="1143000"/>
          </a:xfrm>
          <a:prstGeom prst="cloudCallout">
            <a:avLst>
              <a:gd name="adj1" fmla="val -60884"/>
              <a:gd name="adj2" fmla="val -54306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/>
              <a:t>¿Qué método ejecuta?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6553200" y="3733800"/>
            <a:ext cx="2360613" cy="2360613"/>
            <a:chOff x="4128" y="2352"/>
            <a:chExt cx="1487" cy="1487"/>
          </a:xfrm>
        </p:grpSpPr>
        <p:pic>
          <p:nvPicPr>
            <p:cNvPr id="3379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2352"/>
              <a:ext cx="1487" cy="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379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6323" t="12227" r="41434" b="77299"/>
            <a:stretch>
              <a:fillRect/>
            </a:stretch>
          </p:blipFill>
          <p:spPr bwMode="auto">
            <a:xfrm>
              <a:off x="4836" y="2880"/>
              <a:ext cx="25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 l="56323" t="12227" r="41434" b="77299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7096125" y="5014913"/>
            <a:ext cx="1133475" cy="1157287"/>
          </a:xfrm>
          <a:prstGeom prst="ellipse">
            <a:avLst/>
          </a:prstGeom>
          <a:noFill/>
          <a:ln w="3816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 sz="4400">
                <a:solidFill>
                  <a:srgbClr val="FF3300"/>
                </a:solidFill>
                <a:latin typeface="Verdana" panose="020B0604030504040204" pitchFamily="34" charset="0"/>
              </a:rPr>
              <a:t>?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87338" y="3743325"/>
            <a:ext cx="4679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/>
              <a:t>ClaseDerivada obj1 (6,7,4,8.2,'f');</a:t>
            </a:r>
          </a:p>
          <a:p>
            <a:pPr>
              <a:buClrTx/>
              <a:buFontTx/>
              <a:buNone/>
            </a:pPr>
            <a:r>
              <a:rPr lang="es-AR" altLang="es-AR"/>
              <a:t>ClaseDerivada obj2 (0,0,0,0,'h');</a:t>
            </a:r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381125"/>
            <a:ext cx="5688012" cy="1716088"/>
          </a:xfrm>
          <a:prstGeom prst="rect">
            <a:avLst/>
          </a:prstGeom>
          <a:noFill/>
          <a:ln w="9360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98663"/>
            <a:ext cx="5616575" cy="1530350"/>
          </a:xfrm>
          <a:prstGeom prst="rect">
            <a:avLst/>
          </a:prstGeom>
          <a:noFill/>
          <a:ln w="9360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42875"/>
            <a:ext cx="8077200" cy="1312863"/>
          </a:xfrm>
          <a:ln/>
        </p:spPr>
        <p:txBody>
          <a:bodyPr/>
          <a:lstStyle/>
          <a:p>
            <a:pPr marL="1625600" indent="-1546225" algn="r">
              <a:buClrTx/>
              <a:buFontTx/>
              <a:buNone/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</a:pPr>
            <a:r>
              <a:rPr lang="es-AR" altLang="es-AR" sz="4000" b="1">
                <a:latin typeface="Bitstream Charter" pitchFamily="16" charset="0"/>
              </a:rPr>
              <a:t>Comportamiento del Operador de asignación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760663" y="3371850"/>
            <a:ext cx="64770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s-AR" altLang="es-AR" sz="3200">
                <a:solidFill>
                  <a:srgbClr val="FF3300"/>
                </a:solidFill>
              </a:rPr>
              <a:t>¿y si tenemos 50 atributos en la CB? 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s-AR" altLang="es-AR" sz="3200" b="1">
                <a:solidFill>
                  <a:srgbClr val="FF3300"/>
                </a:solidFill>
              </a:rPr>
              <a:t>¿Qué hacemos?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5029200"/>
            <a:ext cx="83820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AR" altLang="es-AR" sz="2800">
                <a:solidFill>
                  <a:srgbClr val="000099"/>
                </a:solidFill>
              </a:rPr>
              <a:t>Le decimos al operador de asignación de la CB que haga el trabajo por nosotros. </a:t>
            </a:r>
            <a:r>
              <a:rPr lang="es-AR" altLang="es-AR" sz="2800" b="1">
                <a:solidFill>
                  <a:srgbClr val="FF0000"/>
                </a:solidFill>
              </a:rPr>
              <a:t>¿Cómo?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9388" y="1331913"/>
            <a:ext cx="88201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s-AR" altLang="es-AR" sz="2600"/>
              <a:t>Para dar solución al problema, podemos modificar el operador de asignación de la CD... </a:t>
            </a:r>
            <a:r>
              <a:rPr lang="es-AR" altLang="es-AR" sz="2600" i="1">
                <a:latin typeface="Purisa" charset="0"/>
              </a:rPr>
              <a:t>¿Cómo?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79388" y="2195513"/>
            <a:ext cx="8567737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2000" dirty="0" err="1">
                <a:solidFill>
                  <a:srgbClr val="0000FF"/>
                </a:solidFill>
                <a:latin typeface="Calisto MT" panose="02040603050505030304" pitchFamily="18" charset="0"/>
              </a:rPr>
              <a:t>ClaseDerivada</a:t>
            </a:r>
            <a:r>
              <a:rPr lang="es-AR" altLang="es-AR" sz="2000" dirty="0">
                <a:solidFill>
                  <a:srgbClr val="0000FF"/>
                </a:solidFill>
                <a:latin typeface="Calisto MT" panose="02040603050505030304" pitchFamily="18" charset="0"/>
              </a:rPr>
              <a:t>&amp;</a:t>
            </a:r>
            <a:r>
              <a:rPr lang="es-AR" altLang="es-AR" sz="2000" dirty="0">
                <a:latin typeface="Calisto MT" panose="02040603050505030304" pitchFamily="18" charset="0"/>
              </a:rPr>
              <a:t> </a:t>
            </a:r>
            <a:r>
              <a:rPr lang="es-AR" altLang="es-AR" sz="2000" dirty="0" err="1">
                <a:latin typeface="Calisto MT" panose="02040603050505030304" pitchFamily="18" charset="0"/>
              </a:rPr>
              <a:t>ClaseDerivada</a:t>
            </a:r>
            <a:r>
              <a:rPr lang="es-AR" altLang="es-AR" sz="2000" dirty="0">
                <a:latin typeface="Calisto MT" panose="02040603050505030304" pitchFamily="18" charset="0"/>
              </a:rPr>
              <a:t> :: </a:t>
            </a:r>
            <a:r>
              <a:rPr lang="es-AR" altLang="es-AR" sz="2000" dirty="0" err="1">
                <a:latin typeface="Calisto MT" panose="02040603050505030304" pitchFamily="18" charset="0"/>
              </a:rPr>
              <a:t>operator</a:t>
            </a:r>
            <a:r>
              <a:rPr lang="es-AR" altLang="es-AR" sz="2000" dirty="0">
                <a:latin typeface="Calisto MT" panose="02040603050505030304" pitchFamily="18" charset="0"/>
              </a:rPr>
              <a:t>= (</a:t>
            </a:r>
            <a:r>
              <a:rPr lang="es-AR" altLang="es-AR" sz="2000" dirty="0" err="1">
                <a:solidFill>
                  <a:srgbClr val="0000FF"/>
                </a:solidFill>
                <a:latin typeface="Calisto MT" panose="02040603050505030304" pitchFamily="18" charset="0"/>
              </a:rPr>
              <a:t>ClaseDerivada</a:t>
            </a:r>
            <a:r>
              <a:rPr lang="es-AR" altLang="es-AR" sz="2000" dirty="0">
                <a:solidFill>
                  <a:srgbClr val="0000FF"/>
                </a:solidFill>
                <a:latin typeface="Calisto MT" panose="02040603050505030304" pitchFamily="18" charset="0"/>
              </a:rPr>
              <a:t>&amp; d</a:t>
            </a:r>
            <a:r>
              <a:rPr lang="es-AR" altLang="es-AR" sz="2000" dirty="0">
                <a:latin typeface="Calisto MT" panose="02040603050505030304" pitchFamily="18" charset="0"/>
              </a:rPr>
              <a:t>)  {</a:t>
            </a:r>
          </a:p>
          <a:p>
            <a:pPr>
              <a:buClrTx/>
              <a:buFontTx/>
              <a:buNone/>
            </a:pPr>
            <a:r>
              <a:rPr lang="es-AR" altLang="es-AR" sz="2000" dirty="0">
                <a:latin typeface="Calisto MT" panose="02040603050505030304" pitchFamily="18" charset="0"/>
              </a:rPr>
              <a:t>	b1 = d.get_b1( );</a:t>
            </a:r>
          </a:p>
          <a:p>
            <a:pPr>
              <a:buClrTx/>
              <a:buFontTx/>
              <a:buNone/>
            </a:pPr>
            <a:r>
              <a:rPr lang="es-AR" altLang="es-AR" sz="2000" dirty="0">
                <a:latin typeface="Calisto MT" panose="02040603050505030304" pitchFamily="18" charset="0"/>
              </a:rPr>
              <a:t>	b2 = d.get_b2( );</a:t>
            </a:r>
          </a:p>
          <a:p>
            <a:pPr>
              <a:buClrTx/>
              <a:buFontTx/>
              <a:buNone/>
            </a:pPr>
            <a:r>
              <a:rPr lang="es-AR" altLang="es-AR" sz="2000" dirty="0">
                <a:latin typeface="Calisto MT" panose="02040603050505030304" pitchFamily="18" charset="0"/>
              </a:rPr>
              <a:t>	b3 = d.b3;</a:t>
            </a:r>
          </a:p>
          <a:p>
            <a:pPr>
              <a:buClrTx/>
              <a:buFontTx/>
              <a:buNone/>
            </a:pPr>
            <a:r>
              <a:rPr lang="es-AR" altLang="es-AR" sz="2000" dirty="0">
                <a:latin typeface="Calisto MT" panose="02040603050505030304" pitchFamily="18" charset="0"/>
              </a:rPr>
              <a:t>	s1 = d.s1;</a:t>
            </a:r>
          </a:p>
          <a:p>
            <a:pPr>
              <a:buClrTx/>
              <a:buFontTx/>
              <a:buNone/>
            </a:pPr>
            <a:r>
              <a:rPr lang="es-AR" altLang="es-AR" sz="2000" dirty="0">
                <a:latin typeface="Calisto MT" panose="02040603050505030304" pitchFamily="18" charset="0"/>
              </a:rPr>
              <a:t>	s2 = d.s2;</a:t>
            </a:r>
          </a:p>
          <a:p>
            <a:pPr>
              <a:buClrTx/>
              <a:buFontTx/>
              <a:buNone/>
            </a:pPr>
            <a:r>
              <a:rPr lang="es-AR" altLang="es-AR" sz="2000" dirty="0">
                <a:latin typeface="Calisto MT" panose="02040603050505030304" pitchFamily="18" charset="0"/>
              </a:rPr>
              <a:t>	</a:t>
            </a:r>
            <a:r>
              <a:rPr lang="es-AR" altLang="es-AR" sz="2000" dirty="0" err="1">
                <a:latin typeface="Calisto MT" panose="02040603050505030304" pitchFamily="18" charset="0"/>
              </a:rPr>
              <a:t>return</a:t>
            </a:r>
            <a:r>
              <a:rPr lang="es-AR" altLang="es-AR" sz="2000" dirty="0">
                <a:latin typeface="Calisto MT" panose="02040603050505030304" pitchFamily="18" charset="0"/>
              </a:rPr>
              <a:t> *</a:t>
            </a:r>
            <a:r>
              <a:rPr lang="es-AR" altLang="es-AR" sz="2000" dirty="0" err="1">
                <a:latin typeface="Calisto MT" panose="02040603050505030304" pitchFamily="18" charset="0"/>
              </a:rPr>
              <a:t>this</a:t>
            </a:r>
            <a:r>
              <a:rPr lang="es-AR" altLang="es-AR" sz="2000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2000" dirty="0">
                <a:latin typeface="Calisto MT" panose="02040603050505030304" pitchFamily="18" charset="0"/>
              </a:rPr>
              <a:t>}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773613"/>
            <a:ext cx="8351838" cy="1387475"/>
          </a:xfrm>
          <a:prstGeom prst="rect">
            <a:avLst/>
          </a:prstGeom>
          <a:noFill/>
          <a:ln w="9360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863600" y="4967288"/>
            <a:ext cx="3743325" cy="287337"/>
          </a:xfrm>
          <a:prstGeom prst="rect">
            <a:avLst/>
          </a:prstGeom>
          <a:solidFill>
            <a:srgbClr val="FFCC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-36512" y="1247775"/>
            <a:ext cx="5258742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600" i="1" dirty="0" err="1">
                <a:latin typeface="Calisto MT" panose="02040603050505030304" pitchFamily="18" charset="0"/>
              </a:rPr>
              <a:t>class</a:t>
            </a:r>
            <a:r>
              <a:rPr lang="es-AR" altLang="es-AR" sz="1600" i="1" dirty="0">
                <a:latin typeface="Calisto MT" panose="02040603050505030304" pitchFamily="18" charset="0"/>
              </a:rPr>
              <a:t> reloj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protected</a:t>
            </a:r>
            <a:r>
              <a:rPr lang="es-AR" altLang="es-AR" sz="1600" i="1" dirty="0">
                <a:latin typeface="Calisto MT" panose="02040603050505030304" pitchFamily="18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mHora</a:t>
            </a:r>
            <a:r>
              <a:rPr lang="es-AR" altLang="es-AR" sz="1600" i="1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mMinutos</a:t>
            </a:r>
            <a:r>
              <a:rPr lang="es-AR" altLang="es-AR" sz="1600" i="1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mSegundos</a:t>
            </a:r>
            <a:r>
              <a:rPr lang="es-AR" altLang="es-AR" sz="1600" i="1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mModo</a:t>
            </a:r>
            <a:r>
              <a:rPr lang="es-AR" altLang="es-AR" sz="1600" i="1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mMeridiano</a:t>
            </a:r>
            <a:r>
              <a:rPr lang="es-AR" altLang="es-AR" sz="1600" i="1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public</a:t>
            </a:r>
            <a:r>
              <a:rPr lang="es-AR" altLang="es-AR" sz="1600" i="1" dirty="0">
                <a:latin typeface="Calisto MT" panose="02040603050505030304" pitchFamily="18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reloj ();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reloj (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);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reloj (reloj &amp;);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reloj&amp;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operator</a:t>
            </a:r>
            <a:r>
              <a:rPr lang="es-AR" altLang="es-AR" sz="1600" i="1" dirty="0">
                <a:latin typeface="Calisto MT" panose="02040603050505030304" pitchFamily="18" charset="0"/>
              </a:rPr>
              <a:t>=(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reloj&amp;);</a:t>
            </a:r>
            <a:endParaRPr lang="es-AR" altLang="es-AR" sz="1600" i="1" dirty="0">
              <a:latin typeface="Calisto MT" panose="02040603050505030304" pitchFamily="18" charset="0"/>
            </a:endParaRP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reloj&amp;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operator</a:t>
            </a:r>
            <a:r>
              <a:rPr lang="es-AR" altLang="es-AR" sz="1600" i="1" dirty="0">
                <a:latin typeface="Calisto MT" panose="02040603050505030304" pitchFamily="18" charset="0"/>
              </a:rPr>
              <a:t>=(</a:t>
            </a:r>
            <a:r>
              <a:rPr lang="es-AR" altLang="es-AR" sz="1600" i="1" dirty="0" err="1">
                <a:latin typeface="Calisto MT" panose="02040603050505030304" pitchFamily="18" charset="0"/>
              </a:rPr>
              <a:t>const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char</a:t>
            </a:r>
            <a:r>
              <a:rPr lang="es-AR" altLang="es-AR" sz="1600" i="1" dirty="0">
                <a:latin typeface="Calisto MT" panose="02040603050505030304" pitchFamily="18" charset="0"/>
              </a:rPr>
              <a:t> *);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void</a:t>
            </a:r>
            <a:r>
              <a:rPr lang="es-AR" altLang="es-AR" sz="1600" i="1" dirty="0">
                <a:latin typeface="Calisto MT" panose="02040603050505030304" pitchFamily="18" charset="0"/>
              </a:rPr>
              <a:t> Configurar(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= AM);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reloj&amp;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operator</a:t>
            </a:r>
            <a:r>
              <a:rPr lang="es-AR" altLang="es-AR" sz="1600" i="1" dirty="0">
                <a:latin typeface="Calisto MT" panose="02040603050505030304" pitchFamily="18" charset="0"/>
              </a:rPr>
              <a:t>++ (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);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  <a:p>
            <a:pPr>
              <a:buClrTx/>
              <a:buFontTx/>
              <a:buNone/>
            </a:pPr>
            <a:r>
              <a:rPr lang="es-AR" altLang="es-AR" sz="1800" i="1" dirty="0">
                <a:solidFill>
                  <a:srgbClr val="0000FF"/>
                </a:solidFill>
                <a:latin typeface="Calisto MT" panose="02040603050505030304" pitchFamily="18" charset="0"/>
              </a:rPr>
              <a:t>        </a:t>
            </a:r>
            <a:r>
              <a:rPr lang="es-AR" altLang="es-AR" sz="1800" i="1" dirty="0" err="1">
                <a:solidFill>
                  <a:srgbClr val="0000FF"/>
                </a:solidFill>
                <a:latin typeface="Calisto MT" panose="02040603050505030304" pitchFamily="18" charset="0"/>
              </a:rPr>
              <a:t>friend</a:t>
            </a:r>
            <a:r>
              <a:rPr lang="es-AR" altLang="es-AR" sz="1800" i="1" dirty="0">
                <a:solidFill>
                  <a:srgbClr val="0000FF"/>
                </a:solidFill>
                <a:latin typeface="Calisto MT" panose="02040603050505030304" pitchFamily="18" charset="0"/>
              </a:rPr>
              <a:t> </a:t>
            </a:r>
            <a:r>
              <a:rPr lang="es-AR" altLang="es-AR" sz="1800" i="1" dirty="0" err="1" smtClean="0">
                <a:solidFill>
                  <a:srgbClr val="0000FF"/>
                </a:solidFill>
                <a:latin typeface="Calisto MT" panose="02040603050505030304" pitchFamily="18" charset="0"/>
              </a:rPr>
              <a:t>ostream</a:t>
            </a:r>
            <a:r>
              <a:rPr lang="es-AR" altLang="es-AR" sz="1800" i="1" dirty="0" smtClean="0">
                <a:solidFill>
                  <a:srgbClr val="0000FF"/>
                </a:solidFill>
                <a:latin typeface="Calisto MT" panose="02040603050505030304" pitchFamily="18" charset="0"/>
              </a:rPr>
              <a:t>&amp; </a:t>
            </a:r>
            <a:r>
              <a:rPr lang="es-AR" altLang="es-AR" sz="1800" i="1" dirty="0" err="1">
                <a:solidFill>
                  <a:srgbClr val="0000FF"/>
                </a:solidFill>
                <a:latin typeface="Calisto MT" panose="02040603050505030304" pitchFamily="18" charset="0"/>
              </a:rPr>
              <a:t>operator</a:t>
            </a:r>
            <a:r>
              <a:rPr lang="es-AR" altLang="es-AR" sz="1800" i="1" dirty="0">
                <a:solidFill>
                  <a:srgbClr val="0000FF"/>
                </a:solidFill>
                <a:latin typeface="Calisto MT" panose="02040603050505030304" pitchFamily="18" charset="0"/>
              </a:rPr>
              <a:t>&lt;&lt; ( </a:t>
            </a:r>
            <a:r>
              <a:rPr lang="es-AR" altLang="es-AR" sz="1800" i="1" dirty="0" err="1" smtClean="0">
                <a:solidFill>
                  <a:srgbClr val="0000FF"/>
                </a:solidFill>
                <a:latin typeface="Calisto MT" panose="02040603050505030304" pitchFamily="18" charset="0"/>
              </a:rPr>
              <a:t>ostream</a:t>
            </a:r>
            <a:r>
              <a:rPr lang="es-AR" altLang="es-AR" sz="1800" i="1" dirty="0" smtClean="0">
                <a:solidFill>
                  <a:srgbClr val="0000FF"/>
                </a:solidFill>
                <a:latin typeface="Calisto MT" panose="02040603050505030304" pitchFamily="18" charset="0"/>
              </a:rPr>
              <a:t>&amp; </a:t>
            </a:r>
            <a:r>
              <a:rPr lang="es-AR" altLang="es-AR" sz="1800" i="1" dirty="0">
                <a:solidFill>
                  <a:srgbClr val="0000FF"/>
                </a:solidFill>
                <a:latin typeface="Calisto MT" panose="02040603050505030304" pitchFamily="18" charset="0"/>
              </a:rPr>
              <a:t>, </a:t>
            </a:r>
            <a:r>
              <a:rPr lang="es-AR" altLang="es-AR" sz="1800" i="1" dirty="0" smtClean="0">
                <a:solidFill>
                  <a:srgbClr val="0000FF"/>
                </a:solidFill>
                <a:latin typeface="Calisto MT" panose="02040603050505030304" pitchFamily="18" charset="0"/>
              </a:rPr>
              <a:t>reloj&amp;);</a:t>
            </a:r>
            <a:endParaRPr lang="es-AR" altLang="es-AR" sz="1800" i="1" dirty="0">
              <a:solidFill>
                <a:srgbClr val="0000FF"/>
              </a:solidFill>
              <a:latin typeface="Calisto MT" panose="02040603050505030304" pitchFamily="18" charset="0"/>
            </a:endParaRP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};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707904" y="1079500"/>
            <a:ext cx="5436096" cy="4535488"/>
          </a:xfrm>
          <a:prstGeom prst="rect">
            <a:avLst/>
          </a:prstGeom>
          <a:noFill/>
          <a:ln w="9360" cap="sq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600" i="1" dirty="0" err="1">
                <a:latin typeface="Calisto MT" panose="02040603050505030304" pitchFamily="18" charset="0"/>
              </a:rPr>
              <a:t>class</a:t>
            </a:r>
            <a:r>
              <a:rPr lang="es-AR" altLang="es-AR" sz="1600" i="1" dirty="0">
                <a:latin typeface="Calisto MT" panose="02040603050505030304" pitchFamily="18" charset="0"/>
              </a:rPr>
              <a:t> alarma :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public</a:t>
            </a:r>
            <a:r>
              <a:rPr lang="es-AR" altLang="es-AR" sz="1600" i="1" dirty="0">
                <a:latin typeface="Calisto MT" panose="02040603050505030304" pitchFamily="18" charset="0"/>
              </a:rPr>
              <a:t> reloj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private</a:t>
            </a:r>
            <a:r>
              <a:rPr lang="es-AR" altLang="es-AR" sz="1600" i="1" dirty="0">
                <a:latin typeface="Calisto MT" panose="02040603050505030304" pitchFamily="18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mAHora</a:t>
            </a:r>
            <a:r>
              <a:rPr lang="es-AR" altLang="es-AR" sz="1600" i="1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mAMinutos</a:t>
            </a:r>
            <a:r>
              <a:rPr lang="es-AR" altLang="es-AR" sz="1600" i="1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mASegundos</a:t>
            </a:r>
            <a:r>
              <a:rPr lang="es-AR" altLang="es-AR" sz="1600" i="1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mAMeridiano</a:t>
            </a:r>
            <a:r>
              <a:rPr lang="es-AR" altLang="es-AR" sz="1600" i="1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mAStart</a:t>
            </a:r>
            <a:r>
              <a:rPr lang="es-AR" altLang="es-AR" sz="1600" i="1" dirty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public</a:t>
            </a:r>
            <a:r>
              <a:rPr lang="es-AR" altLang="es-AR" sz="1600" i="1" dirty="0">
                <a:latin typeface="Calisto MT" panose="02040603050505030304" pitchFamily="18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alarma ();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alarma (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);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alarma (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);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solidFill>
                  <a:srgbClr val="0000FF"/>
                </a:solidFill>
                <a:latin typeface="Calisto MT" panose="02040603050505030304" pitchFamily="18" charset="0"/>
              </a:rPr>
              <a:t>        </a:t>
            </a:r>
            <a:r>
              <a:rPr lang="es-AR" altLang="es-AR" sz="1800" i="1" dirty="0" err="1">
                <a:solidFill>
                  <a:srgbClr val="0000FF"/>
                </a:solidFill>
                <a:latin typeface="Calisto MT" panose="02040603050505030304" pitchFamily="18" charset="0"/>
              </a:rPr>
              <a:t>friend</a:t>
            </a:r>
            <a:r>
              <a:rPr lang="es-AR" altLang="es-AR" sz="1800" i="1" dirty="0">
                <a:solidFill>
                  <a:srgbClr val="0000FF"/>
                </a:solidFill>
                <a:latin typeface="Calisto MT" panose="02040603050505030304" pitchFamily="18" charset="0"/>
              </a:rPr>
              <a:t> </a:t>
            </a:r>
            <a:r>
              <a:rPr lang="es-AR" altLang="es-AR" sz="1800" i="1" dirty="0" err="1">
                <a:solidFill>
                  <a:srgbClr val="0000FF"/>
                </a:solidFill>
                <a:latin typeface="Calisto MT" panose="02040603050505030304" pitchFamily="18" charset="0"/>
              </a:rPr>
              <a:t>ostream</a:t>
            </a:r>
            <a:r>
              <a:rPr lang="es-AR" altLang="es-AR" sz="1800" i="1" dirty="0">
                <a:solidFill>
                  <a:srgbClr val="0000FF"/>
                </a:solidFill>
                <a:latin typeface="Calisto MT" panose="02040603050505030304" pitchFamily="18" charset="0"/>
              </a:rPr>
              <a:t> &amp; </a:t>
            </a:r>
            <a:r>
              <a:rPr lang="es-AR" altLang="es-AR" sz="1800" i="1" dirty="0" err="1">
                <a:solidFill>
                  <a:srgbClr val="0000FF"/>
                </a:solidFill>
                <a:latin typeface="Calisto MT" panose="02040603050505030304" pitchFamily="18" charset="0"/>
              </a:rPr>
              <a:t>operator</a:t>
            </a:r>
            <a:r>
              <a:rPr lang="es-AR" altLang="es-AR" sz="1800" i="1" dirty="0">
                <a:solidFill>
                  <a:srgbClr val="0000FF"/>
                </a:solidFill>
                <a:latin typeface="Calisto MT" panose="02040603050505030304" pitchFamily="18" charset="0"/>
              </a:rPr>
              <a:t>&lt;&lt; ( </a:t>
            </a:r>
            <a:r>
              <a:rPr lang="es-AR" altLang="es-AR" sz="1800" i="1" dirty="0" err="1" smtClean="0">
                <a:solidFill>
                  <a:srgbClr val="0000FF"/>
                </a:solidFill>
                <a:latin typeface="Calisto MT" panose="02040603050505030304" pitchFamily="18" charset="0"/>
              </a:rPr>
              <a:t>ostream</a:t>
            </a:r>
            <a:r>
              <a:rPr lang="es-AR" altLang="es-AR" sz="1800" i="1" dirty="0" smtClean="0">
                <a:solidFill>
                  <a:srgbClr val="0000FF"/>
                </a:solidFill>
                <a:latin typeface="Calisto MT" panose="02040603050505030304" pitchFamily="18" charset="0"/>
              </a:rPr>
              <a:t>&amp;  </a:t>
            </a:r>
            <a:r>
              <a:rPr lang="es-AR" altLang="es-AR" sz="1800" i="1" dirty="0">
                <a:solidFill>
                  <a:srgbClr val="0000FF"/>
                </a:solidFill>
                <a:latin typeface="Calisto MT" panose="02040603050505030304" pitchFamily="18" charset="0"/>
              </a:rPr>
              <a:t>, </a:t>
            </a:r>
            <a:r>
              <a:rPr lang="es-AR" altLang="es-AR" sz="1800" i="1" dirty="0" smtClean="0">
                <a:solidFill>
                  <a:srgbClr val="0000FF"/>
                </a:solidFill>
                <a:latin typeface="Calisto MT" panose="02040603050505030304" pitchFamily="18" charset="0"/>
              </a:rPr>
              <a:t>alarma&amp;);</a:t>
            </a:r>
            <a:endParaRPr lang="es-AR" altLang="es-AR" sz="1800" i="1" dirty="0">
              <a:solidFill>
                <a:srgbClr val="0000FF"/>
              </a:solidFill>
              <a:latin typeface="Calisto MT" panose="02040603050505030304" pitchFamily="18" charset="0"/>
            </a:endParaRP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void</a:t>
            </a:r>
            <a:r>
              <a:rPr lang="es-AR" altLang="es-AR" sz="1600" i="1" dirty="0">
                <a:latin typeface="Calisto MT" panose="02040603050505030304" pitchFamily="18" charset="0"/>
              </a:rPr>
              <a:t> Configurar(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ha,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ma</a:t>
            </a:r>
            <a:r>
              <a:rPr lang="es-AR" altLang="es-AR" sz="1600" i="1" dirty="0">
                <a:latin typeface="Calisto MT" panose="02040603050505030304" pitchFamily="18" charset="0"/>
              </a:rPr>
              <a:t>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sa</a:t>
            </a:r>
            <a:r>
              <a:rPr lang="es-AR" altLang="es-AR" sz="1600" i="1" dirty="0">
                <a:latin typeface="Calisto MT" panose="02040603050505030304" pitchFamily="18" charset="0"/>
              </a:rPr>
              <a:t>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mda</a:t>
            </a:r>
            <a:r>
              <a:rPr lang="es-AR" altLang="es-AR" sz="1600" i="1" dirty="0">
                <a:latin typeface="Calisto MT" panose="02040603050505030304" pitchFamily="18" charset="0"/>
              </a:rPr>
              <a:t>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start</a:t>
            </a:r>
            <a:r>
              <a:rPr lang="es-AR" altLang="es-AR" sz="1600" i="1" dirty="0">
                <a:latin typeface="Calisto MT" panose="02040603050505030304" pitchFamily="18" charset="0"/>
              </a:rPr>
              <a:t>,</a:t>
            </a: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                  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h,int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m,int</a:t>
            </a:r>
            <a:r>
              <a:rPr lang="es-AR" altLang="es-AR" sz="1600" i="1" dirty="0">
                <a:latin typeface="Calisto MT" panose="02040603050505030304" pitchFamily="18" charset="0"/>
              </a:rPr>
              <a:t>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s,int</a:t>
            </a:r>
            <a:r>
              <a:rPr lang="es-AR" altLang="es-AR" sz="1600" i="1" dirty="0">
                <a:latin typeface="Calisto MT" panose="02040603050505030304" pitchFamily="18" charset="0"/>
              </a:rPr>
              <a:t> M, </a:t>
            </a:r>
            <a:r>
              <a:rPr lang="es-AR" altLang="es-AR" sz="1600" i="1" dirty="0" err="1">
                <a:latin typeface="Calisto MT" panose="02040603050505030304" pitchFamily="18" charset="0"/>
              </a:rPr>
              <a:t>int</a:t>
            </a:r>
            <a:r>
              <a:rPr lang="es-AR" altLang="es-AR" sz="1600" i="1" dirty="0">
                <a:latin typeface="Calisto MT" panose="02040603050505030304" pitchFamily="18" charset="0"/>
              </a:rPr>
              <a:t> md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);</a:t>
            </a:r>
            <a:endParaRPr lang="es-AR" altLang="es-AR" sz="1600" i="1" dirty="0">
              <a:latin typeface="Calisto MT" panose="02040603050505030304" pitchFamily="18" charset="0"/>
            </a:endParaRPr>
          </a:p>
          <a:p>
            <a:pPr>
              <a:buClrTx/>
              <a:buFontTx/>
              <a:buNone/>
            </a:pPr>
            <a:r>
              <a:rPr lang="es-AR" altLang="es-AR" sz="1600" i="1" dirty="0">
                <a:latin typeface="Calisto MT" panose="02040603050505030304" pitchFamily="18" charset="0"/>
              </a:rPr>
              <a:t>    };</a:t>
            </a:r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5076056" y="5472113"/>
            <a:ext cx="2124844" cy="720725"/>
          </a:xfrm>
          <a:prstGeom prst="leftArrowCallout">
            <a:avLst>
              <a:gd name="adj1" fmla="val 25000"/>
              <a:gd name="adj2" fmla="val 25000"/>
              <a:gd name="adj3" fmla="val 54956"/>
              <a:gd name="adj4" fmla="val 66667"/>
            </a:avLst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 sz="1400" dirty="0"/>
              <a:t>Imprime la hora del RELOJ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7775575" y="4535488"/>
            <a:ext cx="1079500" cy="1511300"/>
          </a:xfrm>
          <a:prstGeom prst="upArrowCallout">
            <a:avLst>
              <a:gd name="adj1" fmla="val 25000"/>
              <a:gd name="adj2" fmla="val 25000"/>
              <a:gd name="adj3" fmla="val 23333"/>
              <a:gd name="adj4" fmla="val 69634"/>
            </a:avLst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 sz="1400"/>
              <a:t>Imprime la hora de la ALARMA y del RELOJ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55576" y="-27385"/>
            <a:ext cx="8410128" cy="103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1625600" indent="-1546225"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25600" algn="l"/>
                <a:tab pos="2073275" algn="l"/>
                <a:tab pos="2522538" algn="l"/>
                <a:tab pos="2971800" algn="l"/>
                <a:tab pos="3421063" algn="l"/>
                <a:tab pos="3870325" algn="l"/>
                <a:tab pos="4319588" algn="l"/>
                <a:tab pos="4768850" algn="l"/>
                <a:tab pos="5218113" algn="l"/>
                <a:tab pos="5667375" algn="l"/>
                <a:tab pos="6116638" algn="l"/>
                <a:tab pos="6565900" algn="l"/>
                <a:tab pos="7015163" algn="l"/>
                <a:tab pos="7464425" algn="l"/>
                <a:tab pos="7913688" algn="l"/>
                <a:tab pos="8362950" algn="l"/>
                <a:tab pos="8812213" algn="l"/>
                <a:tab pos="9261475" algn="l"/>
                <a:tab pos="9710738" algn="l"/>
                <a:tab pos="10160000" algn="l"/>
                <a:tab pos="1060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2800" b="1" dirty="0">
                <a:solidFill>
                  <a:srgbClr val="FFC545"/>
                </a:solidFill>
                <a:latin typeface="Bitstream Charter" pitchFamily="16" charset="0"/>
              </a:rPr>
              <a:t>Herencia de </a:t>
            </a:r>
            <a:r>
              <a:rPr lang="es-AR" altLang="es-AR" sz="3600" b="1" dirty="0">
                <a:solidFill>
                  <a:srgbClr val="FFC545"/>
                </a:solidFill>
                <a:latin typeface="Bitstream Charter" pitchFamily="16" charset="0"/>
              </a:rPr>
              <a:t>operadores </a:t>
            </a:r>
            <a:r>
              <a:rPr lang="es-AR" altLang="es-AR" sz="3600" b="1" dirty="0" smtClean="0">
                <a:solidFill>
                  <a:srgbClr val="FFC545"/>
                </a:solidFill>
                <a:latin typeface="Bitstream Charter" pitchFamily="16" charset="0"/>
              </a:rPr>
              <a:t>sobrecargados</a:t>
            </a:r>
          </a:p>
          <a:p>
            <a:pPr algn="r">
              <a:buClrTx/>
              <a:buFontTx/>
              <a:buNone/>
            </a:pPr>
            <a:r>
              <a:rPr lang="es-AR" altLang="es-AR" sz="3600" b="1" dirty="0" smtClean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CB: reloj -&gt; CD: alarma</a:t>
            </a:r>
            <a:endParaRPr lang="es-AR" altLang="es-AR" sz="3200" b="1" dirty="0">
              <a:solidFill>
                <a:schemeClr val="accent1">
                  <a:lumMod val="75000"/>
                </a:schemeClr>
              </a:solidFill>
              <a:latin typeface="Mistral" panose="03090702030407020403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2" grpId="0" animBg="1"/>
      <p:bldP spid="35843" grpId="0" animBg="1"/>
      <p:bldP spid="358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87313"/>
            <a:ext cx="8423275" cy="920750"/>
          </a:xfrm>
          <a:ln/>
        </p:spPr>
        <p:txBody>
          <a:bodyPr/>
          <a:lstStyle/>
          <a:p>
            <a:pPr marL="14288">
              <a:buClrTx/>
              <a:buFontTx/>
              <a:buNone/>
              <a:tabLst>
                <a:tab pos="14288" algn="l"/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s-AR" altLang="es-AR" sz="4000" b="1">
                <a:latin typeface="Bitstream Charter" pitchFamily="16" charset="0"/>
              </a:rPr>
              <a:t>Herencia de operadores: Ejemplo</a:t>
            </a:r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3527425" y="4895850"/>
            <a:ext cx="5535613" cy="1120775"/>
            <a:chOff x="2222" y="3084"/>
            <a:chExt cx="3487" cy="706"/>
          </a:xfrm>
        </p:grpSpPr>
        <p:sp>
          <p:nvSpPr>
            <p:cNvPr id="38915" name="Text Box 3"/>
            <p:cNvSpPr txBox="1">
              <a:spLocks noChangeArrowheads="1"/>
            </p:cNvSpPr>
            <p:nvPr/>
          </p:nvSpPr>
          <p:spPr bwMode="auto">
            <a:xfrm>
              <a:off x="2222" y="3084"/>
              <a:ext cx="348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 marL="704850" indent="-2333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s-AR" altLang="es-AR"/>
                <a:t>→  HerenciaOperadores-ConstructorCopia </a:t>
              </a:r>
            </a:p>
            <a:p>
              <a:pPr lvl="1">
                <a:buClrTx/>
                <a:buFontTx/>
                <a:buNone/>
              </a:pPr>
              <a:endParaRPr lang="es-AR" altLang="es-AR"/>
            </a:p>
          </p:txBody>
        </p:sp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" y="3341"/>
              <a:ext cx="504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8918" name="Group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3458248"/>
              </p:ext>
            </p:extLst>
          </p:nvPr>
        </p:nvGraphicFramePr>
        <p:xfrm>
          <a:off x="779463" y="3836988"/>
          <a:ext cx="2549525" cy="2436814"/>
        </p:xfrm>
        <a:graphic>
          <a:graphicData uri="http://schemas.openxmlformats.org/drawingml/2006/table">
            <a:tbl>
              <a:tblPr/>
              <a:tblGrid>
                <a:gridCol w="2549525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urisa" charset="0"/>
                          <a:ea typeface="Microsoft YaHei" panose="020B0503020204020204" pitchFamily="34" charset="-122"/>
                        </a:rPr>
                        <a:t>CBase</a:t>
                      </a:r>
                      <a:endParaRPr kumimoji="0" lang="es-AR" altLang="es-A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urisa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46800" marB="46800" anchor="ctr" horzOverflow="overflow">
                    <a:lnL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es-AR" alt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i_</a:t>
                      </a:r>
                    </a:p>
                  </a:txBody>
                  <a:tcPr marL="90000" marR="90000" marT="233801" marB="46800" anchor="ctr" horzOverflow="overflow">
                    <a:lnL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3557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AR" altLang="es-AR" sz="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CBase()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CBase(int)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CBase(const Cbase&amp;)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~CBase()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AR" alt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98865" marB="46800" horzOverflow="overflow">
                    <a:lnL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32" name="Group 20"/>
          <p:cNvGraphicFramePr>
            <a:graphicFrameLocks noGrp="1"/>
          </p:cNvGraphicFramePr>
          <p:nvPr/>
        </p:nvGraphicFramePr>
        <p:xfrm>
          <a:off x="317500" y="1290638"/>
          <a:ext cx="3560763" cy="2305052"/>
        </p:xfrm>
        <a:graphic>
          <a:graphicData uri="http://schemas.openxmlformats.org/drawingml/2006/table">
            <a:tbl>
              <a:tblPr/>
              <a:tblGrid>
                <a:gridCol w="3560763"/>
              </a:tblGrid>
              <a:tr h="5857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urisa" charset="0"/>
                          <a:ea typeface="Microsoft YaHei" panose="020B0503020204020204" pitchFamily="34" charset="-122"/>
                        </a:rPr>
                        <a:t>CMiembro</a:t>
                      </a:r>
                    </a:p>
                  </a:txBody>
                  <a:tcPr marL="90000" marR="90000" marT="46800" marB="46800" anchor="ctr" horzOverflow="overflow">
                    <a:lnL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5857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int i_</a:t>
                      </a:r>
                    </a:p>
                  </a:txBody>
                  <a:tcPr marL="90000" marR="90000" marT="233801" marB="46800" anchor="ctr" horzOverflow="overflow">
                    <a:lnL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AR" alt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CMiembro(int 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CMiembro(const CMiembro&amp;)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~CMiembro()</a:t>
                      </a:r>
                    </a:p>
                  </a:txBody>
                  <a:tcPr marL="90000" marR="90000" marT="140300" marB="46800" horzOverflow="overflow">
                    <a:lnL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46" name="Group 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9346031"/>
              </p:ext>
            </p:extLst>
          </p:nvPr>
        </p:nvGraphicFramePr>
        <p:xfrm>
          <a:off x="5302250" y="1504950"/>
          <a:ext cx="3560763" cy="2860675"/>
        </p:xfrm>
        <a:graphic>
          <a:graphicData uri="http://schemas.openxmlformats.org/drawingml/2006/table">
            <a:tbl>
              <a:tblPr/>
              <a:tblGrid>
                <a:gridCol w="3560763"/>
              </a:tblGrid>
              <a:tr h="6413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urisa" charset="0"/>
                          <a:ea typeface="Microsoft YaHei" panose="020B0503020204020204" pitchFamily="34" charset="-122"/>
                        </a:rPr>
                        <a:t>Cderivada</a:t>
                      </a:r>
                      <a:r>
                        <a:rPr kumimoji="0" lang="es-AR" alt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urisa" charset="0"/>
                          <a:ea typeface="Microsoft YaHei" panose="020B0503020204020204" pitchFamily="34" charset="-122"/>
                        </a:rPr>
                        <a:t> (de </a:t>
                      </a:r>
                      <a:r>
                        <a:rPr kumimoji="0" lang="es-AR" altLang="es-A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urisa" charset="0"/>
                          <a:ea typeface="Microsoft YaHei" panose="020B0503020204020204" pitchFamily="34" charset="-122"/>
                        </a:rPr>
                        <a:t>CBase</a:t>
                      </a:r>
                      <a:r>
                        <a:rPr kumimoji="0" lang="es-AR" alt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urisa" charset="0"/>
                          <a:ea typeface="Microsoft YaHei" panose="020B0503020204020204" pitchFamily="34" charset="-12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7080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DejaVu Sans" charset="0"/>
                        </a:rPr>
                        <a:t>int</a:t>
                      </a:r>
                      <a:r>
                        <a:rPr kumimoji="0" lang="es-AR" altLang="es-A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DejaVu Sans" charset="0"/>
                        </a:rPr>
                        <a:t> i_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Cmiembro</a:t>
                      </a:r>
                      <a:r>
                        <a:rPr kumimoji="0" lang="es-AR" alt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m</a:t>
                      </a:r>
                    </a:p>
                  </a:txBody>
                  <a:tcPr marL="90000" marR="90000" marT="233801" marB="46800" anchor="ctr" horzOverflow="overflow">
                    <a:lnL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511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AR" alt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CDerivada</a:t>
                      </a:r>
                      <a:r>
                        <a:rPr kumimoji="0" lang="es-AR" alt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kumimoji="0" lang="es-AR" altLang="es-A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es-AR" alt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CDerivada</a:t>
                      </a:r>
                      <a:r>
                        <a:rPr kumimoji="0" lang="es-AR" alt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kumimoji="0" lang="es-AR" altLang="es-A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es-AR" alt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kumimoji="0" lang="es-AR" altLang="es-A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es-AR" alt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, </a:t>
                      </a:r>
                      <a:r>
                        <a:rPr kumimoji="0" lang="es-AR" altLang="es-A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es-AR" alt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AR" alt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~</a:t>
                      </a:r>
                      <a:r>
                        <a:rPr kumimoji="0" lang="es-AR" altLang="es-A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CDerivada</a:t>
                      </a:r>
                      <a:r>
                        <a:rPr kumimoji="0" lang="es-AR" alt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AR" alt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233801" marB="46800" horzOverflow="overflow">
                    <a:lnL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38960" name="Picture 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000">
            <a:off x="3394075" y="1557338"/>
            <a:ext cx="2801938" cy="18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61" name="Picture 4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000">
            <a:off x="3465513" y="4044950"/>
            <a:ext cx="15684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6372225" y="2573439"/>
            <a:ext cx="2232025" cy="287337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38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8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0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38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38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2" grpId="0" animBg="1"/>
      <p:bldP spid="3896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-26988"/>
            <a:ext cx="8178800" cy="1035051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3600" b="1">
                <a:solidFill>
                  <a:srgbClr val="FF0000"/>
                </a:solidFill>
                <a:latin typeface="Bitstream Charter" pitchFamily="16" charset="0"/>
              </a:rPr>
              <a:t>clase Alumno desde Persona</a:t>
            </a:r>
            <a:r>
              <a:rPr lang="es-AR" altLang="es-AR" sz="3200" b="1">
                <a:solidFill>
                  <a:srgbClr val="FF0000"/>
                </a:solidFill>
                <a:latin typeface="Bitstream Charter" pitchFamily="16" charset="0"/>
              </a:rPr>
              <a:t> </a:t>
            </a:r>
            <a:r>
              <a:rPr lang="es-AR" altLang="es-AR" sz="4000" b="1">
                <a:solidFill>
                  <a:srgbClr val="FF0000"/>
                </a:solidFill>
                <a:latin typeface="Bitstream Charter" pitchFamily="16" charset="0"/>
              </a:rPr>
              <a:t>(1:5)</a:t>
            </a: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463"/>
          <a:stretch>
            <a:fillRect/>
          </a:stretch>
        </p:blipFill>
        <p:spPr bwMode="auto">
          <a:xfrm>
            <a:off x="323528" y="1276821"/>
            <a:ext cx="84582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 t="74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-26988"/>
            <a:ext cx="8178800" cy="1035051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3600" b="1">
                <a:solidFill>
                  <a:srgbClr val="FF0000"/>
                </a:solidFill>
                <a:latin typeface="Bitstream Charter" pitchFamily="16" charset="0"/>
              </a:rPr>
              <a:t>clase Alumno desde Persona</a:t>
            </a:r>
            <a:r>
              <a:rPr lang="es-AR" altLang="es-AR" sz="3200" b="1">
                <a:solidFill>
                  <a:srgbClr val="FF0000"/>
                </a:solidFill>
                <a:latin typeface="Bitstream Charter" pitchFamily="16" charset="0"/>
              </a:rPr>
              <a:t> </a:t>
            </a:r>
            <a:r>
              <a:rPr lang="es-AR" altLang="es-AR" sz="4000" b="1">
                <a:solidFill>
                  <a:srgbClr val="FF0000"/>
                </a:solidFill>
                <a:latin typeface="Bitstream Charter" pitchFamily="16" charset="0"/>
              </a:rPr>
              <a:t>(1:5)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3338" y="1247774"/>
            <a:ext cx="5618782" cy="540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class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Persona {</a:t>
            </a:r>
          </a:p>
          <a:p>
            <a:pPr>
              <a:buClrTx/>
              <a:buFontTx/>
              <a:buNone/>
            </a:pPr>
            <a:r>
              <a:rPr lang="es-AR" altLang="es-AR" sz="1800" i="1" dirty="0" err="1">
                <a:latin typeface="Calisto MT" panose="02040603050505030304" pitchFamily="18" charset="0"/>
              </a:rPr>
              <a:t>p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rivate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dni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edad;</a:t>
            </a:r>
          </a:p>
          <a:p>
            <a:pPr>
              <a:buClrTx/>
              <a:buFontTx/>
              <a:buNone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apenom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public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Persona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=0);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~Persona();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Persona&amp;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operator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=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const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Persona&amp;);</a:t>
            </a:r>
          </a:p>
          <a:p>
            <a:pPr>
              <a:buClrTx/>
            </a:pPr>
            <a:endParaRPr lang="es-AR" altLang="es-AR" sz="1800" i="1" dirty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setEdad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);</a:t>
            </a:r>
          </a:p>
          <a:p>
            <a:pPr>
              <a:buClrTx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setApenom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*);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…………………..</a:t>
            </a:r>
            <a:endParaRPr lang="es-AR" altLang="es-AR" sz="1800" i="1" dirty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getApenom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()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const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…………………..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…………………..</a:t>
            </a:r>
            <a:endParaRPr lang="es-AR" altLang="es-AR" sz="1800" i="1" dirty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mostrar ();</a:t>
            </a:r>
          </a:p>
          <a:p>
            <a:pPr>
              <a:buClrTx/>
            </a:pPr>
            <a:endParaRPr lang="es-AR" altLang="es-AR" sz="1800" i="1" dirty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};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/>
          <a:srcRect l="12300" r="16502" b="10665"/>
          <a:stretch/>
        </p:blipFill>
        <p:spPr>
          <a:xfrm>
            <a:off x="2051720" y="950451"/>
            <a:ext cx="1944217" cy="1724716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229349" y="925263"/>
            <a:ext cx="4143126" cy="286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class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Alumno :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public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Persona{</a:t>
            </a:r>
          </a:p>
          <a:p>
            <a:pPr>
              <a:buClrTx/>
              <a:buFontTx/>
              <a:buNone/>
            </a:pPr>
            <a:r>
              <a:rPr lang="es-AR" altLang="es-AR" sz="1800" i="1" dirty="0" err="1">
                <a:latin typeface="Calisto MT" panose="02040603050505030304" pitchFamily="18" charset="0"/>
              </a:rPr>
              <a:t>p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rivate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curso;</a:t>
            </a:r>
          </a:p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public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Alumno(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=0,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=0);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~Alumno();</a:t>
            </a:r>
            <a:endParaRPr lang="es-AR" altLang="es-AR" sz="18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Alumno&amp;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operator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=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const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Alumno&amp;);</a:t>
            </a:r>
          </a:p>
          <a:p>
            <a:pPr>
              <a:buClrTx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Curso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);</a:t>
            </a:r>
          </a:p>
          <a:p>
            <a:pPr>
              <a:buClrTx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Curso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);</a:t>
            </a:r>
            <a:endParaRPr lang="es-AR" altLang="es-AR" sz="1800" i="1" dirty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};</a:t>
            </a:r>
            <a:endParaRPr lang="es-AR" altLang="es-AR" sz="16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067944" y="3835840"/>
            <a:ext cx="4824536" cy="168139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Persona:: Persona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doc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 nombre,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e=0) </a:t>
            </a:r>
          </a:p>
          <a:p>
            <a:pPr>
              <a:buClrTx/>
              <a:buFontTx/>
              <a:buNone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{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strcpy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dni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doc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);</a:t>
            </a:r>
          </a:p>
          <a:p>
            <a:pPr>
              <a:buClrTx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strcpy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apeNom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, nombre);</a:t>
            </a:r>
          </a:p>
          <a:p>
            <a:pPr>
              <a:buClrTx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edad = e;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</a:t>
            </a:r>
            <a:endParaRPr lang="es-AR" altLang="es-AR" sz="16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  <p:sp>
        <p:nvSpPr>
          <p:cNvPr id="8" name="Flecha doblada 7"/>
          <p:cNvSpPr/>
          <p:nvPr/>
        </p:nvSpPr>
        <p:spPr bwMode="auto">
          <a:xfrm rot="5400000">
            <a:off x="7661581" y="2588786"/>
            <a:ext cx="1824444" cy="864096"/>
          </a:xfrm>
          <a:prstGeom prst="bentArrow">
            <a:avLst>
              <a:gd name="adj1" fmla="val 25000"/>
              <a:gd name="adj2" fmla="val 20226"/>
              <a:gd name="adj3" fmla="val 25000"/>
              <a:gd name="adj4" fmla="val 4375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438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249738" y="1201738"/>
            <a:ext cx="502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AR" altLang="es-AR" sz="2800" b="1">
                <a:solidFill>
                  <a:srgbClr val="FF3300"/>
                </a:solidFill>
              </a:rPr>
              <a:t>Implementación de los métodos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6413"/>
            <a:ext cx="4419600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00600"/>
            <a:ext cx="86106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32188"/>
            <a:ext cx="3048000" cy="1157287"/>
          </a:xfrm>
          <a:prstGeom prst="rect">
            <a:avLst/>
          </a:prstGeom>
          <a:noFill/>
          <a:ln w="36000" cap="sq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152400" y="1066800"/>
            <a:ext cx="4068763" cy="2546350"/>
            <a:chOff x="96" y="672"/>
            <a:chExt cx="2563" cy="1604"/>
          </a:xfrm>
        </p:grpSpPr>
        <p:pic>
          <p:nvPicPr>
            <p:cNvPr id="409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672"/>
              <a:ext cx="2563" cy="1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0967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" y="1574"/>
              <a:ext cx="4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65525"/>
            <a:ext cx="2590800" cy="1127125"/>
          </a:xfrm>
          <a:prstGeom prst="rect">
            <a:avLst/>
          </a:prstGeom>
          <a:noFill/>
          <a:ln w="36000" cap="sq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252538" y="-26988"/>
            <a:ext cx="8178800" cy="103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3600" b="1">
                <a:solidFill>
                  <a:srgbClr val="FF0000"/>
                </a:solidFill>
                <a:latin typeface="Bitstream Charter" pitchFamily="16" charset="0"/>
              </a:rPr>
              <a:t>clase Alumno desde Persona</a:t>
            </a:r>
            <a:r>
              <a:rPr lang="es-AR" altLang="es-AR" sz="3200" b="1">
                <a:solidFill>
                  <a:srgbClr val="FF0000"/>
                </a:solidFill>
                <a:latin typeface="Bitstream Charter" pitchFamily="16" charset="0"/>
              </a:rPr>
              <a:t> </a:t>
            </a:r>
            <a:r>
              <a:rPr lang="es-AR" altLang="es-AR" sz="4000" b="1">
                <a:solidFill>
                  <a:srgbClr val="FF0000"/>
                </a:solidFill>
                <a:latin typeface="Bitstream Charter" pitchFamily="16" charset="0"/>
              </a:rPr>
              <a:t>(2:5)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8423275" y="1722438"/>
            <a:ext cx="4318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2000"/>
              <a:t>&amp;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808288" y="2339975"/>
            <a:ext cx="431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2000"/>
              <a:t>&amp;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249738" y="908720"/>
            <a:ext cx="502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3300"/>
                </a:solidFill>
              </a:rPr>
              <a:t>Implementación de los métodos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252538" y="-26988"/>
            <a:ext cx="8178800" cy="103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3600" b="1">
                <a:solidFill>
                  <a:srgbClr val="FF0000"/>
                </a:solidFill>
                <a:latin typeface="Bitstream Charter" pitchFamily="16" charset="0"/>
              </a:rPr>
              <a:t>clase Alumno desde Persona</a:t>
            </a:r>
            <a:r>
              <a:rPr lang="es-AR" altLang="es-AR" sz="3200" b="1">
                <a:solidFill>
                  <a:srgbClr val="FF0000"/>
                </a:solidFill>
                <a:latin typeface="Bitstream Charter" pitchFamily="16" charset="0"/>
              </a:rPr>
              <a:t> </a:t>
            </a:r>
            <a:r>
              <a:rPr lang="es-AR" altLang="es-AR" sz="4000" b="1">
                <a:solidFill>
                  <a:srgbClr val="FF0000"/>
                </a:solidFill>
                <a:latin typeface="Bitstream Charter" pitchFamily="16" charset="0"/>
              </a:rPr>
              <a:t>(2:5)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69276" y="1201739"/>
            <a:ext cx="4143126" cy="280466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class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Alumno :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public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Persona{</a:t>
            </a:r>
          </a:p>
          <a:p>
            <a:pPr>
              <a:buClrTx/>
              <a:buFontTx/>
              <a:buNone/>
            </a:pPr>
            <a:r>
              <a:rPr lang="es-AR" altLang="es-AR" sz="1800" i="1" dirty="0" err="1">
                <a:latin typeface="Calisto MT" panose="02040603050505030304" pitchFamily="18" charset="0"/>
              </a:rPr>
              <a:t>p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rivate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curso;</a:t>
            </a:r>
          </a:p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public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Alumno(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=0,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=0);</a:t>
            </a:r>
          </a:p>
          <a:p>
            <a:pPr>
              <a:buClrTx/>
              <a:buFontTx/>
              <a:buNone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~Persona();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Alumno&amp;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operator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=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const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Alumno&amp;);</a:t>
            </a:r>
          </a:p>
          <a:p>
            <a:pPr>
              <a:buClrTx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curso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);</a:t>
            </a:r>
          </a:p>
          <a:p>
            <a:pPr>
              <a:buClrTx/>
            </a:pPr>
            <a:r>
              <a:rPr lang="es-AR" altLang="es-AR" sz="1800" i="1" dirty="0">
                <a:latin typeface="Calisto MT" panose="02040603050505030304" pitchFamily="18" charset="0"/>
              </a:rPr>
              <a:t>	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curso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);</a:t>
            </a:r>
            <a:endParaRPr lang="es-AR" altLang="es-AR" sz="1800" i="1" dirty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};</a:t>
            </a:r>
            <a:endParaRPr lang="es-AR" altLang="es-AR" sz="16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552873" y="1747609"/>
            <a:ext cx="4143126" cy="15373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Alumno&amp;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operator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=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const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Alumno&amp; a){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Persona::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operator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= (a);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curso =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a.curso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return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*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this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</a:t>
            </a:r>
            <a:endParaRPr lang="es-AR" altLang="es-AR" sz="16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554542" y="3596417"/>
            <a:ext cx="1817658" cy="91270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Curso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c){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curso = c;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</a:t>
            </a:r>
            <a:endParaRPr lang="es-AR" altLang="es-AR" sz="16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941005" y="3550051"/>
            <a:ext cx="1817658" cy="91270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Curso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){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return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curso;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</a:t>
            </a:r>
            <a:endParaRPr lang="es-AR" altLang="es-AR" sz="16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85800" y="4632670"/>
            <a:ext cx="8072863" cy="13166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Alumno::Alumno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doc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char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* nombre,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e=0,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int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c=0) : Persona (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doc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, nombre, e)</a:t>
            </a:r>
            <a:endParaRPr lang="es-AR" altLang="es-AR" sz="1800" i="1" dirty="0">
              <a:latin typeface="Calisto MT" panose="02040603050505030304" pitchFamily="18" charset="0"/>
            </a:endParaRPr>
          </a:p>
          <a:p>
            <a:pPr>
              <a:buClrTx/>
              <a:buFontTx/>
              <a:buNone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{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	curso = c;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</a:t>
            </a:r>
            <a:endParaRPr lang="es-AR" altLang="es-AR" sz="16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943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305800" cy="50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5029200" cy="520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AR" altLang="es-AR" sz="2800" b="1">
                <a:solidFill>
                  <a:srgbClr val="FF3300"/>
                </a:solidFill>
              </a:rPr>
              <a:t>¿Cómo quedan las clases?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289050" y="-26988"/>
            <a:ext cx="7747000" cy="155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Volvemos: </a:t>
            </a:r>
            <a:r>
              <a:rPr lang="es-AR" altLang="es-AR" sz="3200" b="1">
                <a:solidFill>
                  <a:srgbClr val="FFC545"/>
                </a:solidFill>
                <a:latin typeface="Trebuchet MS" panose="020B0603020202020204" pitchFamily="34" charset="0"/>
              </a:rPr>
              <a:t>clase alumno</a:t>
            </a: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 desde </a:t>
            </a:r>
            <a:r>
              <a:rPr lang="es-AR" altLang="es-AR" sz="3200" b="1">
                <a:solidFill>
                  <a:srgbClr val="FFC545"/>
                </a:solidFill>
                <a:latin typeface="Trebuchet MS" panose="020B0603020202020204" pitchFamily="34" charset="0"/>
              </a:rPr>
              <a:t>persona</a:t>
            </a: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 </a:t>
            </a:r>
            <a:r>
              <a:rPr lang="es-AR" altLang="es-AR" sz="4000" b="1">
                <a:solidFill>
                  <a:srgbClr val="FFC545"/>
                </a:solidFill>
                <a:latin typeface="Bitstream Charter" pitchFamily="16" charset="0"/>
              </a:rPr>
              <a:t>(3:5)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0" y="157163"/>
            <a:ext cx="8064500" cy="8255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b="1">
                <a:latin typeface="Bitstream Charter" pitchFamily="16" charset="0"/>
              </a:rPr>
              <a:t>Reutilización del software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9388" y="1403350"/>
            <a:ext cx="8351837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s-AR" altLang="es-AR" sz="2600" b="1">
                <a:solidFill>
                  <a:srgbClr val="000080"/>
                </a:solidFill>
                <a:latin typeface="Purisa" charset="0"/>
              </a:rPr>
              <a:t>Composición</a:t>
            </a:r>
            <a:r>
              <a:rPr lang="es-AR" altLang="es-AR" sz="2600"/>
              <a:t>: Me interesan las características de la clase. No su interfaz. Yo le haré una nueva.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341688" y="4176713"/>
            <a:ext cx="5010150" cy="16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s-AR" altLang="es-AR" sz="2600" b="1">
                <a:solidFill>
                  <a:srgbClr val="FF0000"/>
                </a:solidFill>
                <a:latin typeface="Purisa" charset="0"/>
              </a:rPr>
              <a:t>Herencia</a:t>
            </a:r>
            <a:r>
              <a:rPr lang="es-AR" altLang="es-AR" sz="2600"/>
              <a:t>: Me interesa las características de la clase y su interfaz. Yo le ampliaré sus funcionalidades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4824413" y="2351088"/>
            <a:ext cx="3854450" cy="1138237"/>
            <a:chOff x="3039" y="1481"/>
            <a:chExt cx="2428" cy="717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1481"/>
              <a:ext cx="2428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" y="1555"/>
              <a:ext cx="10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439863" y="2663825"/>
            <a:ext cx="34559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/>
              <a:t>Se dice que </a:t>
            </a:r>
            <a:r>
              <a:rPr lang="es-AR" altLang="es-AR" b="1">
                <a:solidFill>
                  <a:srgbClr val="000080"/>
                </a:solidFill>
              </a:rPr>
              <a:t>“tiene un”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44463" y="3790950"/>
            <a:ext cx="29527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/>
              <a:t>Se dice que </a:t>
            </a:r>
            <a:r>
              <a:rPr lang="es-AR" altLang="es-AR" b="1">
                <a:solidFill>
                  <a:srgbClr val="000080"/>
                </a:solidFill>
              </a:rPr>
              <a:t>“es un”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4319588"/>
            <a:ext cx="29765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5029200" cy="520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AR" altLang="es-AR" sz="2800" b="1">
                <a:solidFill>
                  <a:srgbClr val="FF3300"/>
                </a:solidFill>
              </a:rPr>
              <a:t>¿Cómo quedan las clases?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289050" y="-26988"/>
            <a:ext cx="7747000" cy="155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Volvemos: </a:t>
            </a:r>
            <a:r>
              <a:rPr lang="es-AR" altLang="es-AR" sz="3200" b="1">
                <a:solidFill>
                  <a:srgbClr val="FFC545"/>
                </a:solidFill>
                <a:latin typeface="Trebuchet MS" panose="020B0603020202020204" pitchFamily="34" charset="0"/>
              </a:rPr>
              <a:t>clase alumno</a:t>
            </a: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 desde </a:t>
            </a:r>
            <a:r>
              <a:rPr lang="es-AR" altLang="es-AR" sz="3200" b="1">
                <a:solidFill>
                  <a:srgbClr val="FFC545"/>
                </a:solidFill>
                <a:latin typeface="Trebuchet MS" panose="020B0603020202020204" pitchFamily="34" charset="0"/>
              </a:rPr>
              <a:t>persona</a:t>
            </a: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 </a:t>
            </a:r>
            <a:r>
              <a:rPr lang="es-AR" altLang="es-AR" sz="4000" b="1">
                <a:solidFill>
                  <a:srgbClr val="FFC545"/>
                </a:solidFill>
                <a:latin typeface="Bitstream Charter" pitchFamily="16" charset="0"/>
              </a:rPr>
              <a:t>(3:5)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81000" y="1556792"/>
            <a:ext cx="2246784" cy="37856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u="sng" dirty="0" smtClean="0">
                <a:solidFill>
                  <a:schemeClr val="tx1"/>
                </a:solidFill>
              </a:rPr>
              <a:t>Clase Persona</a:t>
            </a:r>
          </a:p>
          <a:p>
            <a:r>
              <a:rPr lang="es-AR" i="1" dirty="0" err="1">
                <a:solidFill>
                  <a:schemeClr val="tx1"/>
                </a:solidFill>
                <a:latin typeface="Calisto MT" panose="02040603050505030304" pitchFamily="18" charset="0"/>
              </a:rPr>
              <a:t>dni</a:t>
            </a:r>
            <a:endParaRPr lang="es-AR" i="1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s-AR" i="1" dirty="0" err="1">
                <a:solidFill>
                  <a:schemeClr val="tx1"/>
                </a:solidFill>
                <a:latin typeface="Calisto MT" panose="02040603050505030304" pitchFamily="18" charset="0"/>
              </a:rPr>
              <a:t>apeNom</a:t>
            </a:r>
            <a:endParaRPr lang="es-AR" i="1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s-AR" i="1" dirty="0">
                <a:solidFill>
                  <a:schemeClr val="tx1"/>
                </a:solidFill>
                <a:latin typeface="Calisto MT" panose="02040603050505030304" pitchFamily="18" charset="0"/>
              </a:rPr>
              <a:t>edad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s-AR" altLang="es-AR" i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setEdad</a:t>
            </a:r>
            <a:r>
              <a:rPr lang="es-AR" alt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</a:p>
          <a:p>
            <a:pPr>
              <a:buClrTx/>
            </a:pPr>
            <a:r>
              <a:rPr lang="es-AR" altLang="es-AR" i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setApenom</a:t>
            </a:r>
            <a:r>
              <a:rPr lang="es-AR" alt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</a:p>
          <a:p>
            <a:pPr>
              <a:buClrTx/>
            </a:pPr>
            <a:r>
              <a:rPr lang="es-AR" alt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………..</a:t>
            </a:r>
          </a:p>
          <a:p>
            <a:pPr>
              <a:buClrTx/>
            </a:pPr>
            <a:r>
              <a:rPr lang="es-AR" altLang="es-AR" i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getApenom</a:t>
            </a:r>
            <a:r>
              <a:rPr lang="es-AR" alt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()</a:t>
            </a:r>
          </a:p>
          <a:p>
            <a:pPr>
              <a:buClrTx/>
            </a:pPr>
            <a:r>
              <a:rPr lang="es-AR" alt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mostrar() 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37284" y="1564976"/>
            <a:ext cx="2246784" cy="37856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u="sng" dirty="0" smtClean="0">
                <a:solidFill>
                  <a:schemeClr val="tx1"/>
                </a:solidFill>
              </a:rPr>
              <a:t>Clase Alumno</a:t>
            </a:r>
          </a:p>
          <a:p>
            <a:r>
              <a:rPr lang="es-AR" i="1" dirty="0" err="1">
                <a:solidFill>
                  <a:schemeClr val="tx1"/>
                </a:solidFill>
                <a:latin typeface="Calisto MT" panose="02040603050505030304" pitchFamily="18" charset="0"/>
              </a:rPr>
              <a:t>dni</a:t>
            </a:r>
            <a:endParaRPr lang="es-AR" i="1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s-AR" i="1" dirty="0" err="1">
                <a:solidFill>
                  <a:schemeClr val="tx1"/>
                </a:solidFill>
                <a:latin typeface="Calisto MT" panose="02040603050505030304" pitchFamily="18" charset="0"/>
              </a:rPr>
              <a:t>apeNom</a:t>
            </a:r>
            <a:endParaRPr lang="es-AR" i="1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s-AR" i="1" dirty="0">
                <a:solidFill>
                  <a:schemeClr val="tx1"/>
                </a:solidFill>
                <a:latin typeface="Calisto MT" panose="02040603050505030304" pitchFamily="18" charset="0"/>
              </a:rPr>
              <a:t>edad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s-AR" altLang="es-AR" i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setEdad</a:t>
            </a:r>
            <a:r>
              <a:rPr lang="es-AR" alt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</a:p>
          <a:p>
            <a:pPr>
              <a:buClrTx/>
            </a:pPr>
            <a:r>
              <a:rPr lang="es-AR" altLang="es-AR" i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setApenom</a:t>
            </a:r>
            <a:r>
              <a:rPr lang="es-AR" alt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</a:p>
          <a:p>
            <a:pPr>
              <a:buClrTx/>
            </a:pPr>
            <a:r>
              <a:rPr lang="es-AR" alt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………..</a:t>
            </a:r>
          </a:p>
          <a:p>
            <a:pPr>
              <a:buClrTx/>
            </a:pPr>
            <a:r>
              <a:rPr lang="es-AR" altLang="es-AR" i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getApenom</a:t>
            </a:r>
            <a:r>
              <a:rPr lang="es-AR" alt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()</a:t>
            </a:r>
          </a:p>
          <a:p>
            <a:pPr>
              <a:buClrTx/>
            </a:pPr>
            <a:r>
              <a:rPr lang="es-AR" alt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mostrar() 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957364" y="5380320"/>
            <a:ext cx="2246784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curso</a:t>
            </a:r>
            <a:endParaRPr lang="es-AR" i="1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s-AR" i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Curso()</a:t>
            </a:r>
            <a:endParaRPr lang="es-AR" i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errar llave 2"/>
          <p:cNvSpPr/>
          <p:nvPr/>
        </p:nvSpPr>
        <p:spPr bwMode="auto">
          <a:xfrm>
            <a:off x="5349144" y="1600770"/>
            <a:ext cx="1167072" cy="377954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</a:rPr>
              <a:t>Heredado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/>
          <a:srcRect l="12300" r="16502" b="10665"/>
          <a:stretch/>
        </p:blipFill>
        <p:spPr>
          <a:xfrm>
            <a:off x="7059604" y="2628186"/>
            <a:ext cx="1944217" cy="17247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8757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1977"/>
          <a:stretch>
            <a:fillRect/>
          </a:stretch>
        </p:blipFill>
        <p:spPr bwMode="auto">
          <a:xfrm>
            <a:off x="344488" y="3419475"/>
            <a:ext cx="84582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 t="4197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5029200" cy="520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AR" altLang="es-AR" sz="2800" b="1">
                <a:solidFill>
                  <a:srgbClr val="FF3300"/>
                </a:solidFill>
              </a:rPr>
              <a:t>Redefinición de métodos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5900" y="1584325"/>
            <a:ext cx="8964613" cy="18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spcAft>
                <a:spcPts val="1138"/>
              </a:spcAft>
              <a:buSzPct val="99000"/>
              <a:buFont typeface="Wingdings" panose="05000000000000000000" pitchFamily="2" charset="2"/>
              <a:buChar char=""/>
            </a:pPr>
            <a:r>
              <a:rPr lang="es-AR" altLang="es-AR" dirty="0"/>
              <a:t> En la CD se puede volver a definir métodos ya incluidos en la CB.</a:t>
            </a:r>
          </a:p>
          <a:p>
            <a:pPr algn="just">
              <a:spcAft>
                <a:spcPts val="1138"/>
              </a:spcAft>
              <a:buSzPct val="99000"/>
              <a:buFont typeface="Wingdings" panose="05000000000000000000" pitchFamily="2" charset="2"/>
              <a:buChar char=""/>
            </a:pPr>
            <a:r>
              <a:rPr lang="es-AR" altLang="es-AR" dirty="0"/>
              <a:t> A esto se llama: </a:t>
            </a:r>
            <a:r>
              <a:rPr lang="es-AR" altLang="es-AR" sz="2600" dirty="0">
                <a:solidFill>
                  <a:schemeClr val="accent6"/>
                </a:solidFill>
                <a:latin typeface="Purisa" charset="0"/>
              </a:rPr>
              <a:t>redefinición de métodos</a:t>
            </a:r>
            <a:r>
              <a:rPr lang="es-AR" altLang="es-AR" dirty="0"/>
              <a:t>.</a:t>
            </a:r>
          </a:p>
          <a:p>
            <a:pPr algn="just">
              <a:spcAft>
                <a:spcPts val="1138"/>
              </a:spcAft>
              <a:buSzPct val="99000"/>
              <a:buFont typeface="Wingdings" panose="05000000000000000000" pitchFamily="2" charset="2"/>
              <a:buChar char=""/>
            </a:pPr>
            <a:r>
              <a:rPr lang="es-AR" altLang="es-AR" dirty="0"/>
              <a:t> Para hacerlo, basta con declarar una función miembro en la CD con 	el mismo nombre que tiene en la CB.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108075" y="-26988"/>
            <a:ext cx="7747000" cy="155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Volvemos: </a:t>
            </a:r>
            <a:r>
              <a:rPr lang="es-AR" altLang="es-AR" sz="3200" b="1">
                <a:solidFill>
                  <a:srgbClr val="FFC545"/>
                </a:solidFill>
                <a:latin typeface="Trebuchet MS" panose="020B0603020202020204" pitchFamily="34" charset="0"/>
              </a:rPr>
              <a:t>clase alumno</a:t>
            </a: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 desde </a:t>
            </a:r>
            <a:r>
              <a:rPr lang="es-AR" altLang="es-AR" sz="3200" b="1">
                <a:solidFill>
                  <a:srgbClr val="FFC545"/>
                </a:solidFill>
                <a:latin typeface="Trebuchet MS" panose="020B0603020202020204" pitchFamily="34" charset="0"/>
              </a:rPr>
              <a:t>persona</a:t>
            </a: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 </a:t>
            </a:r>
            <a:r>
              <a:rPr lang="es-AR" altLang="es-AR" sz="4000" b="1">
                <a:solidFill>
                  <a:srgbClr val="FFC545"/>
                </a:solidFill>
                <a:latin typeface="Bitstream Charter" pitchFamily="16" charset="0"/>
              </a:rPr>
              <a:t>(4:5)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52400" y="4837113"/>
            <a:ext cx="388620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spcBef>
                <a:spcPts val="175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3300"/>
                </a:solidFill>
              </a:rPr>
              <a:t>¿Se puede aprovechar el código de la CB?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3962400" y="5097463"/>
            <a:ext cx="990600" cy="609600"/>
          </a:xfrm>
          <a:prstGeom prst="rightArrow">
            <a:avLst>
              <a:gd name="adj1" fmla="val 50000"/>
              <a:gd name="adj2" fmla="val 40625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 b="1">
                <a:solidFill>
                  <a:srgbClr val="FFFFFF"/>
                </a:solidFill>
              </a:rPr>
              <a:t>SI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001000" y="3268663"/>
            <a:ext cx="792163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endParaRPr lang="es-AR" altLang="es-AR"/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s-AR" altLang="es-AR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44488" y="1169988"/>
            <a:ext cx="5029200" cy="520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AR" altLang="es-AR" sz="2800" b="1">
                <a:solidFill>
                  <a:srgbClr val="FF3300"/>
                </a:solidFill>
              </a:rPr>
              <a:t>Redefinición de métodos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108075" y="-26988"/>
            <a:ext cx="7747000" cy="155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Volvemos: </a:t>
            </a:r>
            <a:r>
              <a:rPr lang="es-AR" altLang="es-AR" sz="3200" b="1">
                <a:solidFill>
                  <a:srgbClr val="FFC545"/>
                </a:solidFill>
                <a:latin typeface="Trebuchet MS" panose="020B0603020202020204" pitchFamily="34" charset="0"/>
              </a:rPr>
              <a:t>clase alumno</a:t>
            </a: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 desde </a:t>
            </a:r>
            <a:r>
              <a:rPr lang="es-AR" altLang="es-AR" sz="3200" b="1">
                <a:solidFill>
                  <a:srgbClr val="FFC545"/>
                </a:solidFill>
                <a:latin typeface="Trebuchet MS" panose="020B0603020202020204" pitchFamily="34" charset="0"/>
              </a:rPr>
              <a:t>persona</a:t>
            </a:r>
            <a:r>
              <a:rPr lang="es-AR" altLang="es-AR" sz="3200" b="1">
                <a:solidFill>
                  <a:srgbClr val="FFC545"/>
                </a:solidFill>
                <a:latin typeface="Bitstream Charter" pitchFamily="16" charset="0"/>
              </a:rPr>
              <a:t> </a:t>
            </a:r>
            <a:r>
              <a:rPr lang="es-AR" altLang="es-AR" sz="4000" b="1">
                <a:solidFill>
                  <a:srgbClr val="FFC545"/>
                </a:solidFill>
                <a:latin typeface="Bitstream Charter" pitchFamily="16" charset="0"/>
              </a:rPr>
              <a:t>(5:5)</a:t>
            </a:r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3671888" y="2133476"/>
            <a:ext cx="1944687" cy="1079500"/>
          </a:xfrm>
          <a:prstGeom prst="homePlate">
            <a:avLst>
              <a:gd name="adj" fmla="val 45037"/>
            </a:avLst>
          </a:prstGeom>
          <a:solidFill>
            <a:srgbClr val="FF8080">
              <a:alpha val="50000"/>
            </a:srgbClr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/>
              <a:t>¿lo hacemos</a:t>
            </a:r>
          </a:p>
          <a:p>
            <a:pPr algn="ctr">
              <a:buClrTx/>
              <a:buFontTx/>
              <a:buNone/>
            </a:pPr>
            <a:r>
              <a:rPr lang="es-AR" altLang="es-AR"/>
              <a:t> así?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40836" y="1670169"/>
            <a:ext cx="2835020" cy="183344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Persona::mostrar ()</a:t>
            </a:r>
          </a:p>
          <a:p>
            <a:pPr>
              <a:buClrTx/>
              <a:buFontTx/>
              <a:buNone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{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  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cout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&lt;&lt;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dni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&lt;&lt;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endl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  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cout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&lt;&lt; “N. y Apellido: ”;</a:t>
            </a:r>
          </a:p>
          <a:p>
            <a:pPr>
              <a:buClrTx/>
            </a:pPr>
            <a:r>
              <a:rPr lang="es-AR" altLang="es-AR" sz="1800" i="1" dirty="0">
                <a:latin typeface="Calisto MT" panose="02040603050505030304" pitchFamily="18" charset="0"/>
              </a:rPr>
              <a:t> 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cout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&lt;&lt;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apeNom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 &lt;&lt;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endl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</a:t>
            </a:r>
            <a:endParaRPr lang="es-AR" altLang="es-AR" sz="16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934075" y="1670168"/>
            <a:ext cx="2921000" cy="204686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Alumno::mostrar ()</a:t>
            </a:r>
          </a:p>
          <a:p>
            <a:pPr>
              <a:buClrTx/>
              <a:buFontTx/>
              <a:buNone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{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  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cout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&lt;&lt;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dni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&lt;&lt;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endl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  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cout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&lt;&lt; “N. y Apellido: ”;</a:t>
            </a:r>
          </a:p>
          <a:p>
            <a:pPr>
              <a:buClrTx/>
            </a:pPr>
            <a:r>
              <a:rPr lang="es-AR" altLang="es-AR" sz="1800" i="1" dirty="0">
                <a:latin typeface="Calisto MT" panose="02040603050505030304" pitchFamily="18" charset="0"/>
              </a:rPr>
              <a:t> 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cout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&lt;&lt;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apeNom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 &lt;&lt;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endl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;</a:t>
            </a:r>
          </a:p>
          <a:p>
            <a:pPr>
              <a:buClrTx/>
            </a:pPr>
            <a:r>
              <a:rPr lang="es-AR" altLang="es-AR" sz="1800" i="1" dirty="0">
                <a:latin typeface="Calisto MT" panose="02040603050505030304" pitchFamily="18" charset="0"/>
              </a:rPr>
              <a:t> 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 </a:t>
            </a:r>
            <a:r>
              <a:rPr lang="es-AR" altLang="es-AR" sz="1800" i="1" dirty="0" err="1" smtClean="0">
                <a:solidFill>
                  <a:schemeClr val="accent6"/>
                </a:solidFill>
                <a:latin typeface="Calisto MT" panose="02040603050505030304" pitchFamily="18" charset="0"/>
              </a:rPr>
              <a:t>cout</a:t>
            </a:r>
            <a:r>
              <a:rPr lang="es-AR" altLang="es-AR" sz="1800" i="1" dirty="0" smtClean="0">
                <a:solidFill>
                  <a:schemeClr val="accent6"/>
                </a:solidFill>
                <a:latin typeface="Calisto MT" panose="02040603050505030304" pitchFamily="18" charset="0"/>
              </a:rPr>
              <a:t> &lt;&lt; “Curso: ”&lt;&lt; curso;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</a:t>
            </a:r>
            <a:endParaRPr lang="es-AR" altLang="es-AR" sz="16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580112" y="4587876"/>
            <a:ext cx="2921000" cy="144621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 sz="1800" i="1" dirty="0" err="1" smtClean="0">
                <a:latin typeface="Calisto MT" panose="02040603050505030304" pitchFamily="18" charset="0"/>
              </a:rPr>
              <a:t>void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Alumno::mostrar ()</a:t>
            </a:r>
          </a:p>
          <a:p>
            <a:pPr>
              <a:buClrTx/>
              <a:buFontTx/>
              <a:buNone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{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   Persona::mostrar();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	   </a:t>
            </a:r>
            <a:r>
              <a:rPr lang="es-AR" altLang="es-AR" sz="1800" i="1" dirty="0" err="1" smtClean="0">
                <a:latin typeface="Calisto MT" panose="02040603050505030304" pitchFamily="18" charset="0"/>
              </a:rPr>
              <a:t>cout</a:t>
            </a:r>
            <a:r>
              <a:rPr lang="es-AR" altLang="es-AR" sz="1800" i="1" dirty="0" smtClean="0">
                <a:latin typeface="Calisto MT" panose="02040603050505030304" pitchFamily="18" charset="0"/>
              </a:rPr>
              <a:t> &lt;&lt; “Curso: ”&lt;&lt; curso;</a:t>
            </a:r>
          </a:p>
          <a:p>
            <a:pPr>
              <a:buClrTx/>
            </a:pPr>
            <a:r>
              <a:rPr lang="es-AR" altLang="es-AR" sz="1800" i="1" dirty="0" smtClean="0">
                <a:latin typeface="Calisto MT" panose="02040603050505030304" pitchFamily="18" charset="0"/>
              </a:rPr>
              <a:t>}</a:t>
            </a:r>
            <a:endParaRPr lang="es-AR" altLang="es-AR" sz="1600" i="1" dirty="0" smtClean="0">
              <a:latin typeface="Calisto MT" panose="02040603050505030304" pitchFamily="18" charset="0"/>
            </a:endParaRP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</a:pPr>
            <a:r>
              <a:rPr lang="es-AR" altLang="es-AR" sz="1600" i="1" dirty="0">
                <a:latin typeface="Calisto MT" panose="02040603050505030304" pitchFamily="18" charset="0"/>
              </a:rPr>
              <a:t>	</a:t>
            </a:r>
            <a:r>
              <a:rPr lang="es-AR" altLang="es-AR" sz="1600" i="1" dirty="0" smtClean="0">
                <a:latin typeface="Calisto MT" panose="02040603050505030304" pitchFamily="18" charset="0"/>
              </a:rPr>
              <a:t>	</a:t>
            </a:r>
          </a:p>
          <a:p>
            <a:pPr>
              <a:buClrTx/>
              <a:buFontTx/>
              <a:buNone/>
            </a:pPr>
            <a:endParaRPr lang="es-AR" altLang="es-AR" sz="1600" i="1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73025"/>
            <a:ext cx="80010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b="1">
                <a:latin typeface="Bitstream Charter" pitchFamily="16" charset="0"/>
              </a:rPr>
              <a:t>Lo que nos excede...</a:t>
            </a:r>
            <a:br>
              <a:rPr lang="es-AR" altLang="es-AR" b="1">
                <a:latin typeface="Bitstream Charter" pitchFamily="16" charset="0"/>
              </a:rPr>
            </a:br>
            <a:r>
              <a:rPr lang="es-AR" altLang="es-AR" b="1" i="1">
                <a:latin typeface="Purisa" charset="0"/>
              </a:rPr>
              <a:t>(por ahora)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60363" y="1692275"/>
            <a:ext cx="8459787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4175" algn="l"/>
                <a:tab pos="833438" algn="l"/>
                <a:tab pos="1282700" algn="l"/>
                <a:tab pos="1731963" algn="l"/>
                <a:tab pos="2181225" algn="l"/>
                <a:tab pos="2630488" algn="l"/>
                <a:tab pos="3079750" algn="l"/>
                <a:tab pos="3529013" algn="l"/>
                <a:tab pos="3978275" algn="l"/>
                <a:tab pos="4427538" algn="l"/>
                <a:tab pos="4876800" algn="l"/>
                <a:tab pos="5389563" algn="l"/>
                <a:tab pos="5775325" algn="l"/>
                <a:tab pos="6224588" algn="l"/>
                <a:tab pos="6673850" algn="l"/>
                <a:tab pos="7123113" algn="l"/>
                <a:tab pos="7572375" algn="l"/>
                <a:tab pos="8021638" algn="l"/>
                <a:tab pos="8470900" algn="l"/>
                <a:tab pos="8920163" algn="l"/>
                <a:tab pos="8921750" algn="l"/>
                <a:tab pos="9372600" algn="l"/>
                <a:tab pos="9829800" algn="l"/>
                <a:tab pos="10321925" algn="l"/>
                <a:tab pos="1077912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850"/>
              </a:spcAft>
              <a:buSzPct val="99000"/>
              <a:buFont typeface="Wingdings" panose="05000000000000000000" pitchFamily="2" charset="2"/>
              <a:buChar char=""/>
            </a:pPr>
            <a:r>
              <a:rPr lang="es-AR" altLang="es-AR" sz="3200"/>
              <a:t>   	Herencia privada y protegida</a:t>
            </a:r>
          </a:p>
          <a:p>
            <a:pPr>
              <a:spcAft>
                <a:spcPts val="850"/>
              </a:spcAft>
              <a:buSzPct val="99000"/>
              <a:buFont typeface="Wingdings" panose="05000000000000000000" pitchFamily="2" charset="2"/>
              <a:buChar char=""/>
            </a:pPr>
            <a:r>
              <a:rPr lang="es-AR" altLang="es-AR" sz="3200"/>
              <a:t>   	Herencia múltiple</a:t>
            </a:r>
          </a:p>
          <a:p>
            <a:pPr>
              <a:spcAft>
                <a:spcPts val="850"/>
              </a:spcAft>
              <a:buSzPct val="99000"/>
              <a:buFont typeface="Wingdings" panose="05000000000000000000" pitchFamily="2" charset="2"/>
              <a:buChar char=""/>
            </a:pPr>
            <a:r>
              <a:rPr lang="es-AR" altLang="es-AR" sz="3200"/>
              <a:t>   	Templates (algo vimos)</a:t>
            </a:r>
          </a:p>
          <a:p>
            <a:pPr>
              <a:spcAft>
                <a:spcPts val="850"/>
              </a:spcAft>
              <a:buSzPct val="99000"/>
              <a:buFont typeface="Wingdings" panose="05000000000000000000" pitchFamily="2" charset="2"/>
              <a:buChar char=""/>
            </a:pPr>
            <a:r>
              <a:rPr lang="es-AR" altLang="es-AR" sz="3200"/>
              <a:t>   	Polimorfismo en profundidad: funciones 				virtuales y vinculación dinámica</a:t>
            </a:r>
          </a:p>
          <a:p>
            <a:pPr>
              <a:spcAft>
                <a:spcPts val="850"/>
              </a:spcAft>
              <a:buSzPct val="99000"/>
              <a:buFont typeface="Wingdings" panose="05000000000000000000" pitchFamily="2" charset="2"/>
              <a:buChar char=""/>
            </a:pPr>
            <a:r>
              <a:rPr lang="es-AR" altLang="es-AR" sz="3200"/>
              <a:t> 	Excepciones</a:t>
            </a:r>
          </a:p>
          <a:p>
            <a:pPr>
              <a:buClrTx/>
              <a:buFontTx/>
              <a:buNone/>
            </a:pPr>
            <a:endParaRPr lang="es-AR" altLang="es-AR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0" y="157163"/>
            <a:ext cx="8064500" cy="8255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4000" b="1">
                <a:latin typeface="Bitstream Charter" pitchFamily="16" charset="0"/>
              </a:rPr>
              <a:t>Nuevo concepto:</a:t>
            </a:r>
            <a:r>
              <a:rPr lang="es-AR" altLang="es-AR" b="1">
                <a:latin typeface="Bitstream Charter" pitchFamily="16" charset="0"/>
              </a:rPr>
              <a:t> </a:t>
            </a:r>
            <a:r>
              <a:rPr lang="es-AR" altLang="es-AR" sz="4800" b="1" i="1">
                <a:solidFill>
                  <a:srgbClr val="FF0000"/>
                </a:solidFill>
                <a:latin typeface="Bitstream Charter" pitchFamily="16" charset="0"/>
              </a:rPr>
              <a:t>herencia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8EDA892-C330-45EE-BF39-20B3692E1BC4}" type="slidenum">
              <a:rPr lang="es-ES" altLang="es-AR"/>
              <a:pPr/>
              <a:t>4</a:t>
            </a:fld>
            <a:endParaRPr lang="es-ES" altLang="es-AR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0650" y="1179513"/>
            <a:ext cx="8959850" cy="172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850"/>
              </a:spcAft>
              <a:buClrTx/>
              <a:buFontTx/>
              <a:buNone/>
            </a:pPr>
            <a:r>
              <a:rPr lang="es-AR" altLang="es-AR" sz="2800" b="1"/>
              <a:t>Reutilizando la </a:t>
            </a:r>
            <a:r>
              <a:rPr lang="es-AR" altLang="es-AR" sz="2800" b="1">
                <a:solidFill>
                  <a:srgbClr val="FF0000"/>
                </a:solidFill>
              </a:rPr>
              <a:t>interfaz</a:t>
            </a:r>
          </a:p>
          <a:p>
            <a:pPr algn="just">
              <a:buClrTx/>
              <a:buFontTx/>
              <a:buNone/>
            </a:pPr>
            <a:r>
              <a:rPr lang="es-AR" altLang="es-AR"/>
              <a:t>Si queremos crear un nuevo tipo, cuya interfaz se parezca a uno ya creado... es más sencillo clonar una clase y añadir y modificar cosas al clon.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40200" y="3479800"/>
            <a:ext cx="500380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spcAft>
                <a:spcPts val="850"/>
              </a:spcAft>
              <a:buClrTx/>
              <a:buFontTx/>
              <a:buNone/>
            </a:pPr>
            <a:r>
              <a:rPr lang="es-AR" altLang="es-AR" sz="2800" b="1"/>
              <a:t>Herencia</a:t>
            </a:r>
          </a:p>
          <a:p>
            <a:pPr algn="ctr">
              <a:buClrTx/>
              <a:buFontTx/>
              <a:buNone/>
            </a:pPr>
            <a:r>
              <a:rPr lang="es-AR" altLang="es-AR"/>
              <a:t>Se lee “X </a:t>
            </a:r>
            <a:r>
              <a:rPr lang="es-AR" altLang="es-AR" b="1"/>
              <a:t>es un</a:t>
            </a:r>
            <a:r>
              <a:rPr lang="es-AR" altLang="es-AR"/>
              <a:t> Y” ó</a:t>
            </a:r>
          </a:p>
          <a:p>
            <a:pPr algn="ctr">
              <a:buClrTx/>
              <a:buFontTx/>
              <a:buNone/>
            </a:pPr>
            <a:r>
              <a:rPr lang="es-AR" altLang="es-AR"/>
              <a:t>“X </a:t>
            </a:r>
            <a:r>
              <a:rPr lang="es-AR" altLang="es-AR" b="1"/>
              <a:t>es como un</a:t>
            </a:r>
            <a:r>
              <a:rPr lang="es-AR" altLang="es-AR"/>
              <a:t> Y”</a:t>
            </a:r>
          </a:p>
          <a:p>
            <a:pPr algn="ctr">
              <a:buClrTx/>
              <a:buFontTx/>
              <a:buNone/>
            </a:pPr>
            <a:r>
              <a:rPr lang="es-AR" altLang="es-AR"/>
              <a:t>(el Vehículo sin motor </a:t>
            </a:r>
            <a:r>
              <a:rPr lang="es-AR" altLang="es-AR" b="1" i="1">
                <a:solidFill>
                  <a:srgbClr val="000080"/>
                </a:solidFill>
              </a:rPr>
              <a:t>es un</a:t>
            </a:r>
            <a:r>
              <a:rPr lang="es-AR" altLang="es-AR"/>
              <a:t> Vehículo – el Coche </a:t>
            </a:r>
            <a:r>
              <a:rPr lang="es-AR" altLang="es-AR" b="1" i="1">
                <a:solidFill>
                  <a:srgbClr val="000080"/>
                </a:solidFill>
              </a:rPr>
              <a:t>es como un</a:t>
            </a:r>
            <a:r>
              <a:rPr lang="es-AR" altLang="es-AR"/>
              <a:t> Autobus)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348038"/>
            <a:ext cx="3959225" cy="227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146050"/>
            <a:ext cx="91440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b="1" dirty="0">
                <a:latin typeface="Bitstream Charter" pitchFamily="16" charset="0"/>
              </a:rPr>
              <a:t>Herencia: </a:t>
            </a:r>
            <a:r>
              <a:rPr lang="es-AR" altLang="es-AR" b="1" i="1" dirty="0">
                <a:latin typeface="Bitstream Charter" pitchFamily="16" charset="0"/>
              </a:rPr>
              <a:t>Conceptos generales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B75ABDF-2D41-4C6A-A852-F48CDF96D8DE}" type="slidenum">
              <a:rPr lang="es-ES" altLang="es-AR"/>
              <a:pPr/>
              <a:t>5</a:t>
            </a:fld>
            <a:endParaRPr lang="es-ES" altLang="es-AR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-50800" y="1498600"/>
            <a:ext cx="9194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88938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  <a:tab pos="9372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88938">
              <a:tabLst>
                <a:tab pos="388938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  <a:tab pos="9372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388938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  <a:tab pos="9372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388938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  <a:tab pos="9372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388938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  <a:tab pos="9372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8938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  <a:tab pos="9372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8938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  <a:tab pos="9372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8938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  <a:tab pos="9372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8938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  <a:tab pos="9372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lvl="1" indent="0" algn="just">
              <a:buFont typeface="Times New Roman" panose="02020603050405020304" pitchFamily="18" charset="0"/>
              <a:buChar char="•"/>
            </a:pPr>
            <a:r>
              <a:rPr lang="es-AR" altLang="es-AR" sz="2800"/>
              <a:t> Crear nuevas clases a partir de clases existentes, conservando las propiedades de la clase original.</a:t>
            </a:r>
          </a:p>
          <a:p>
            <a:pPr lvl="1" indent="0" algn="just">
              <a:buFont typeface="Times New Roman" panose="02020603050405020304" pitchFamily="18" charset="0"/>
              <a:buChar char="•"/>
            </a:pPr>
            <a:r>
              <a:rPr lang="es-AR" altLang="es-AR" sz="2800"/>
              <a:t>  Añadir nuevos atributos y/o métodos (ó redefinirlos) a la clase original.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44525" y="5691188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s-AR" altLang="es-AR" sz="2800"/>
              <a:t>Cuando hay suficientes similitudes entre la CD y la CB.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7150" y="1135063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AR" altLang="es-AR" sz="2800" b="1" i="1">
                <a:solidFill>
                  <a:srgbClr val="FF0000"/>
                </a:solidFill>
              </a:rPr>
              <a:t>¿Qué nos permite hacer?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6838" y="5218113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AR" altLang="es-AR" sz="2800" b="1" i="1">
                <a:solidFill>
                  <a:srgbClr val="FF0000"/>
                </a:solidFill>
              </a:rPr>
              <a:t>¿cuándo se aplica la Herencia?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6838" y="3273425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AR" altLang="es-AR" sz="2800" b="1" i="1">
                <a:solidFill>
                  <a:srgbClr val="FF0000"/>
                </a:solidFill>
              </a:rPr>
              <a:t>¿Qué nombre se les da a las clases así generadas?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73088" y="3686175"/>
            <a:ext cx="8570912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AR" altLang="es-AR" sz="2800"/>
              <a:t>La  clase  obtenida  se  conoce  como  clase  derivada (CD) o subclase,  y  la  clase  a partir de la cuale se deriva, clase base (CB) o superclase.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112713"/>
            <a:ext cx="7772400" cy="9175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5400" b="1">
                <a:latin typeface="Georgia" panose="02040502050405020303" pitchFamily="18" charset="0"/>
              </a:rPr>
              <a:t>Herencia: su sintaxis</a:t>
            </a:r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DE8E06-8133-46CB-A805-DDA8078A9690}" type="slidenum">
              <a:rPr lang="es-ES" altLang="es-AR"/>
              <a:pPr/>
              <a:t>6</a:t>
            </a:fld>
            <a:endParaRPr lang="es-ES" altLang="es-AR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82296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 sz="2800"/>
              <a:t>class </a:t>
            </a:r>
            <a:r>
              <a:rPr lang="es-AR" altLang="es-AR" sz="2800" b="1">
                <a:solidFill>
                  <a:srgbClr val="009900"/>
                </a:solidFill>
              </a:rPr>
              <a:t>clase_derivada</a:t>
            </a:r>
            <a:r>
              <a:rPr lang="es-AR" altLang="es-AR" sz="2800"/>
              <a:t> : </a:t>
            </a:r>
            <a:r>
              <a:rPr lang="es-AR" altLang="es-AR" sz="2800" i="1"/>
              <a:t>[</a:t>
            </a:r>
            <a:r>
              <a:rPr lang="es-AR" altLang="es-AR" sz="2800" b="1" i="1"/>
              <a:t>modo_derivación</a:t>
            </a:r>
            <a:r>
              <a:rPr lang="es-AR" altLang="es-AR" sz="2800" i="1"/>
              <a:t>]</a:t>
            </a:r>
            <a:r>
              <a:rPr lang="es-AR" altLang="es-AR" sz="2800"/>
              <a:t> </a:t>
            </a:r>
            <a:r>
              <a:rPr lang="es-AR" altLang="es-AR" sz="2800" b="1">
                <a:solidFill>
                  <a:srgbClr val="FF3300"/>
                </a:solidFill>
              </a:rPr>
              <a:t>clase_base </a:t>
            </a:r>
            <a:r>
              <a:rPr lang="es-AR" altLang="es-AR"/>
              <a:t>{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..............................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//lista de miembros públicos, privados o protegidos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..............................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..............................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};</a:t>
            </a:r>
          </a:p>
        </p:txBody>
      </p:sp>
      <p:sp>
        <p:nvSpPr>
          <p:cNvPr id="13315" name="AutoShape 3"/>
          <p:cNvSpPr>
            <a:spLocks/>
          </p:cNvSpPr>
          <p:nvPr/>
        </p:nvSpPr>
        <p:spPr bwMode="auto">
          <a:xfrm>
            <a:off x="6299200" y="3124200"/>
            <a:ext cx="2006600" cy="1195388"/>
          </a:xfrm>
          <a:prstGeom prst="borderCallout2">
            <a:avLst>
              <a:gd name="adj1" fmla="val 9537"/>
              <a:gd name="adj2" fmla="val -3764"/>
              <a:gd name="adj3" fmla="val 12500"/>
              <a:gd name="adj4" fmla="val -15981"/>
              <a:gd name="adj5" fmla="val -99426"/>
              <a:gd name="adj6" fmla="val -28713"/>
            </a:avLst>
          </a:prstGeom>
          <a:solidFill>
            <a:srgbClr val="FF00FF"/>
          </a:solidFill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/>
              <a:t>public</a:t>
            </a:r>
          </a:p>
          <a:p>
            <a:pPr algn="ctr">
              <a:buClrTx/>
              <a:buFontTx/>
              <a:buNone/>
            </a:pPr>
            <a:r>
              <a:rPr lang="es-AR" altLang="es-AR" sz="2000"/>
              <a:t>(o private o protected)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28600" y="4876800"/>
            <a:ext cx="87630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spcBef>
                <a:spcPts val="2125"/>
              </a:spcBef>
              <a:buClrTx/>
              <a:buFontTx/>
              <a:buNone/>
            </a:pPr>
            <a:r>
              <a:rPr lang="es-AR" altLang="es-AR" sz="3400"/>
              <a:t> El </a:t>
            </a:r>
            <a:r>
              <a:rPr lang="es-AR" altLang="es-AR" sz="3400" b="1">
                <a:solidFill>
                  <a:srgbClr val="009900"/>
                </a:solidFill>
              </a:rPr>
              <a:t>modo de derivación</a:t>
            </a:r>
            <a:r>
              <a:rPr lang="es-AR" altLang="es-AR" sz="3400"/>
              <a:t> </a:t>
            </a:r>
            <a:r>
              <a:rPr lang="es-AR" altLang="es-AR" sz="3400" b="1"/>
              <a:t>al realizar la herencia</a:t>
            </a:r>
            <a:r>
              <a:rPr lang="es-AR" altLang="es-AR" sz="3400"/>
              <a:t> define la visibilidad resultante en la CD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82550"/>
            <a:ext cx="7772400" cy="9175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5400" b="1">
                <a:latin typeface="Bitstream Charter" pitchFamily="16" charset="0"/>
              </a:rPr>
              <a:t>Herencia: su sintaxis</a:t>
            </a:r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6F339A4-C364-4CF3-AE48-054F34C74FA3}" type="slidenum">
              <a:rPr lang="es-ES" altLang="es-AR"/>
              <a:pPr/>
              <a:t>7</a:t>
            </a:fld>
            <a:endParaRPr lang="es-ES" altLang="es-AR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2052638"/>
            <a:ext cx="8763000" cy="20256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2250"/>
              </a:spcBef>
              <a:buClrTx/>
              <a:buFontTx/>
              <a:buNone/>
            </a:pPr>
            <a:r>
              <a:rPr lang="es-AR" altLang="es-AR" sz="3600" b="1">
                <a:solidFill>
                  <a:srgbClr val="009900"/>
                </a:solidFill>
                <a:latin typeface="Verdana" panose="020B0604030504040204" pitchFamily="34" charset="0"/>
              </a:rPr>
              <a:t>class alumno : public persona {…............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s-AR" altLang="es-AR" sz="3600" b="1">
                <a:solidFill>
                  <a:srgbClr val="0099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-107950" y="1619250"/>
            <a:ext cx="9359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2250"/>
              </a:spcBef>
              <a:buClrTx/>
              <a:buFontTx/>
              <a:buNone/>
            </a:pPr>
            <a:r>
              <a:rPr lang="es-AR" altLang="es-AR" sz="2800">
                <a:latin typeface="Arial Narrow" panose="020B0606020202030204" pitchFamily="34" charset="0"/>
              </a:rPr>
              <a:t> Creamos la</a:t>
            </a:r>
            <a:r>
              <a:rPr lang="es-ES" altLang="es-AR" sz="2800">
                <a:latin typeface="Arial Narrow" panose="020B0606020202030204" pitchFamily="34" charset="0"/>
              </a:rPr>
              <a:t> </a:t>
            </a:r>
            <a:r>
              <a:rPr lang="es-ES" altLang="es-AR" sz="2800" b="1">
                <a:solidFill>
                  <a:srgbClr val="000099"/>
                </a:solidFill>
                <a:latin typeface="Arial Narrow" panose="020B0606020202030204" pitchFamily="34" charset="0"/>
              </a:rPr>
              <a:t>clase Alumno</a:t>
            </a:r>
            <a:r>
              <a:rPr lang="es-ES" altLang="es-AR" sz="2800">
                <a:latin typeface="Arial Narrow" panose="020B0606020202030204" pitchFamily="34" charset="0"/>
              </a:rPr>
              <a:t> a partir de la clase </a:t>
            </a:r>
            <a:r>
              <a:rPr lang="es-ES" altLang="es-AR" sz="2800" b="1">
                <a:solidFill>
                  <a:srgbClr val="FF3300"/>
                </a:solidFill>
                <a:latin typeface="Arial Narrow" panose="020B0606020202030204" pitchFamily="34" charset="0"/>
              </a:rPr>
              <a:t>Persona</a:t>
            </a:r>
            <a:r>
              <a:rPr lang="es-AR" altLang="es-AR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31850" y="1000125"/>
            <a:ext cx="75390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spcBef>
                <a:spcPts val="2250"/>
              </a:spcBef>
              <a:buClrTx/>
              <a:buFontTx/>
              <a:buNone/>
            </a:pPr>
            <a:r>
              <a:rPr lang="es-AR" altLang="es-AR" sz="3600" b="1">
                <a:solidFill>
                  <a:srgbClr val="FF0000"/>
                </a:solidFill>
                <a:latin typeface="Arial Narrow" panose="020B0606020202030204" pitchFamily="34" charset="0"/>
              </a:rPr>
              <a:t>*** </a:t>
            </a:r>
            <a:r>
              <a:rPr lang="es-AR" altLang="es-AR" sz="3200" b="1">
                <a:solidFill>
                  <a:srgbClr val="FF0000"/>
                </a:solidFill>
                <a:latin typeface="Arial Narrow" panose="020B0606020202030204" pitchFamily="34" charset="0"/>
              </a:rPr>
              <a:t>¡</a:t>
            </a:r>
            <a:r>
              <a:rPr lang="es-ES" altLang="es-AR" sz="3200" b="1">
                <a:solidFill>
                  <a:srgbClr val="FF0000"/>
                </a:solidFill>
                <a:latin typeface="Arial Narrow" panose="020B0606020202030204" pitchFamily="34" charset="0"/>
              </a:rPr>
              <a:t>Los alumnos son personas</a:t>
            </a:r>
            <a:r>
              <a:rPr lang="es-AR" altLang="es-AR" sz="3200" b="1">
                <a:solidFill>
                  <a:srgbClr val="FF0000"/>
                </a:solidFill>
                <a:latin typeface="Arial Narrow" panose="020B0606020202030204" pitchFamily="34" charset="0"/>
              </a:rPr>
              <a:t>!</a:t>
            </a:r>
            <a:r>
              <a:rPr lang="es-AR" altLang="es-AR" sz="3600" b="1">
                <a:solidFill>
                  <a:srgbClr val="FF0000"/>
                </a:solidFill>
                <a:latin typeface="Arial Narrow" panose="020B0606020202030204" pitchFamily="34" charset="0"/>
              </a:rPr>
              <a:t> ***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15900" y="4211638"/>
            <a:ext cx="8459788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1200"/>
              </a:spcAft>
              <a:buClrTx/>
              <a:buFontTx/>
              <a:buNone/>
            </a:pPr>
            <a:r>
              <a:rPr lang="es-AR" altLang="es-AR" sz="2800" b="1" i="1">
                <a:latin typeface="Arial Narrow" panose="020B0606020202030204" pitchFamily="34" charset="0"/>
              </a:rPr>
              <a:t>(CB) </a:t>
            </a:r>
            <a:r>
              <a:rPr lang="es-ES" altLang="es-AR" sz="2800" b="1" i="1">
                <a:solidFill>
                  <a:srgbClr val="FF3300"/>
                </a:solidFill>
                <a:latin typeface="Arial Narrow" panose="020B0606020202030204" pitchFamily="34" charset="0"/>
              </a:rPr>
              <a:t>Clase base</a:t>
            </a:r>
            <a:r>
              <a:rPr lang="es-AR" altLang="es-AR" sz="2800" b="1" i="1">
                <a:solidFill>
                  <a:srgbClr val="33CCFF"/>
                </a:solidFill>
                <a:latin typeface="Arial Narrow" panose="020B0606020202030204" pitchFamily="34" charset="0"/>
              </a:rPr>
              <a:t> </a:t>
            </a:r>
            <a:r>
              <a:rPr lang="es-AR" altLang="es-AR" sz="2800" b="1" i="1">
                <a:latin typeface="Arial Narrow" panose="020B0606020202030204" pitchFamily="34" charset="0"/>
              </a:rPr>
              <a:t>(Persona)</a:t>
            </a:r>
            <a:r>
              <a:rPr lang="es-ES" altLang="es-AR" sz="2800" i="1">
                <a:latin typeface="Arial Narrow" panose="020B0606020202030204" pitchFamily="34" charset="0"/>
              </a:rPr>
              <a:t>: La clase base es la clase ya creada, de la cual se hereda.</a:t>
            </a:r>
            <a:r>
              <a:rPr lang="es-AR" altLang="es-AR" sz="32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79388" y="5291138"/>
            <a:ext cx="611981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25"/>
              </a:spcBef>
              <a:buClrTx/>
              <a:buFontTx/>
              <a:buNone/>
            </a:pPr>
            <a:r>
              <a:rPr lang="es-AR" altLang="es-AR" sz="2800" b="1" i="1">
                <a:latin typeface="Arial Narrow" panose="020B0606020202030204" pitchFamily="34" charset="0"/>
              </a:rPr>
              <a:t>(CD) </a:t>
            </a:r>
            <a:r>
              <a:rPr lang="es-ES" altLang="es-AR" sz="2800" b="1" i="1">
                <a:solidFill>
                  <a:srgbClr val="000099"/>
                </a:solidFill>
                <a:latin typeface="Arial Narrow" panose="020B0606020202030204" pitchFamily="34" charset="0"/>
              </a:rPr>
              <a:t>Clase derivada</a:t>
            </a:r>
            <a:r>
              <a:rPr lang="es-AR" altLang="es-AR" sz="2800" b="1" i="1">
                <a:solidFill>
                  <a:srgbClr val="33CCFF"/>
                </a:solidFill>
                <a:latin typeface="Arial Narrow" panose="020B0606020202030204" pitchFamily="34" charset="0"/>
              </a:rPr>
              <a:t> </a:t>
            </a:r>
            <a:r>
              <a:rPr lang="es-AR" altLang="es-AR" sz="2800" b="1" i="1">
                <a:latin typeface="Arial Narrow" panose="020B0606020202030204" pitchFamily="34" charset="0"/>
              </a:rPr>
              <a:t>(Alumno)</a:t>
            </a:r>
            <a:r>
              <a:rPr lang="es-ES" altLang="es-AR" sz="2800" i="1">
                <a:latin typeface="Arial Narrow" panose="020B0606020202030204" pitchFamily="34" charset="0"/>
              </a:rPr>
              <a:t>: es la clase que se crea a partir de la clase base.</a:t>
            </a:r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6556375" y="2519363"/>
            <a:ext cx="2292350" cy="1758950"/>
            <a:chOff x="4130" y="1587"/>
            <a:chExt cx="1444" cy="1108"/>
          </a:xfrm>
        </p:grpSpPr>
        <p:pic>
          <p:nvPicPr>
            <p:cNvPr id="14344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0" y="1905"/>
              <a:ext cx="1291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4130" y="1587"/>
              <a:ext cx="1444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s-AR" altLang="es-AR" sz="2200"/>
                <a:t>Jerarquía de clases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1" presetID="16" presetClass="path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91 -0.0453  L 0.125 -0.16655  L 0.158 -0.0453  L 0.249 0  L 0.158 0.0453  L 0.125 0.16655  L 0.091 0.0453  L 0 0  Z">
                                      <p:cBhvr additive="repl">
                                        <p:cTn id="22" dur="2000" fill="hold"/>
                                        <p:tgtEl>
                                          <p:spTgt spid="1434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158750"/>
            <a:ext cx="8077200" cy="7048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4000" b="1" dirty="0">
                <a:latin typeface="angsananew" charset="0"/>
              </a:rPr>
              <a:t>Modos de derivación</a:t>
            </a:r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D093096-D7D5-4BB6-8F2F-58FC65748C68}" type="slidenum">
              <a:rPr lang="es-ES" altLang="es-AR"/>
              <a:pPr/>
              <a:t>8</a:t>
            </a:fld>
            <a:endParaRPr lang="es-ES" altLang="es-AR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539750" y="1547813"/>
            <a:ext cx="4992688" cy="268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{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..............................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//lista de miembros públicos y privados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..............................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/>
              <a:t>};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s-AR" altLang="es-AR" sz="2800"/>
              <a:t>class </a:t>
            </a:r>
            <a:r>
              <a:rPr lang="es-AR" altLang="es-AR" sz="2800" b="1">
                <a:solidFill>
                  <a:srgbClr val="009900"/>
                </a:solidFill>
              </a:rPr>
              <a:t>clase_derivada</a:t>
            </a:r>
            <a:r>
              <a:rPr lang="es-AR" altLang="es-AR" sz="2800"/>
              <a:t> : </a:t>
            </a:r>
            <a:r>
              <a:rPr lang="es-AR" altLang="es-AR" sz="2800" i="1"/>
              <a:t>[modo_derivación]</a:t>
            </a:r>
            <a:r>
              <a:rPr lang="es-AR" altLang="es-AR" sz="2800"/>
              <a:t> </a:t>
            </a:r>
            <a:r>
              <a:rPr lang="es-AR" altLang="es-AR" sz="2800" b="1">
                <a:solidFill>
                  <a:srgbClr val="FF3300"/>
                </a:solidFill>
              </a:rPr>
              <a:t>clase_base</a:t>
            </a: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6299200" y="2514600"/>
            <a:ext cx="2006600" cy="914400"/>
          </a:xfrm>
          <a:prstGeom prst="borderCallout2">
            <a:avLst>
              <a:gd name="adj1" fmla="val 12500"/>
              <a:gd name="adj2" fmla="val -3796"/>
              <a:gd name="adj3" fmla="val 12500"/>
              <a:gd name="adj4" fmla="val -23417"/>
              <a:gd name="adj5" fmla="val -81069"/>
              <a:gd name="adj6" fmla="val -37880"/>
            </a:avLst>
          </a:prstGeom>
          <a:solidFill>
            <a:srgbClr val="FF00FF"/>
          </a:solidFill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/>
              <a:t>Public </a:t>
            </a:r>
            <a:r>
              <a:rPr lang="es-AR" altLang="es-AR" sz="1800"/>
              <a:t>(o private o protected)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511300"/>
            <a:ext cx="8837612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140200" y="1797050"/>
            <a:ext cx="4859338" cy="4286250"/>
          </a:xfrm>
          <a:prstGeom prst="rect">
            <a:avLst/>
          </a:prstGeom>
          <a:blipFill dpi="0" rotWithShape="0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AR" sz="3200" b="1">
                <a:solidFill>
                  <a:srgbClr val="FF0000"/>
                </a:solidFill>
                <a:latin typeface="Trebuchet MS" panose="020B0603020202020204" pitchFamily="34" charset="0"/>
              </a:rPr>
              <a:t>No lo usamos en info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99592" y="-269875"/>
            <a:ext cx="8244408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b="1" dirty="0">
                <a:latin typeface="Bitstream Charter" pitchFamily="16" charset="0"/>
              </a:rPr>
              <a:t>Ejemplo de control de acceso </a:t>
            </a:r>
          </a:p>
        </p:txBody>
      </p:sp>
      <p:sp>
        <p:nvSpPr>
          <p:cNvPr id="1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751F7E-0903-43FB-A8F3-1F8EF037BD68}" type="slidenum">
              <a:rPr lang="es-ES" altLang="es-AR"/>
              <a:pPr/>
              <a:t>9</a:t>
            </a:fld>
            <a:endParaRPr lang="es-ES" altLang="es-AR"/>
          </a:p>
        </p:txBody>
      </p:sp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3349625" y="4319588"/>
            <a:ext cx="2841625" cy="1189037"/>
            <a:chOff x="2110" y="2721"/>
            <a:chExt cx="1790" cy="749"/>
          </a:xfrm>
        </p:grpSpPr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2110" y="2721"/>
              <a:ext cx="963" cy="749"/>
            </a:xfrm>
            <a:prstGeom prst="rect">
              <a:avLst/>
            </a:prstGeom>
            <a:noFill/>
            <a:ln w="1260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s-AR" altLang="es-AR">
                  <a:solidFill>
                    <a:srgbClr val="FF3300"/>
                  </a:solidFill>
                </a:rPr>
                <a:t>Miembros heredados</a:t>
              </a:r>
            </a:p>
            <a:p>
              <a:pPr algn="ctr">
                <a:buClrTx/>
                <a:buFontTx/>
                <a:buNone/>
              </a:pPr>
              <a:r>
                <a:rPr lang="es-AR" altLang="es-AR">
                  <a:solidFill>
                    <a:srgbClr val="FF3300"/>
                  </a:solidFill>
                </a:rPr>
                <a:t>accesibles</a:t>
              </a:r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2974" y="2949"/>
              <a:ext cx="926" cy="76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2971" y="3000"/>
              <a:ext cx="870" cy="163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971" y="3093"/>
              <a:ext cx="870" cy="218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7197725" y="3816350"/>
            <a:ext cx="1490663" cy="915988"/>
            <a:chOff x="4534" y="2404"/>
            <a:chExt cx="939" cy="577"/>
          </a:xfrm>
        </p:grpSpPr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707" y="2404"/>
              <a:ext cx="766" cy="577"/>
            </a:xfrm>
            <a:prstGeom prst="rect">
              <a:avLst/>
            </a:prstGeom>
            <a:solidFill>
              <a:srgbClr val="FFFF99"/>
            </a:solidFill>
            <a:ln w="25560" cap="sq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FontTx/>
                <a:buNone/>
              </a:pPr>
              <a:r>
                <a:rPr lang="es-AR" altLang="es-AR" sz="1800">
                  <a:solidFill>
                    <a:srgbClr val="476F6E"/>
                  </a:solidFill>
                </a:rPr>
                <a:t>Inaccesible desde la CD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33" y="2509"/>
              <a:ext cx="169" cy="0"/>
            </a:xfrm>
            <a:prstGeom prst="line">
              <a:avLst/>
            </a:prstGeom>
            <a:noFill/>
            <a:ln w="9360" cap="sq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44463" y="1187450"/>
            <a:ext cx="6908800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7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 err="1">
                <a:latin typeface="Calisto MT" panose="02040603050505030304" pitchFamily="18" charset="0"/>
              </a:rPr>
              <a:t>class</a:t>
            </a:r>
            <a:r>
              <a:rPr lang="es-ES" altLang="es-AR" sz="2000" i="1" dirty="0">
                <a:latin typeface="Calisto MT" panose="02040603050505030304" pitchFamily="18" charset="0"/>
              </a:rPr>
              <a:t>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ClaseBase</a:t>
            </a:r>
            <a:r>
              <a:rPr lang="es-ES" altLang="es-AR" sz="2000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  </a:t>
            </a:r>
            <a:r>
              <a:rPr lang="es-ES" altLang="es-AR" sz="2000" i="1" dirty="0">
                <a:solidFill>
                  <a:srgbClr val="FF3300"/>
                </a:solidFill>
                <a:latin typeface="Calisto MT" panose="02040603050505030304" pitchFamily="18" charset="0"/>
              </a:rPr>
              <a:t>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i="1" dirty="0">
                <a:latin typeface="Calisto MT" panose="02040603050505030304" pitchFamily="18" charset="0"/>
              </a:rPr>
              <a:t> b1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i="1" dirty="0">
                <a:latin typeface="Calisto MT" panose="02040603050505030304" pitchFamily="18" charset="0"/>
              </a:rPr>
              <a:t> b2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i="1" dirty="0">
                <a:latin typeface="Calisto MT" panose="02040603050505030304" pitchFamily="18" charset="0"/>
              </a:rPr>
              <a:t> b3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void</a:t>
            </a:r>
            <a:r>
              <a:rPr lang="es-ES" altLang="es-AR" sz="2000" i="1" dirty="0">
                <a:latin typeface="Calisto MT" panose="02040603050505030304" pitchFamily="18" charset="0"/>
              </a:rPr>
              <a:t> metodo_base1 (</a:t>
            </a:r>
            <a:r>
              <a:rPr lang="es-ES" altLang="es-AR" sz="2000" i="1" dirty="0" err="1">
                <a:latin typeface="Calisto MT" panose="02040603050505030304" pitchFamily="18" charset="0"/>
              </a:rPr>
              <a:t>int</a:t>
            </a:r>
            <a:r>
              <a:rPr lang="es-ES" altLang="es-AR" sz="2000" i="1" dirty="0">
                <a:latin typeface="Calisto MT" panose="02040603050505030304" pitchFamily="18" charset="0"/>
              </a:rPr>
              <a:t> a);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void</a:t>
            </a:r>
            <a:r>
              <a:rPr lang="es-ES" altLang="es-AR" sz="2000" i="1" dirty="0">
                <a:latin typeface="Calisto MT" panose="02040603050505030304" pitchFamily="18" charset="0"/>
              </a:rPr>
              <a:t> metodo_base2 ();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};</a:t>
            </a:r>
          </a:p>
          <a:p>
            <a:pPr>
              <a:lnSpc>
                <a:spcPct val="75000"/>
              </a:lnSpc>
              <a:spcBef>
                <a:spcPts val="175"/>
              </a:spcBef>
              <a:buClrTx/>
              <a:buFontTx/>
              <a:buNone/>
            </a:pPr>
            <a:endParaRPr lang="es-ES" altLang="es-AR" sz="700" i="1" dirty="0">
              <a:latin typeface="Calisto MT" panose="02040603050505030304" pitchFamily="18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i="1" dirty="0" err="1">
                <a:latin typeface="Calisto MT" panose="02040603050505030304" pitchFamily="18" charset="0"/>
              </a:rPr>
              <a:t>class</a:t>
            </a:r>
            <a:r>
              <a:rPr lang="es-ES" altLang="es-AR" i="1" dirty="0">
                <a:latin typeface="Calisto MT" panose="02040603050505030304" pitchFamily="18" charset="0"/>
              </a:rPr>
              <a:t> </a:t>
            </a:r>
            <a:r>
              <a:rPr lang="es-ES" altLang="es-AR" i="1" dirty="0" err="1">
                <a:latin typeface="Calisto MT" panose="02040603050505030304" pitchFamily="18" charset="0"/>
              </a:rPr>
              <a:t>ClaseDerivada</a:t>
            </a:r>
            <a:r>
              <a:rPr lang="es-ES" altLang="es-AR" i="1" dirty="0">
                <a:latin typeface="Calisto MT" panose="02040603050505030304" pitchFamily="18" charset="0"/>
              </a:rPr>
              <a:t> : </a:t>
            </a:r>
            <a:r>
              <a:rPr lang="es-ES" altLang="es-AR" i="1" dirty="0" err="1">
                <a:solidFill>
                  <a:srgbClr val="000099"/>
                </a:solidFill>
                <a:latin typeface="Calisto MT" panose="02040603050505030304" pitchFamily="18" charset="0"/>
              </a:rPr>
              <a:t>public</a:t>
            </a:r>
            <a:r>
              <a:rPr lang="es-ES" altLang="es-AR" i="1" dirty="0">
                <a:latin typeface="Calisto MT" panose="02040603050505030304" pitchFamily="18" charset="0"/>
              </a:rPr>
              <a:t> </a:t>
            </a:r>
            <a:r>
              <a:rPr lang="es-ES" altLang="es-AR" i="1" dirty="0" err="1">
                <a:latin typeface="Calisto MT" panose="02040603050505030304" pitchFamily="18" charset="0"/>
              </a:rPr>
              <a:t>ClaseBase</a:t>
            </a:r>
            <a:r>
              <a:rPr lang="es-AR" altLang="es-AR" i="1" dirty="0">
                <a:latin typeface="Calisto MT" panose="02040603050505030304" pitchFamily="18" charset="0"/>
              </a:rPr>
              <a:t> </a:t>
            </a:r>
            <a:r>
              <a:rPr lang="es-ES" altLang="es-AR" sz="2000" i="1" dirty="0">
                <a:latin typeface="Calisto MT" panose="02040603050505030304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private</a:t>
            </a:r>
            <a:r>
              <a:rPr lang="es-ES" altLang="es-AR" sz="2000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float</a:t>
            </a:r>
            <a:r>
              <a:rPr lang="es-ES" altLang="es-AR" sz="2000" i="1" dirty="0">
                <a:latin typeface="Calisto MT" panose="02040603050505030304" pitchFamily="18" charset="0"/>
              </a:rPr>
              <a:t> s1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char</a:t>
            </a:r>
            <a:r>
              <a:rPr lang="es-ES" altLang="es-AR" sz="2000" i="1" dirty="0">
                <a:latin typeface="Calisto MT" panose="02040603050505030304" pitchFamily="18" charset="0"/>
              </a:rPr>
              <a:t> s2 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public</a:t>
            </a:r>
            <a:r>
              <a:rPr lang="es-ES" altLang="es-AR" sz="2000" i="1" dirty="0"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float</a:t>
            </a:r>
            <a:r>
              <a:rPr lang="es-ES" altLang="es-AR" sz="2000" i="1" dirty="0">
                <a:latin typeface="Calisto MT" panose="02040603050505030304" pitchFamily="18" charset="0"/>
              </a:rPr>
              <a:t> metodo_deriv1 ();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   </a:t>
            </a:r>
            <a:r>
              <a:rPr lang="es-ES" altLang="es-AR" sz="2000" i="1" dirty="0" err="1">
                <a:latin typeface="Calisto MT" panose="02040603050505030304" pitchFamily="18" charset="0"/>
              </a:rPr>
              <a:t>void</a:t>
            </a:r>
            <a:r>
              <a:rPr lang="es-ES" altLang="es-AR" sz="2000" i="1" dirty="0">
                <a:latin typeface="Calisto MT" panose="02040603050505030304" pitchFamily="18" charset="0"/>
              </a:rPr>
              <a:t> metodo_deriv2 (</a:t>
            </a:r>
            <a:r>
              <a:rPr lang="es-ES" altLang="es-AR" sz="2000" i="1" dirty="0" err="1">
                <a:latin typeface="Calisto MT" panose="02040603050505030304" pitchFamily="18" charset="0"/>
              </a:rPr>
              <a:t>char</a:t>
            </a:r>
            <a:r>
              <a:rPr lang="es-ES" altLang="es-AR" sz="2000" i="1" dirty="0">
                <a:latin typeface="Calisto MT" panose="02040603050505030304" pitchFamily="18" charset="0"/>
              </a:rPr>
              <a:t> x);</a:t>
            </a:r>
          </a:p>
          <a:p>
            <a:pPr>
              <a:lnSpc>
                <a:spcPct val="75000"/>
              </a:lnSpc>
              <a:spcBef>
                <a:spcPts val="400"/>
              </a:spcBef>
              <a:buClrTx/>
              <a:buFontTx/>
              <a:buNone/>
            </a:pPr>
            <a:r>
              <a:rPr lang="es-ES" altLang="es-AR" sz="2000" i="1" dirty="0">
                <a:latin typeface="Calisto MT" panose="02040603050505030304" pitchFamily="18" charset="0"/>
              </a:rPr>
              <a:t> };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967288" y="936625"/>
            <a:ext cx="4140200" cy="1963738"/>
          </a:xfrm>
          <a:prstGeom prst="rect">
            <a:avLst/>
          </a:prstGeom>
          <a:noFill/>
          <a:ln w="36000" cap="sq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77000"/>
              </a:lnSpc>
              <a:buClrTx/>
              <a:buFontTx/>
              <a:buNone/>
            </a:pPr>
            <a:r>
              <a:rPr lang="es-ES" altLang="es-AR" sz="1600" b="1" dirty="0">
                <a:solidFill>
                  <a:srgbClr val="FF0000"/>
                </a:solidFill>
                <a:latin typeface="DejaVu Sans" charset="0"/>
              </a:rPr>
              <a:t>¿qué incluye la clase </a:t>
            </a:r>
            <a:r>
              <a:rPr lang="es-ES" altLang="es-AR" sz="1600" b="1" dirty="0" err="1">
                <a:solidFill>
                  <a:srgbClr val="FF0000"/>
                </a:solidFill>
                <a:latin typeface="DejaVu Sans" charset="0"/>
              </a:rPr>
              <a:t>ClaseBase</a:t>
            </a:r>
            <a:r>
              <a:rPr lang="es-ES" altLang="es-AR" sz="1600" b="1" dirty="0">
                <a:solidFill>
                  <a:srgbClr val="FF0000"/>
                </a:solidFill>
                <a:latin typeface="DejaVu Sans" charset="0"/>
              </a:rPr>
              <a:t>?</a:t>
            </a:r>
          </a:p>
          <a:p>
            <a:pPr>
              <a:lnSpc>
                <a:spcPct val="77000"/>
              </a:lnSpc>
              <a:buClrTx/>
              <a:buFontTx/>
              <a:buNone/>
            </a:pPr>
            <a:endParaRPr lang="es-AR" altLang="es-AR" sz="1800" b="1" dirty="0">
              <a:solidFill>
                <a:srgbClr val="000099"/>
              </a:solidFill>
              <a:latin typeface="DejaVu Sans" charset="0"/>
            </a:endParaRP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 </a:t>
            </a: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     </a:t>
            </a:r>
            <a:r>
              <a:rPr lang="es-AR" altLang="es-AR" sz="1800" b="1" dirty="0" smtClean="0">
                <a:solidFill>
                  <a:srgbClr val="000099"/>
                </a:solidFill>
                <a:latin typeface="DejaVu Sans" charset="0"/>
              </a:rPr>
              <a:t>privado</a:t>
            </a: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: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    </a:t>
            </a: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      </a:t>
            </a: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  </a:t>
            </a:r>
            <a:r>
              <a:rPr lang="es-ES" altLang="es-AR" sz="1800" b="1" dirty="0" smtClean="0">
                <a:solidFill>
                  <a:srgbClr val="000099"/>
                </a:solidFill>
                <a:latin typeface="DejaVu Sans" charset="0"/>
              </a:rPr>
              <a:t>	</a:t>
            </a:r>
            <a:r>
              <a:rPr lang="es-AR" altLang="es-AR" sz="1800" b="1" dirty="0" smtClean="0">
                <a:solidFill>
                  <a:srgbClr val="000099"/>
                </a:solidFill>
                <a:latin typeface="DejaVu Sans" charset="0"/>
              </a:rPr>
              <a:t>b1</a:t>
            </a: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,</a:t>
            </a: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 b2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 </a:t>
            </a: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     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      </a:t>
            </a: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p</a:t>
            </a: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ú</a:t>
            </a:r>
            <a:r>
              <a:rPr lang="es-ES" altLang="es-AR" sz="1800" b="1" dirty="0" err="1">
                <a:solidFill>
                  <a:srgbClr val="000099"/>
                </a:solidFill>
                <a:latin typeface="DejaVu Sans" charset="0"/>
              </a:rPr>
              <a:t>blic</a:t>
            </a: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o</a:t>
            </a: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: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    </a:t>
            </a: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        </a:t>
            </a:r>
            <a:r>
              <a:rPr lang="es-AR" altLang="es-AR" sz="1800" b="1" dirty="0" smtClean="0">
                <a:solidFill>
                  <a:srgbClr val="000099"/>
                </a:solidFill>
                <a:latin typeface="DejaVu Sans" charset="0"/>
              </a:rPr>
              <a:t>	b3</a:t>
            </a: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,                                             </a:t>
            </a:r>
            <a:r>
              <a:rPr lang="es-AR" altLang="es-AR" sz="1800" b="1" dirty="0" smtClean="0">
                <a:solidFill>
                  <a:srgbClr val="000099"/>
                </a:solidFill>
                <a:latin typeface="DejaVu Sans" charset="0"/>
              </a:rPr>
              <a:t>			</a:t>
            </a:r>
            <a:r>
              <a:rPr lang="es-ES" altLang="es-AR" sz="1800" b="1" dirty="0" smtClean="0">
                <a:solidFill>
                  <a:srgbClr val="000099"/>
                </a:solidFill>
                <a:latin typeface="DejaVu Sans" charset="0"/>
              </a:rPr>
              <a:t>metodo_base1</a:t>
            </a: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 (</a:t>
            </a:r>
            <a:r>
              <a:rPr lang="es-ES" altLang="es-AR" sz="1800" b="1" dirty="0" err="1">
                <a:solidFill>
                  <a:srgbClr val="000099"/>
                </a:solidFill>
                <a:latin typeface="DejaVu Sans" charset="0"/>
              </a:rPr>
              <a:t>int</a:t>
            </a: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)</a:t>
            </a: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,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           </a:t>
            </a:r>
            <a:r>
              <a:rPr lang="es-AR" altLang="es-AR" sz="1800" b="1" dirty="0" smtClean="0">
                <a:solidFill>
                  <a:srgbClr val="000099"/>
                </a:solidFill>
                <a:latin typeface="DejaVu Sans" charset="0"/>
              </a:rPr>
              <a:t>	</a:t>
            </a:r>
            <a:r>
              <a:rPr lang="es-ES" altLang="es-AR" sz="1800" b="1" dirty="0" smtClean="0">
                <a:solidFill>
                  <a:srgbClr val="000099"/>
                </a:solidFill>
                <a:latin typeface="DejaVu Sans" charset="0"/>
              </a:rPr>
              <a:t>metodo_base2</a:t>
            </a: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 (</a:t>
            </a:r>
            <a:r>
              <a:rPr lang="es-AR" altLang="es-AR" sz="1800" b="1" dirty="0">
                <a:solidFill>
                  <a:srgbClr val="000099"/>
                </a:solidFill>
                <a:latin typeface="DejaVu Sans" charset="0"/>
              </a:rPr>
              <a:t> </a:t>
            </a:r>
            <a:r>
              <a:rPr lang="es-ES" altLang="es-AR" sz="1800" b="1" dirty="0">
                <a:solidFill>
                  <a:srgbClr val="000099"/>
                </a:solidFill>
                <a:latin typeface="DejaVu Sans" charset="0"/>
              </a:rPr>
              <a:t>) 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075238" y="3060700"/>
            <a:ext cx="4032250" cy="2767013"/>
          </a:xfrm>
          <a:prstGeom prst="rect">
            <a:avLst/>
          </a:prstGeom>
          <a:noFill/>
          <a:ln w="36000" cap="sq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77000"/>
              </a:lnSpc>
              <a:buClrTx/>
              <a:buFontTx/>
              <a:buNone/>
            </a:pPr>
            <a:r>
              <a:rPr lang="es-ES" altLang="es-AR" sz="1600" b="1" dirty="0">
                <a:solidFill>
                  <a:srgbClr val="FF0000"/>
                </a:solidFill>
                <a:latin typeface="DejaVu Sans" charset="0"/>
              </a:rPr>
              <a:t>¿qué incluye la clase </a:t>
            </a:r>
            <a:r>
              <a:rPr lang="es-ES" altLang="es-AR" sz="1600" b="1" dirty="0" err="1">
                <a:solidFill>
                  <a:srgbClr val="FF0000"/>
                </a:solidFill>
                <a:latin typeface="DejaVu Sans" charset="0"/>
              </a:rPr>
              <a:t>ClaseDerivada</a:t>
            </a:r>
            <a:r>
              <a:rPr lang="es-ES" altLang="es-AR" sz="1600" b="1" dirty="0">
                <a:solidFill>
                  <a:srgbClr val="FF0000"/>
                </a:solidFill>
                <a:latin typeface="DejaVu Sans" charset="0"/>
              </a:rPr>
              <a:t>?</a:t>
            </a:r>
          </a:p>
          <a:p>
            <a:pPr>
              <a:lnSpc>
                <a:spcPct val="77000"/>
              </a:lnSpc>
              <a:buClrTx/>
              <a:buFontTx/>
              <a:buNone/>
            </a:pPr>
            <a:endParaRPr lang="es-ES" altLang="es-AR" sz="1800" b="1" i="1" dirty="0">
              <a:solidFill>
                <a:srgbClr val="000099"/>
              </a:solidFill>
              <a:latin typeface="DejaVu Sans" charset="0"/>
            </a:endParaRP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     privado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: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   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      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   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b1,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b2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,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   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      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   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s1,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s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2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     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      p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ú</a:t>
            </a:r>
            <a:r>
              <a:rPr lang="es-ES" altLang="es-AR" sz="1800" b="1" i="1" dirty="0" err="1">
                <a:solidFill>
                  <a:srgbClr val="000099"/>
                </a:solidFill>
                <a:latin typeface="DejaVu Sans" charset="0"/>
              </a:rPr>
              <a:t>blic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o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: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   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         b3,                                            </a:t>
            </a:r>
            <a:r>
              <a:rPr lang="es-AR" altLang="es-AR" sz="1800" b="1" i="1" dirty="0" smtClean="0">
                <a:solidFill>
                  <a:srgbClr val="000099"/>
                </a:solidFill>
                <a:latin typeface="DejaVu Sans" charset="0"/>
              </a:rPr>
              <a:t>			</a:t>
            </a:r>
            <a:r>
              <a:rPr lang="es-ES" altLang="es-AR" sz="1800" b="1" i="1" dirty="0" smtClean="0">
                <a:solidFill>
                  <a:srgbClr val="000099"/>
                </a:solidFill>
                <a:latin typeface="DejaVu Sans" charset="0"/>
              </a:rPr>
              <a:t>metodo_base1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(</a:t>
            </a:r>
            <a:r>
              <a:rPr lang="es-ES" altLang="es-AR" sz="1800" b="1" i="1" dirty="0" err="1">
                <a:solidFill>
                  <a:srgbClr val="000099"/>
                </a:solidFill>
                <a:latin typeface="DejaVu Sans" charset="0"/>
              </a:rPr>
              <a:t>int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)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             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metodo_base2 (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 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)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,</a:t>
            </a:r>
          </a:p>
          <a:p>
            <a:pPr>
              <a:lnSpc>
                <a:spcPct val="75000"/>
              </a:lnSpc>
              <a:buClrTx/>
              <a:buFontTx/>
              <a:buNone/>
            </a:pP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             </a:t>
            </a:r>
            <a:r>
              <a:rPr lang="es-ES" altLang="es-AR" sz="1800" b="1" i="1" dirty="0" err="1">
                <a:solidFill>
                  <a:srgbClr val="000099"/>
                </a:solidFill>
                <a:latin typeface="DejaVu Sans" charset="0"/>
              </a:rPr>
              <a:t>metodo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_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deriv1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 (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 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)</a:t>
            </a:r>
            <a:r>
              <a:rPr lang="es-AR" altLang="es-AR" sz="1800" b="1" i="1" dirty="0">
                <a:solidFill>
                  <a:srgbClr val="000099"/>
                </a:solidFill>
                <a:latin typeface="DejaVu Sans" charset="0"/>
              </a:rPr>
              <a:t>,                   </a:t>
            </a:r>
            <a:r>
              <a:rPr lang="es-AR" altLang="es-AR" sz="1800" b="1" i="1" dirty="0" smtClean="0">
                <a:solidFill>
                  <a:srgbClr val="000099"/>
                </a:solidFill>
                <a:latin typeface="DejaVu Sans" charset="0"/>
              </a:rPr>
              <a:t>			</a:t>
            </a:r>
            <a:r>
              <a:rPr lang="es-ES" altLang="es-AR" sz="1800" b="1" i="1" dirty="0" err="1" smtClean="0">
                <a:solidFill>
                  <a:srgbClr val="000099"/>
                </a:solidFill>
                <a:latin typeface="DejaVu Sans" charset="0"/>
              </a:rPr>
              <a:t>metodo</a:t>
            </a:r>
            <a:r>
              <a:rPr lang="es-ES" altLang="es-AR" sz="1800" b="1" i="1" dirty="0" smtClean="0">
                <a:solidFill>
                  <a:srgbClr val="000099"/>
                </a:solidFill>
                <a:latin typeface="DejaVu Sans" charset="0"/>
              </a:rPr>
              <a:t>_</a:t>
            </a:r>
            <a:r>
              <a:rPr lang="es-AR" altLang="es-AR" sz="1800" b="1" i="1" dirty="0" err="1">
                <a:solidFill>
                  <a:srgbClr val="000099"/>
                </a:solidFill>
                <a:latin typeface="DejaVu Sans" charset="0"/>
              </a:rPr>
              <a:t>deriv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2 (</a:t>
            </a:r>
            <a:r>
              <a:rPr lang="es-AR" altLang="es-AR" sz="1800" b="1" i="1" dirty="0" err="1">
                <a:solidFill>
                  <a:srgbClr val="000099"/>
                </a:solidFill>
                <a:latin typeface="DejaVu Sans" charset="0"/>
              </a:rPr>
              <a:t>char</a:t>
            </a:r>
            <a:r>
              <a:rPr lang="es-ES" altLang="es-AR" sz="1800" b="1" i="1" dirty="0">
                <a:solidFill>
                  <a:srgbClr val="000099"/>
                </a:solidFill>
                <a:latin typeface="DejaVu Sans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Impact"/>
        <a:ea typeface="DejaVu Sans"/>
        <a:cs typeface="DejaVu Sans"/>
      </a:majorFont>
      <a:minorFont>
        <a:latin typeface="Arial Narrow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15418</TotalTime>
  <Words>2085</Words>
  <Application>Microsoft Office PowerPoint</Application>
  <PresentationFormat>Presentación en pantalla (4:3)</PresentationFormat>
  <Paragraphs>590</Paragraphs>
  <Slides>33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35" baseType="lpstr">
      <vt:lpstr>Tema de Office</vt:lpstr>
      <vt:lpstr>1_Tema de Office</vt:lpstr>
      <vt:lpstr>HERENCIA</vt:lpstr>
      <vt:lpstr>Reutilización del software</vt:lpstr>
      <vt:lpstr>Reutilización del software</vt:lpstr>
      <vt:lpstr>Nuevo concepto: herencia</vt:lpstr>
      <vt:lpstr>Herencia: Conceptos generales</vt:lpstr>
      <vt:lpstr>Herencia: su sintaxis</vt:lpstr>
      <vt:lpstr>Herencia: su sintaxis</vt:lpstr>
      <vt:lpstr>Modos de derivación</vt:lpstr>
      <vt:lpstr>Ejemplo de control de acceso </vt:lpstr>
      <vt:lpstr>Ejemplo de control de acceso </vt:lpstr>
      <vt:lpstr>Ejemplo de control de acceso </vt:lpstr>
      <vt:lpstr>Uso del especificador protected</vt:lpstr>
      <vt:lpstr>¿Qué se hereda?</vt:lpstr>
      <vt:lpstr>Empecemos con los constructores y destructores</vt:lpstr>
      <vt:lpstr>Orden de ejecución de constructores y destructores</vt:lpstr>
      <vt:lpstr>Correcta inicialización de objetos en la composición y la herencia: Listas inicializadoras</vt:lpstr>
      <vt:lpstr>Ejecución  de Constructores</vt:lpstr>
      <vt:lpstr>Paso de argumentos al constructor de la CB</vt:lpstr>
      <vt:lpstr>Paso de argumentos al constructor de la CB</vt:lpstr>
      <vt:lpstr>Comportamiento del Operador de asignación</vt:lpstr>
      <vt:lpstr>Comportamiento del Operador de asignación</vt:lpstr>
      <vt:lpstr>Comportamiento del Operador de asignación</vt:lpstr>
      <vt:lpstr>Diapositiva 23</vt:lpstr>
      <vt:lpstr>Herencia de operadores: Ejemplo</vt:lpstr>
      <vt:lpstr>clase Alumno desde Persona (1:5)</vt:lpstr>
      <vt:lpstr>clase Alumno desde Persona (1:5)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Lo que nos excede... (por ahora)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- Pila</dc:title>
  <dc:creator>Marcelo H. Giura</dc:creator>
  <cp:lastModifiedBy>nahuelg</cp:lastModifiedBy>
  <cp:revision>479</cp:revision>
  <cp:lastPrinted>1601-01-01T00:00:00Z</cp:lastPrinted>
  <dcterms:created xsi:type="dcterms:W3CDTF">1999-01-04T11:50:11Z</dcterms:created>
  <dcterms:modified xsi:type="dcterms:W3CDTF">2018-05-01T18:48:50Z</dcterms:modified>
</cp:coreProperties>
</file>