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7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A4CC5D-4268-4394-B862-A7562AB1508D}">
  <a:tblStyle styleId="{DCA4CC5D-4268-4394-B862-A7562AB15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7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5123ae0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65123ae0e_0_141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f99f76c5_0_175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f99f76c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ff99f76c5_0_153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ff99f76c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ff99f76c5_0_342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ff99f76c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f99f76c5_0_64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f99f76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ff99f76c5_0_229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ff99f76c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ff99f76c5_0_242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ff99f76c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ff99f76c5_0_193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ff99f76c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ff99f76c5_0_258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ff99f76c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ff99f76c5_0_272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ff99f76c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ff99f76c5_0_301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ff99f76c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58d69467_0_177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58d6946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ff99f76c5_0_411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ff99f76c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ff99f76c5_0_449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ff99f76c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f99f76c5_0_287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f99f76c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ff99f76c5_0_329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ff99f76c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ff99f76c5_0_358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ff99f76c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ff99f76c5_0_383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ff99f76c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ff99f76c5_0_396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ff99f76c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58d69467_0_188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f58d6946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58d69467_0_278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58d6946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f99f76c5_0_4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f99f76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f99f76c5_0_28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ff99f76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f99f76c5_0_77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f99f76c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ff99f76c5_0_101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ff99f76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f99f76c5_0_127:notes"/>
          <p:cNvSpPr/>
          <p:nvPr>
            <p:ph idx="2" type="sldImg"/>
          </p:nvPr>
        </p:nvSpPr>
        <p:spPr>
          <a:xfrm>
            <a:off x="114320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ff99f76c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6480" y="273629"/>
            <a:ext cx="82254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6480" y="1604328"/>
            <a:ext cx="82254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304800" lvl="1" marL="9144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200"/>
              <a:buChar char="○"/>
              <a:defRPr/>
            </a:lvl2pPr>
            <a:lvl3pPr indent="-273050" lvl="2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700"/>
              <a:buChar char="■"/>
              <a:defRPr/>
            </a:lvl3pPr>
            <a:lvl4pPr indent="-304800" lvl="3" marL="18288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273050" lvl="4" marL="228600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rtl="0" algn="l">
              <a:lnSpc>
                <a:spcPct val="93000"/>
              </a:lnSpc>
              <a:spcBef>
                <a:spcPts val="300"/>
              </a:spcBef>
              <a:spcAft>
                <a:spcPts val="3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456480" y="6247376"/>
            <a:ext cx="2127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127680" y="6247376"/>
            <a:ext cx="2895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54880" y="6247376"/>
            <a:ext cx="2127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1064406" y="793554"/>
            <a:ext cx="7015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Informática I</a:t>
            </a:r>
            <a:endParaRPr sz="5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R10</a:t>
            </a:r>
            <a:r>
              <a:rPr lang="es" sz="5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endParaRPr i="0" sz="5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1064400" y="3218000"/>
            <a:ext cx="72489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Nuevos tipos de datos</a:t>
            </a:r>
            <a:endParaRPr sz="5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7532725" y="4118825"/>
            <a:ext cx="1248900" cy="21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5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5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Instanciación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244" name="Google Shape;244;p35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245" name="Google Shape;245;p35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6" name="Google Shape;246;p35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35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878850" y="1360600"/>
            <a:ext cx="7716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vez declarada la estructura, se debe generar una instancia de la misma para cada variable de ese tipo que debe utilizarse.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instancia ocupa una cantidad de memoria igual a la suma de los tamaños de los miembros de la estructura.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Recordar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declaro una estructura, esta no ocupa espacio en memoria.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Recién cuando la instancio, es decir que defino una variable, me reserva la memoria necesaria para esa variable.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3014075" y="2890775"/>
            <a:ext cx="3651300" cy="93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Instanciar = Reservar memoria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6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6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257" name="Google Shape;257;p36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258" name="Google Shape;258;p36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0" name="Google Shape;260;p36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878850" y="1360600"/>
            <a:ext cx="64521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Y para declarar una variable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tipo_dato1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nombre1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tipo_dato2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nombre2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tipo_dato3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nombre3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nombre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4899250" y="1360600"/>
            <a:ext cx="34653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tipo_dato1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nombre1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tipo_dato2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nombre2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tipo_dato3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nombre3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var2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Instanciación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37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7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Donde definirlas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272" name="Google Shape;272;p37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273" name="Google Shape;273;p37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4" name="Google Shape;274;p37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" name="Google Shape;275;p37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911100" y="1360600"/>
            <a:ext cx="7321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definir una estructura lo más conveniente es agregarla en el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encabezado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declare la funciones que la utilicen.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esta forma, al incluir el prototipo, también incluyo la estructura.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1584000" y="3816000"/>
            <a:ext cx="9792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1584000" y="3317300"/>
            <a:ext cx="6775200" cy="1076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importante el lugar donde está definida porque el tipo de variable tiene existencia a partir de ese momento.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38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8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Acceso a los miembros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287" name="Google Shape;287;p38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288" name="Google Shape;288;p38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9" name="Google Shape;289;p38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0" name="Google Shape;290;p38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878850" y="1360600"/>
            <a:ext cx="77166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Para acceder a los miembros se utiliza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 sintaxis establece el formato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nombre.miembro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, donde </a:t>
            </a:r>
            <a:r>
              <a:rPr b="1"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es el 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 de la variable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que se le asignó al tipo cuando se definió la estructura, y </a:t>
            </a:r>
            <a:r>
              <a:rPr b="1" i="1" lang="es" sz="1800">
                <a:latin typeface="Roboto"/>
                <a:ea typeface="Roboto"/>
                <a:cs typeface="Roboto"/>
                <a:sym typeface="Roboto"/>
              </a:rPr>
              <a:t>miembro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, es el nombre del tipo de dato interno de la estructura al que se quiere acceder.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struct de_todo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struct de_todo </a:t>
            </a:r>
            <a:r>
              <a:rPr b="1" lang="es" sz="1800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2" name="Google Shape;292;p38"/>
          <p:cNvGraphicFramePr/>
          <p:nvPr/>
        </p:nvGraphicFramePr>
        <p:xfrm>
          <a:off x="4742938" y="291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{DCA4CC5D-4268-4394-B862-A7562AB1508D}</a:tableStyleId>
              </a:tblPr>
              <a:tblGrid>
                <a:gridCol w="1873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38"/>
          <p:cNvSpPr txBox="1"/>
          <p:nvPr/>
        </p:nvSpPr>
        <p:spPr>
          <a:xfrm>
            <a:off x="4633450" y="3407800"/>
            <a:ext cx="2092200" cy="2246700"/>
          </a:xfrm>
          <a:prstGeom prst="rect">
            <a:avLst/>
          </a:prstGeom>
          <a:solidFill>
            <a:srgbClr val="742217">
              <a:alpha val="5714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7422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4771850" y="3441125"/>
            <a:ext cx="1801800" cy="9051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4771850" y="4420725"/>
            <a:ext cx="1801800" cy="1488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4771850" y="4648197"/>
            <a:ext cx="1801800" cy="905100"/>
          </a:xfrm>
          <a:prstGeom prst="rect">
            <a:avLst/>
          </a:prstGeom>
          <a:solidFill>
            <a:srgbClr val="6AA84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249350" y="3407925"/>
            <a:ext cx="219900" cy="2246700"/>
          </a:xfrm>
          <a:prstGeom prst="leftBrace">
            <a:avLst>
              <a:gd fmla="val 97289" name="adj1"/>
              <a:gd fmla="val 502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3746400" y="4344975"/>
            <a:ext cx="577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6725650" y="3644850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var1.entero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6722850" y="4248850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var1.caracter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6725650" y="4922775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var1.real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302" name="Google Shape;302;p38"/>
          <p:cNvCxnSpPr/>
          <p:nvPr/>
        </p:nvCxnSpPr>
        <p:spPr>
          <a:xfrm>
            <a:off x="7204575" y="3077213"/>
            <a:ext cx="0" cy="448200"/>
          </a:xfrm>
          <a:prstGeom prst="straightConnector1">
            <a:avLst/>
          </a:prstGeom>
          <a:noFill/>
          <a:ln cap="flat" cmpd="sng" w="25400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03" name="Google Shape;303;p38"/>
          <p:cNvSpPr txBox="1"/>
          <p:nvPr/>
        </p:nvSpPr>
        <p:spPr>
          <a:xfrm>
            <a:off x="6548200" y="2798700"/>
            <a:ext cx="213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None/>
            </a:pPr>
            <a:r>
              <a:rPr b="1" lang="es">
                <a:latin typeface="Cambria"/>
                <a:ea typeface="Cambria"/>
                <a:cs typeface="Cambria"/>
                <a:sym typeface="Cambria"/>
              </a:rPr>
              <a:t>Acceso a los miembros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39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9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311" name="Google Shape;311;p39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312" name="Google Shape;312;p39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3" name="Google Shape;313;p39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4" name="Google Shape;314;p39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878850" y="1360600"/>
            <a:ext cx="64521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Suponiendo la siguiente declaración: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var1, var2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4405575" y="2205450"/>
            <a:ext cx="44892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Puedo cargar datos de las siguientes formas: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var1.entero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=  123;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var1.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caracter = ‘C’;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var1.real = 456.789;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var2 = var1;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var3 = { 123, ’C’, 456.789};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Carga de datos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40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0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325" name="Google Shape;325;p40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7" name="Google Shape;327;p40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8" name="Google Shape;328;p40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878850" y="1360600"/>
            <a:ext cx="6452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También puedo anidar estructuras: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Anidadas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878850" y="1902300"/>
            <a:ext cx="22761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5802825" y="1860900"/>
            <a:ext cx="29760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grande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struct de_todo todo;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grande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3084000" y="4356650"/>
            <a:ext cx="29760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Acceso a los miembros: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ent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cara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caracter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real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41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1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Tamaño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342" name="Google Shape;342;p41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343" name="Google Shape;343;p41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5" name="Google Shape;345;p41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878850" y="1360600"/>
            <a:ext cx="73218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calcular el tamaño que ocupa la estructura, como dijimos, se puede sumar lo que ocupa cada miembro.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878850" y="2241875"/>
            <a:ext cx="24831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Sino: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5056600" y="3189375"/>
            <a:ext cx="36561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42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2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con typedef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357" name="Google Shape;357;p42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358" name="Google Shape;358;p42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59" name="Google Shape;359;p42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0" name="Google Shape;360;p42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361" name="Google Shape;361;p42"/>
          <p:cNvSpPr txBox="1"/>
          <p:nvPr/>
        </p:nvSpPr>
        <p:spPr>
          <a:xfrm>
            <a:off x="878850" y="1360600"/>
            <a:ext cx="73218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vimos, 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 permite definir un alias para un tipo de datos existente, entonces aprovecharemos esta herramienta para simplificar el uso de la estructura.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2"/>
          <p:cNvSpPr txBox="1"/>
          <p:nvPr/>
        </p:nvSpPr>
        <p:spPr>
          <a:xfrm>
            <a:off x="878850" y="2324700"/>
            <a:ext cx="2483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puedo definir: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878850" y="2725575"/>
            <a:ext cx="38994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una declaración aparte: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 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DeTodo;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4877700" y="2675900"/>
            <a:ext cx="3717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la misma declaración: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DeTod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43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3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</a:t>
            </a:r>
            <a:r>
              <a:rPr lang="es" sz="2600">
                <a:latin typeface="Roboto Black"/>
                <a:ea typeface="Roboto Black"/>
                <a:cs typeface="Roboto Black"/>
                <a:sym typeface="Roboto Black"/>
              </a:rPr>
              <a:t>Acceso a los miembros con punteros</a:t>
            </a:r>
            <a:endParaRPr sz="2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373" name="Google Shape;373;p43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374" name="Google Shape;374;p43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5" name="Google Shape;375;p43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6" name="Google Shape;376;p43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878850" y="1360600"/>
            <a:ext cx="73218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acceder a los miembros utilizando punteros en lugar de los nombres de las variables, debemos cambiar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por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quedando de esta forma lo siguiente: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var1, *p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p = &amp;var1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5068950" y="3613650"/>
            <a:ext cx="23598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entero =  123;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caracter = ‘C’;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real = 456.789;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44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4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Tamaño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387" name="Google Shape;387;p44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388" name="Google Shape;388;p44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9" name="Google Shape;389;p44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0" name="Google Shape;390;p44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878850" y="1360600"/>
            <a:ext cx="7659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punteros, ahora puedo obtener el tamaño de otras formas adicionales: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var1, *p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 = &amp;var1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5088725" y="2416675"/>
            <a:ext cx="36561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*p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4"/>
          <p:cNvSpPr/>
          <p:nvPr/>
        </p:nvSpPr>
        <p:spPr>
          <a:xfrm>
            <a:off x="4927375" y="4037900"/>
            <a:ext cx="1333500" cy="639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/>
        </p:nvSpPr>
        <p:spPr>
          <a:xfrm>
            <a:off x="6409975" y="3984825"/>
            <a:ext cx="1689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¡¡NO!!</a:t>
            </a:r>
            <a:endParaRPr b="1" sz="3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7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7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Herramientas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116" name="Google Shape;116;p27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117" name="Google Shape;117;p27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8" name="Google Shape;118;p27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27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883500" y="1356996"/>
            <a:ext cx="7888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Vamos a utilizar las siguientes herramientas que nos da el lenguaje C para el manejo de datos: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83500" y="2039318"/>
            <a:ext cx="7888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883500" y="2513613"/>
            <a:ext cx="7888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Enumeración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883500" y="2965094"/>
            <a:ext cx="788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883500" y="3390819"/>
            <a:ext cx="788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Uniones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45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5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Vectores de </a:t>
            </a: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2" name="Google Shape;402;p45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403" name="Google Shape;403;p45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404" name="Google Shape;404;p45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6" name="Google Shape;406;p45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407" name="Google Shape;407;p45"/>
          <p:cNvSpPr txBox="1"/>
          <p:nvPr/>
        </p:nvSpPr>
        <p:spPr>
          <a:xfrm>
            <a:off x="878850" y="1360600"/>
            <a:ext cx="77166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Dado que la estructura es un nuevo tipo de datos, podemos armar vectores con esta estructura: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typedef 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struct chico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short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 Chico;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Chico </a:t>
            </a:r>
            <a:r>
              <a:rPr b="1" lang="es" sz="1800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vec[3]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8" name="Google Shape;408;p45"/>
          <p:cNvGraphicFramePr/>
          <p:nvPr/>
        </p:nvGraphicFramePr>
        <p:xfrm>
          <a:off x="5123938" y="200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{DCA4CC5D-4268-4394-B862-A7562AB1508D}</a:tableStyleId>
              </a:tblPr>
              <a:tblGrid>
                <a:gridCol w="1873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p45"/>
          <p:cNvSpPr txBox="1"/>
          <p:nvPr/>
        </p:nvSpPr>
        <p:spPr>
          <a:xfrm>
            <a:off x="5062150" y="2493400"/>
            <a:ext cx="2011200" cy="2188800"/>
          </a:xfrm>
          <a:prstGeom prst="rect">
            <a:avLst/>
          </a:prstGeom>
          <a:solidFill>
            <a:srgbClr val="742217">
              <a:alpha val="5714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7422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5152850" y="2526725"/>
            <a:ext cx="1801800" cy="4257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5152850" y="3002325"/>
            <a:ext cx="1801800" cy="1896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4750350" y="2493400"/>
            <a:ext cx="99900" cy="678000"/>
          </a:xfrm>
          <a:prstGeom prst="leftBrace">
            <a:avLst>
              <a:gd fmla="val 26818" name="adj1"/>
              <a:gd fmla="val 5224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5"/>
          <p:cNvSpPr txBox="1"/>
          <p:nvPr/>
        </p:nvSpPr>
        <p:spPr>
          <a:xfrm>
            <a:off x="4127400" y="3401550"/>
            <a:ext cx="722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vec[1]</a:t>
            </a:r>
            <a:endParaRPr/>
          </a:p>
        </p:txBody>
      </p:sp>
      <p:sp>
        <p:nvSpPr>
          <p:cNvPr id="414" name="Google Shape;414;p45"/>
          <p:cNvSpPr txBox="1"/>
          <p:nvPr/>
        </p:nvSpPr>
        <p:spPr>
          <a:xfrm>
            <a:off x="7106650" y="2553275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vec[0].entero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7106650" y="2869800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vec[0].caracter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5152850" y="3248775"/>
            <a:ext cx="1801800" cy="4224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5152850" y="3724425"/>
            <a:ext cx="1801800" cy="1896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5159650" y="3985750"/>
            <a:ext cx="1801800" cy="4002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5159650" y="4461400"/>
            <a:ext cx="1801800" cy="1896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4057100" y="2493400"/>
            <a:ext cx="308400" cy="21888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4757175" y="3242400"/>
            <a:ext cx="99900" cy="678000"/>
          </a:xfrm>
          <a:prstGeom prst="leftBrace">
            <a:avLst>
              <a:gd fmla="val 26818" name="adj1"/>
              <a:gd fmla="val 5224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/>
          <p:nvPr/>
        </p:nvSpPr>
        <p:spPr>
          <a:xfrm>
            <a:off x="4778925" y="4004300"/>
            <a:ext cx="99900" cy="678000"/>
          </a:xfrm>
          <a:prstGeom prst="leftBrace">
            <a:avLst>
              <a:gd fmla="val 26818" name="adj1"/>
              <a:gd fmla="val 5224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4127400" y="2646100"/>
            <a:ext cx="722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vec[0]</a:t>
            </a:r>
            <a:endParaRPr/>
          </a:p>
        </p:txBody>
      </p:sp>
      <p:sp>
        <p:nvSpPr>
          <p:cNvPr id="424" name="Google Shape;424;p45"/>
          <p:cNvSpPr txBox="1"/>
          <p:nvPr/>
        </p:nvSpPr>
        <p:spPr>
          <a:xfrm>
            <a:off x="4157000" y="4144100"/>
            <a:ext cx="722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vec[2]</a:t>
            </a:r>
            <a:endParaRPr/>
          </a:p>
        </p:txBody>
      </p:sp>
      <p:sp>
        <p:nvSpPr>
          <p:cNvPr id="425" name="Google Shape;425;p45"/>
          <p:cNvSpPr txBox="1"/>
          <p:nvPr/>
        </p:nvSpPr>
        <p:spPr>
          <a:xfrm rot="-5400000">
            <a:off x="3662200" y="3401500"/>
            <a:ext cx="483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</a:t>
            </a:r>
            <a:endParaRPr/>
          </a:p>
        </p:txBody>
      </p:sp>
      <p:sp>
        <p:nvSpPr>
          <p:cNvPr id="426" name="Google Shape;426;p45"/>
          <p:cNvSpPr txBox="1"/>
          <p:nvPr/>
        </p:nvSpPr>
        <p:spPr>
          <a:xfrm>
            <a:off x="7106650" y="3311025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vec[1].entero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7" name="Google Shape;427;p45"/>
          <p:cNvSpPr txBox="1"/>
          <p:nvPr/>
        </p:nvSpPr>
        <p:spPr>
          <a:xfrm>
            <a:off x="7106650" y="3627550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vec[2].caracter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7106650" y="3981300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vec[2].entero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7106650" y="4297825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vec[2].caracter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46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6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Vectores de Estructuras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7" name="Google Shape;437;p46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438" name="Google Shape;438;p46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" name="Google Shape;441;p46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442" name="Google Shape;442;p46"/>
          <p:cNvSpPr txBox="1"/>
          <p:nvPr/>
        </p:nvSpPr>
        <p:spPr>
          <a:xfrm>
            <a:off x="878850" y="1360600"/>
            <a:ext cx="77166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Y accediendo por punteros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typedef struct chico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short 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 Chico;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Chico </a:t>
            </a:r>
            <a:r>
              <a:rPr b="1" lang="es" sz="1800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vec[3], *p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p = vec;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3" name="Google Shape;443;p46"/>
          <p:cNvGraphicFramePr/>
          <p:nvPr/>
        </p:nvGraphicFramePr>
        <p:xfrm>
          <a:off x="5123938" y="200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{DCA4CC5D-4268-4394-B862-A7562AB1508D}</a:tableStyleId>
              </a:tblPr>
              <a:tblGrid>
                <a:gridCol w="1873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6"/>
          <p:cNvSpPr txBox="1"/>
          <p:nvPr/>
        </p:nvSpPr>
        <p:spPr>
          <a:xfrm>
            <a:off x="5062150" y="2493400"/>
            <a:ext cx="2011200" cy="2188800"/>
          </a:xfrm>
          <a:prstGeom prst="rect">
            <a:avLst/>
          </a:prstGeom>
          <a:solidFill>
            <a:srgbClr val="742217">
              <a:alpha val="5714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7422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5152850" y="2526725"/>
            <a:ext cx="1801800" cy="4257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 txBox="1"/>
          <p:nvPr/>
        </p:nvSpPr>
        <p:spPr>
          <a:xfrm>
            <a:off x="5152850" y="3002325"/>
            <a:ext cx="1801800" cy="1896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/>
          <p:nvPr/>
        </p:nvSpPr>
        <p:spPr>
          <a:xfrm>
            <a:off x="4750350" y="2493400"/>
            <a:ext cx="99900" cy="678000"/>
          </a:xfrm>
          <a:prstGeom prst="leftBrace">
            <a:avLst>
              <a:gd fmla="val 26818" name="adj1"/>
              <a:gd fmla="val 5224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"/>
          <p:cNvSpPr txBox="1"/>
          <p:nvPr/>
        </p:nvSpPr>
        <p:spPr>
          <a:xfrm>
            <a:off x="4127400" y="3401550"/>
            <a:ext cx="722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*(p+1)</a:t>
            </a:r>
            <a:endParaRPr/>
          </a:p>
        </p:txBody>
      </p:sp>
      <p:sp>
        <p:nvSpPr>
          <p:cNvPr id="449" name="Google Shape;449;p46"/>
          <p:cNvSpPr txBox="1"/>
          <p:nvPr/>
        </p:nvSpPr>
        <p:spPr>
          <a:xfrm>
            <a:off x="7106650" y="2553275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(p+0)-&gt;</a:t>
            </a: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7106650" y="2869800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(p+0)-&gt;</a:t>
            </a: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caracter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5152850" y="3248775"/>
            <a:ext cx="1801800" cy="4224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5152850" y="3724425"/>
            <a:ext cx="1801800" cy="1896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5159650" y="3985750"/>
            <a:ext cx="1801800" cy="4002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5159650" y="4461400"/>
            <a:ext cx="1801800" cy="189600"/>
          </a:xfrm>
          <a:prstGeom prst="rect">
            <a:avLst/>
          </a:prstGeom>
          <a:solidFill>
            <a:srgbClr val="FF0000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4757175" y="3242400"/>
            <a:ext cx="99900" cy="678000"/>
          </a:xfrm>
          <a:prstGeom prst="leftBrace">
            <a:avLst>
              <a:gd fmla="val 26818" name="adj1"/>
              <a:gd fmla="val 5224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"/>
          <p:cNvSpPr/>
          <p:nvPr/>
        </p:nvSpPr>
        <p:spPr>
          <a:xfrm>
            <a:off x="4778925" y="4004300"/>
            <a:ext cx="99900" cy="678000"/>
          </a:xfrm>
          <a:prstGeom prst="leftBrace">
            <a:avLst>
              <a:gd fmla="val 26818" name="adj1"/>
              <a:gd fmla="val 5224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/>
        </p:nvSpPr>
        <p:spPr>
          <a:xfrm>
            <a:off x="4127400" y="2646100"/>
            <a:ext cx="722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*(p+0)</a:t>
            </a:r>
            <a:endParaRPr/>
          </a:p>
        </p:txBody>
      </p:sp>
      <p:sp>
        <p:nvSpPr>
          <p:cNvPr id="458" name="Google Shape;458;p46"/>
          <p:cNvSpPr txBox="1"/>
          <p:nvPr/>
        </p:nvSpPr>
        <p:spPr>
          <a:xfrm>
            <a:off x="4157000" y="4144100"/>
            <a:ext cx="722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*(p+2)</a:t>
            </a:r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7106650" y="3311025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(p+1)-&gt;</a:t>
            </a: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7106650" y="3627550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(p+1)-&gt;</a:t>
            </a: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caracter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7106650" y="3981300"/>
            <a:ext cx="1638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(p+2)-&gt;</a:t>
            </a: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7106650" y="4297825"/>
            <a:ext cx="1873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(p+2)-&gt;</a:t>
            </a: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caracter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2123950" y="5553825"/>
            <a:ext cx="6471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Nótese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al utilizar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no debe utilizar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 para indicar el </a:t>
            </a:r>
            <a:r>
              <a:rPr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“contenido de”.</a:t>
            </a:r>
            <a:endParaRPr i="1"/>
          </a:p>
        </p:txBody>
      </p:sp>
      <p:sp>
        <p:nvSpPr>
          <p:cNvPr id="464" name="Google Shape;464;p46"/>
          <p:cNvSpPr/>
          <p:nvPr/>
        </p:nvSpPr>
        <p:spPr>
          <a:xfrm>
            <a:off x="4057100" y="2493400"/>
            <a:ext cx="308400" cy="21888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6"/>
          <p:cNvSpPr txBox="1"/>
          <p:nvPr/>
        </p:nvSpPr>
        <p:spPr>
          <a:xfrm rot="-5400000">
            <a:off x="3662200" y="3401500"/>
            <a:ext cx="483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vec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47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7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72" name="Google Shape;472;p47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y funciones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3" name="Google Shape;473;p47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474" name="Google Shape;474;p47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475" name="Google Shape;475;p47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6" name="Google Shape;476;p47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7" name="Google Shape;477;p47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478" name="Google Shape;478;p47"/>
          <p:cNvSpPr txBox="1"/>
          <p:nvPr/>
        </p:nvSpPr>
        <p:spPr>
          <a:xfrm>
            <a:off x="878850" y="1360600"/>
            <a:ext cx="73218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variables del tipo de la estructura, se utilizan como variables convencionales, por lo tanto para trabajar con estas variables en las funciones puedo: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Pasar las variables por valor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Pasar las variables por referencia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función puede retornar una variable de una estructura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obtener la dirección de la variable puedo usar el operador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la estructura es grande, no conviene pasarla a la función por valor dado que ocuparía mucho lugar en el stack.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Google Shape;483;p48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8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85" name="Google Shape;485;p48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Uniones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6" name="Google Shape;486;p48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487" name="Google Shape;487;p48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488" name="Google Shape;488;p48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9" name="Google Shape;489;p48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0" name="Google Shape;490;p48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878850" y="1360600"/>
            <a:ext cx="73218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una herramienta del lenguaje al igual que la estructura, pero a diferencia de esta, los tipos de datos que la componen (</a:t>
            </a:r>
            <a:r>
              <a:rPr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miembros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comparten el mismo espacio en memoria.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decir que una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capaz de almacenar diferentes tipos de datos pero en diferentes momentos del programa.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 tamaño es el mismo que el tamaño del mayor de sus miembros.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Solo se puede referenciar un dato a la vez.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49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9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Uniones</a:t>
            </a: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 - Acceso a los miembros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500" name="Google Shape;500;p49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501" name="Google Shape;501;p49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2" name="Google Shape;502;p49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3" name="Google Shape;503;p49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504" name="Google Shape;504;p49"/>
          <p:cNvSpPr txBox="1"/>
          <p:nvPr/>
        </p:nvSpPr>
        <p:spPr>
          <a:xfrm>
            <a:off x="878850" y="1360600"/>
            <a:ext cx="77166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Para acceder a los miembros también se utiliza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” o el operador “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union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 de_todo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union de_todo </a:t>
            </a:r>
            <a:r>
              <a:rPr b="1" lang="es" sz="1800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05" name="Google Shape;505;p49"/>
          <p:cNvGraphicFramePr/>
          <p:nvPr/>
        </p:nvGraphicFramePr>
        <p:xfrm>
          <a:off x="4742938" y="291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{DCA4CC5D-4268-4394-B862-A7562AB1508D}</a:tableStyleId>
              </a:tblPr>
              <a:tblGrid>
                <a:gridCol w="1873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6" name="Google Shape;506;p49"/>
          <p:cNvSpPr txBox="1"/>
          <p:nvPr/>
        </p:nvSpPr>
        <p:spPr>
          <a:xfrm>
            <a:off x="4633450" y="3407800"/>
            <a:ext cx="2092200" cy="969900"/>
          </a:xfrm>
          <a:prstGeom prst="rect">
            <a:avLst/>
          </a:prstGeom>
          <a:solidFill>
            <a:srgbClr val="742217">
              <a:alpha val="4902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7422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9"/>
          <p:cNvSpPr txBox="1"/>
          <p:nvPr/>
        </p:nvSpPr>
        <p:spPr>
          <a:xfrm>
            <a:off x="4771850" y="3441125"/>
            <a:ext cx="577500" cy="905100"/>
          </a:xfrm>
          <a:prstGeom prst="rect">
            <a:avLst/>
          </a:prstGeom>
          <a:solidFill>
            <a:srgbClr val="0000FF">
              <a:alpha val="5686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5472900" y="3441125"/>
            <a:ext cx="406500" cy="148800"/>
          </a:xfrm>
          <a:prstGeom prst="rect">
            <a:avLst/>
          </a:prstGeom>
          <a:solidFill>
            <a:srgbClr val="FF0000">
              <a:alpha val="4554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9"/>
          <p:cNvSpPr txBox="1"/>
          <p:nvPr/>
        </p:nvSpPr>
        <p:spPr>
          <a:xfrm>
            <a:off x="6002601" y="3440200"/>
            <a:ext cx="548700" cy="905100"/>
          </a:xfrm>
          <a:prstGeom prst="rect">
            <a:avLst/>
          </a:prstGeom>
          <a:solidFill>
            <a:srgbClr val="6AA84F">
              <a:alpha val="45090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9"/>
          <p:cNvSpPr/>
          <p:nvPr/>
        </p:nvSpPr>
        <p:spPr>
          <a:xfrm>
            <a:off x="4365600" y="3440200"/>
            <a:ext cx="219900" cy="905100"/>
          </a:xfrm>
          <a:prstGeom prst="leftBrace">
            <a:avLst>
              <a:gd fmla="val 97289" name="adj1"/>
              <a:gd fmla="val 502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"/>
          <p:cNvSpPr txBox="1"/>
          <p:nvPr/>
        </p:nvSpPr>
        <p:spPr>
          <a:xfrm>
            <a:off x="3854350" y="3706450"/>
            <a:ext cx="577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rgbClr val="742217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endParaRPr/>
          </a:p>
        </p:txBody>
      </p:sp>
      <p:sp>
        <p:nvSpPr>
          <p:cNvPr id="512" name="Google Shape;512;p49"/>
          <p:cNvSpPr txBox="1"/>
          <p:nvPr/>
        </p:nvSpPr>
        <p:spPr>
          <a:xfrm>
            <a:off x="6725650" y="3416250"/>
            <a:ext cx="1638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var1.entero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var1.caracter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var1.real</a:t>
            </a:r>
            <a:endParaRPr b="1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3" name="Google Shape;513;p49"/>
          <p:cNvCxnSpPr/>
          <p:nvPr/>
        </p:nvCxnSpPr>
        <p:spPr>
          <a:xfrm>
            <a:off x="7204575" y="3077213"/>
            <a:ext cx="0" cy="448200"/>
          </a:xfrm>
          <a:prstGeom prst="straightConnector1">
            <a:avLst/>
          </a:prstGeom>
          <a:noFill/>
          <a:ln cap="flat" cmpd="sng" w="25400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14" name="Google Shape;514;p49"/>
          <p:cNvSpPr txBox="1"/>
          <p:nvPr/>
        </p:nvSpPr>
        <p:spPr>
          <a:xfrm>
            <a:off x="6548200" y="2798700"/>
            <a:ext cx="213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None/>
            </a:pPr>
            <a:r>
              <a:rPr b="1" lang="es">
                <a:latin typeface="Cambria"/>
                <a:ea typeface="Cambria"/>
                <a:cs typeface="Cambria"/>
                <a:sym typeface="Cambria"/>
              </a:rPr>
              <a:t>Acceso a los miembros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50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50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Uniones - Características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523" name="Google Shape;523;p50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524" name="Google Shape;524;p50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25" name="Google Shape;525;p50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6" name="Google Shape;526;p50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527" name="Google Shape;527;p50"/>
          <p:cNvSpPr txBox="1"/>
          <p:nvPr/>
        </p:nvSpPr>
        <p:spPr>
          <a:xfrm>
            <a:off x="878850" y="1360600"/>
            <a:ext cx="73218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Algunas características para el manejo de uniones son las siguientes: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Podemos asignar a una union otra del mismo tipo.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Podemos obtener su dirección de memoria con el operador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se pueden comparar (con por ejemplo los operadores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==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se asigna un dato en forma estática: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union de_todo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 = {123.456}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toma como referencia el tipo de dato del primer miembro. Por lo tanto en este ejemplo, el número se guardará como un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 trunca la parte decimal.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51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51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Uniones</a:t>
            </a: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 - Tamaño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35" name="Google Shape;535;p51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536" name="Google Shape;536;p51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537" name="Google Shape;537;p51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38" name="Google Shape;538;p51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9" name="Google Shape;539;p51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540" name="Google Shape;540;p51"/>
          <p:cNvSpPr txBox="1"/>
          <p:nvPr/>
        </p:nvSpPr>
        <p:spPr>
          <a:xfrm>
            <a:off x="878850" y="1360600"/>
            <a:ext cx="7659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Puedo calcular el tamaño de una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misma forma en que lo hacía con una estructura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union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real;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var1, *p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 = &amp;var1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51"/>
          <p:cNvSpPr txBox="1"/>
          <p:nvPr/>
        </p:nvSpPr>
        <p:spPr>
          <a:xfrm>
            <a:off x="5056600" y="2427375"/>
            <a:ext cx="36561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var1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sizeof(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*p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8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8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Operador typedef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133" name="Google Shape;133;p28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134" name="Google Shape;134;p28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" name="Google Shape;135;p28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28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878850" y="2081059"/>
            <a:ext cx="7888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Muchas veces eso simplifica la definición de una variable o le asigna a dicho tipo un nombre más representativo.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878850" y="1360600"/>
            <a:ext cx="7888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un operador que me permite agregar un nombre alternativo o alias a un tipo de datos ya existente.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878850" y="2800924"/>
            <a:ext cx="78888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ejemplo que conocemos es el </a:t>
            </a:r>
            <a:r>
              <a:rPr b="1"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size_t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utiliza el </a:t>
            </a:r>
            <a:r>
              <a:rPr b="1"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malloc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mi máquina su definición está en el archivo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/usr/lib/gcc/x86_64-linux-gnu/5/include/stddef.h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dice algo así como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#ifndef __SIZE_TYPE__</a:t>
            </a:r>
            <a:endParaRPr b="1" i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#define __SIZE_TYPE__ </a:t>
            </a:r>
            <a:r>
              <a:rPr b="1" i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long unsigned int</a:t>
            </a:r>
            <a:endParaRPr b="1" i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#endif</a:t>
            </a:r>
            <a:endParaRPr b="1" i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#if !(defined (__GNUG__) &amp;&amp; defined (size_t))</a:t>
            </a:r>
            <a:endParaRPr b="1" i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b="1" i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__SIZE_TYPE__ </a:t>
            </a:r>
            <a:r>
              <a:rPr b="1" i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size_t</a:t>
            </a:r>
            <a:r>
              <a:rPr b="1" i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i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9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9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typedef - Sintaxis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148" name="Google Shape;148;p29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149" name="Google Shape;149;p29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" name="Google Shape;150;p29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29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883500" y="1785102"/>
            <a:ext cx="78888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typedef 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tipo_existente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nuevo_tipo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tipo_existente: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el tipo de datos existente que quiero duplicar.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nuevo_tipo: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el otro nombre o alias que le quiero asignar al tipo de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datos existente.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olvidarse de poner el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 final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vemos en el caso de </a:t>
            </a:r>
            <a:r>
              <a:rPr b="1" i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size_t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conveniente incluir los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los archivos de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encabezado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883500" y="4641054"/>
            <a:ext cx="78888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Algunos eje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mplos clásicos son: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  char  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int8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typedef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  unsigned int  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uint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883500" y="1357008"/>
            <a:ext cx="7888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su uso es: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30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30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Enumeraciones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163" name="Google Shape;163;p30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164" name="Google Shape;164;p30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5" name="Google Shape;165;p30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30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878850" y="1360600"/>
            <a:ext cx="77166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La enumeración es un recurso que me brinda el lenguaje para otorgarle nombres simbólicos a los valores de una </a:t>
            </a:r>
            <a:r>
              <a:rPr b="1"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variable entera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Para definir la enumeración puedo hacer:</a:t>
            </a:r>
            <a:endParaRPr sz="18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VALOR2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VALOR3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donde </a:t>
            </a:r>
            <a:endParaRPr sz="18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enum: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	es la palabra reservada del lenguaje para definir la enumeración.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nombre: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	es el nombre que tendrá esta enumeración.</a:t>
            </a:r>
            <a:endParaRPr sz="18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VALOR1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VALOR2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VALOR3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	son los valores simbólicos asignados.</a:t>
            </a:r>
            <a:endParaRPr sz="18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olvidarse de poner el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 final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1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1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Enumeraciones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176" name="Google Shape;176;p31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8" name="Google Shape;178;p31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31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878850" y="1360600"/>
            <a:ext cx="73218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Salvo indicación en contrario, el primer valor (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VALOR1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el ejemplo), tendrá el valor 0, el siguiente tendrá el valor del primer valor más uno y así sucesivamente.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darle un valor particular lo puedo indicar como: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VALOR1 = 25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VALOR2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VALOR3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entonces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VALOR2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tomará el valor 26.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También puedo: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8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VALOR1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VALOR2 = 25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VALOR3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entonces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VALOR1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tendrá el valor 0,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VALOR2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 valor 25 y el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VALOR3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 valor 26.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utilizarla simplemente declaro una variable como: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s" sz="18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8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nombre  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Definición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189" name="Google Shape;189;p32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190" name="Google Shape;190;p32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1" name="Google Shape;191;p32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" name="Google Shape;192;p32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878850" y="1360600"/>
            <a:ext cx="7716600" cy="4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estructura es una funcionalidad que me brinda el lenguaje para manejar unidades de información más complejas.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 permite agrupar distintos tipos de datos ya existentes en una sola entidad y con un solo nombre.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Pueden contener variables de muchos tipos diferentes de datos.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definición de una estructura crea un nuevo tipo de dato y a 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partir de ello, p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uedo definir variables de este nuevo tipo.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el mismo comportamiento que otro tipo de variable,  incluso puedo definir vectores de este tipo de datos que acabo de crear.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Adicionalmente, se podrá acceder también a cada dato por separado.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👉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se pueden comparar (con por ejemplo los operadores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==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33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3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201" name="Google Shape;201;p33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202" name="Google Shape;202;p33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" name="Google Shape;204;p33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878850" y="1360600"/>
            <a:ext cx="6452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Veamos un ejemplo sencillo: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Aplicación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07" name="Google Shape;207;p33"/>
          <p:cNvCxnSpPr/>
          <p:nvPr/>
        </p:nvCxnSpPr>
        <p:spPr>
          <a:xfrm>
            <a:off x="1755125" y="2050050"/>
            <a:ext cx="0" cy="262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8" name="Google Shape;208;p33"/>
          <p:cNvCxnSpPr/>
          <p:nvPr/>
        </p:nvCxnSpPr>
        <p:spPr>
          <a:xfrm rot="10800000">
            <a:off x="1374025" y="4385850"/>
            <a:ext cx="286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graphicFrame>
        <p:nvGraphicFramePr>
          <p:cNvPr id="209" name="Google Shape;209;p33"/>
          <p:cNvGraphicFramePr/>
          <p:nvPr/>
        </p:nvGraphicFramePr>
        <p:xfrm>
          <a:off x="1655125" y="21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{DCA4CC5D-4268-4394-B862-A7562AB1508D}</a:tableStyleId>
              </a:tblPr>
              <a:tblGrid>
                <a:gridCol w="200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33"/>
          <p:cNvGraphicFramePr/>
          <p:nvPr/>
        </p:nvGraphicFramePr>
        <p:xfrm>
          <a:off x="1350225" y="432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{DCA4CC5D-4268-4394-B862-A7562AB1508D}</a:tableStyleId>
              </a:tblPr>
              <a:tblGrid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200000"/>
                <a:gridCol w="1758425"/>
              </a:tblGrid>
              <a:tr h="1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p33"/>
          <p:cNvCxnSpPr/>
          <p:nvPr/>
        </p:nvCxnSpPr>
        <p:spPr>
          <a:xfrm>
            <a:off x="1755125" y="3297575"/>
            <a:ext cx="14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3"/>
          <p:cNvCxnSpPr/>
          <p:nvPr/>
        </p:nvCxnSpPr>
        <p:spPr>
          <a:xfrm>
            <a:off x="3150225" y="3295350"/>
            <a:ext cx="0" cy="10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3" name="Google Shape;213;p33"/>
          <p:cNvSpPr/>
          <p:nvPr/>
        </p:nvSpPr>
        <p:spPr>
          <a:xfrm>
            <a:off x="3123775" y="3266350"/>
            <a:ext cx="66600" cy="61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1350225" y="3056975"/>
            <a:ext cx="2190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3047575" y="4385850"/>
            <a:ext cx="2190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190375" y="3036425"/>
            <a:ext cx="82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(7;6)</a:t>
            </a:r>
            <a:endParaRPr b="1" sz="1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087075" y="1885300"/>
            <a:ext cx="311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Defino un punto en el plano con x e y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	int x;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	int y;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5087075" y="1885300"/>
            <a:ext cx="36999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Lo unifico en una estructura para hacer más fácil su utilización: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x;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y;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3995400" y="4385850"/>
            <a:ext cx="2190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1436125" y="1962300"/>
            <a:ext cx="2190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4"/>
          <p:cNvCxnSpPr/>
          <p:nvPr/>
        </p:nvCxnSpPr>
        <p:spPr>
          <a:xfrm>
            <a:off x="-6900" y="6481675"/>
            <a:ext cx="91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4"/>
          <p:cNvSpPr txBox="1"/>
          <p:nvPr/>
        </p:nvSpPr>
        <p:spPr>
          <a:xfrm>
            <a:off x="8595308" y="-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671099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Informática I</a:t>
            </a:r>
            <a:endParaRPr sz="1800"/>
          </a:p>
        </p:txBody>
      </p:sp>
      <p:sp>
        <p:nvSpPr>
          <p:cNvPr id="228" name="Google Shape;228;p34"/>
          <p:cNvSpPr txBox="1"/>
          <p:nvPr/>
        </p:nvSpPr>
        <p:spPr>
          <a:xfrm>
            <a:off x="97624" y="6511300"/>
            <a:ext cx="18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Hector Spataro</a:t>
            </a:r>
            <a:endParaRPr/>
          </a:p>
        </p:txBody>
      </p:sp>
      <p:cxnSp>
        <p:nvCxnSpPr>
          <p:cNvPr id="229" name="Google Shape;229;p34"/>
          <p:cNvCxnSpPr/>
          <p:nvPr/>
        </p:nvCxnSpPr>
        <p:spPr>
          <a:xfrm>
            <a:off x="878850" y="1052075"/>
            <a:ext cx="0" cy="1838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30" name="Google Shape;230;p34"/>
          <p:cNvCxnSpPr/>
          <p:nvPr/>
        </p:nvCxnSpPr>
        <p:spPr>
          <a:xfrm>
            <a:off x="464950" y="13606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34"/>
          <p:cNvSpPr txBox="1"/>
          <p:nvPr/>
        </p:nvSpPr>
        <p:spPr>
          <a:xfrm>
            <a:off x="6314400" y="6511300"/>
            <a:ext cx="269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y Uniones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-6900" y="850"/>
            <a:ext cx="9157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 Black"/>
                <a:ea typeface="Roboto Black"/>
                <a:cs typeface="Roboto Black"/>
                <a:sym typeface="Roboto Black"/>
              </a:rPr>
              <a:t>Estructuras - Declaración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878850" y="1360600"/>
            <a:ext cx="77163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Declarar una estructura significa simplemente informar al compilador que en el programa se utilizará un tipo de dato complejo compuesto por los tipos que se declaran entre las llaves.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Para declarar una estructura entonces: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tipo_dato1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nombre1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tipo_dato2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nombre2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tipo_dato3 	</a:t>
            </a:r>
            <a:r>
              <a:rPr b="1" i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nombre3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olvidarse de poner el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 final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5407050" y="2296575"/>
            <a:ext cx="31881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Roboto"/>
                <a:ea typeface="Roboto"/>
                <a:cs typeface="Roboto"/>
                <a:sym typeface="Roboto"/>
              </a:rPr>
              <a:t>Por ejemplo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de_todo</a:t>
            </a:r>
            <a:endParaRPr b="1"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  entero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char  caracter;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float  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real</a:t>
            </a:r>
            <a:r>
              <a:rPr b="1" lang="es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5134450" y="5260425"/>
            <a:ext cx="3651300" cy="93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variables definidas en la estructura se denominan </a:t>
            </a: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miembros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