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Manuel García Plaz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FC03A8-6006-4786-A040-F5C83276A889}">
  <a:tblStyle styleId="{93FC03A8-6006-4786-A040-F5C83276A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4T17:15:47.675">
    <p:pos x="6000" y="0"/>
    <p:text>la anterior diapositiva sí es la serie original</p:text>
  </p:cm>
  <p:cm authorId="0" idx="2" dt="2023-06-04T17:04:31.728">
    <p:pos x="6000" y="100"/>
    <p:text>o simplemente poner un pie de pagina que es la transformada y ya</p:text>
  </p:cm>
  <p:cm authorId="0" idx="3" dt="2023-06-04T17:01:44.473">
    <p:pos x="0" y="585"/>
    <p:text>ojo que estas predicciones son para la serie transformada, no para la original. No sé si entonces tiene sentido la frase de abajo y si deberiamos cambiar los valores de la tabla por los transformados con boxcox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4729f4a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4729f4a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4729f4a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34729f4a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4729f4a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4729f4a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4729f4a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4729f4a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699387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e699387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4729f4a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34729f4a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4729f4a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4729f4a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4729f4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4729f4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b2e8e63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b2e8e63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bb2e8e6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bb2e8e6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855eae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855eae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b2e8e6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b2e8e6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b2e8e6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b2e8e6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bb2e8e6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bb2e8e6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b2e8e6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b2e8e6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855eae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855eae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55eae5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55eae5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855eae5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855eae5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855eae5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855eae5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55eae5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55eae5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4729f4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4729f4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4729f4a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4729f4a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Cement production in Australia (1958-2015)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Time Series Final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2225" y="4029675"/>
            <a:ext cx="84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García Plaza, Manuel &amp; Peñas Bernabéu, Carlos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15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Final time series: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}, with </a:t>
            </a:r>
            <a:r>
              <a:rPr lang="af" sz="2220"/>
              <a:t>W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W</a:t>
            </a:r>
            <a:r>
              <a:rPr baseline="-25000" lang="af" sz="2220"/>
              <a:t>t </a:t>
            </a:r>
            <a:r>
              <a:rPr lang="af" sz="2220"/>
              <a:t>,  where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 = (1 - B</a:t>
            </a:r>
            <a:r>
              <a:rPr baseline="30000" lang="af" sz="2220"/>
              <a:t>4</a:t>
            </a:r>
            <a:r>
              <a:rPr lang="af" sz="2220"/>
              <a:t>)</a:t>
            </a:r>
            <a:endParaRPr sz="22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24875" y="4509375"/>
            <a:ext cx="83010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>
                <a:solidFill>
                  <a:schemeClr val="dk1"/>
                </a:solidFill>
                <a:highlight>
                  <a:srgbClr val="FFFFFF"/>
                </a:highlight>
              </a:rPr>
              <a:t>The graph and the ACF do not show obvious deviations from stationarity.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" y="1017725"/>
            <a:ext cx="4500926" cy="33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64" y="1170125"/>
            <a:ext cx="4100724" cy="318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90835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28" name="Google Shape;128;p22"/>
          <p:cNvSpPr txBox="1"/>
          <p:nvPr/>
        </p:nvSpPr>
        <p:spPr>
          <a:xfrm>
            <a:off x="277360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5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4</a:t>
            </a:r>
            <a:r>
              <a:rPr b="1" lang="af"/>
              <a:t>.   Model candidates</a:t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505600" y="1381075"/>
            <a:ext cx="36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F</a:t>
            </a:r>
            <a:r>
              <a:rPr lang="af" sz="1600" u="sng">
                <a:solidFill>
                  <a:schemeClr val="dk1"/>
                </a:solidFill>
              </a:rPr>
              <a:t>irst lags</a:t>
            </a:r>
            <a:r>
              <a:rPr lang="af" sz="1600">
                <a:solidFill>
                  <a:schemeClr val="dk1"/>
                </a:solidFill>
              </a:rPr>
              <a:t>: we can consider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only</a:t>
            </a:r>
            <a:r>
              <a:rPr b="1" lang="af" sz="1600">
                <a:solidFill>
                  <a:srgbClr val="FF0000"/>
                </a:solidFill>
              </a:rPr>
              <a:t> the first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 a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</a:t>
            </a:r>
            <a:r>
              <a:rPr b="1" lang="af" sz="1600">
                <a:solidFill>
                  <a:srgbClr val="0000FF"/>
                </a:solidFill>
              </a:rPr>
              <a:t>decrease</a:t>
            </a:r>
            <a:r>
              <a:rPr b="1" lang="af" sz="1600">
                <a:solidFill>
                  <a:srgbClr val="0000FF"/>
                </a:solidFill>
              </a:rPr>
              <a:t>.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</a:t>
            </a:r>
            <a:r>
              <a:rPr lang="af" sz="1600" u="sng">
                <a:solidFill>
                  <a:schemeClr val="dk1"/>
                </a:solidFill>
              </a:rPr>
              <a:t>easonal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>
                <a:solidFill>
                  <a:schemeClr val="dk1"/>
                </a:solidFill>
              </a:rPr>
              <a:t> we can consider</a:t>
            </a:r>
            <a:r>
              <a:rPr lang="af" sz="1600"/>
              <a:t> </a:t>
            </a:r>
            <a:r>
              <a:rPr b="1" lang="af" sz="1600">
                <a:solidFill>
                  <a:srgbClr val="38761D"/>
                </a:solidFill>
              </a:rPr>
              <a:t>only 2 coefficients different from zero</a:t>
            </a:r>
            <a:r>
              <a:rPr lang="af" sz="1600"/>
              <a:t> or </a:t>
            </a:r>
            <a:r>
              <a:rPr b="1" lang="af" sz="1600">
                <a:solidFill>
                  <a:srgbClr val="FF9900"/>
                </a:solidFill>
              </a:rPr>
              <a:t>geometrical decrease.</a:t>
            </a:r>
            <a:endParaRPr b="1" sz="1600">
              <a:solidFill>
                <a:srgbClr val="FF99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Between seasonal lags, the interaction of both parts, there are not many lags to conclude anything clear because the period is very small (s = 4).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93200" y="1152475"/>
            <a:ext cx="44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2"/>
                </a:solidFill>
              </a:rPr>
              <a:t>ACF of the process {W_t (tilda)}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" y="1017725"/>
            <a:ext cx="5454726" cy="41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</a:t>
            </a:r>
            <a:r>
              <a:rPr lang="af" sz="2220"/>
              <a:t> from the ACF plot</a:t>
            </a:r>
            <a:endParaRPr sz="222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393725"/>
            <a:ext cx="85206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</a:t>
            </a:r>
            <a:r>
              <a:rPr lang="af">
                <a:solidFill>
                  <a:schemeClr val="dk1"/>
                </a:solidFill>
              </a:rPr>
              <a:t>on</a:t>
            </a:r>
            <a:r>
              <a:rPr lang="af">
                <a:solidFill>
                  <a:schemeClr val="dk1"/>
                </a:solidFill>
              </a:rPr>
              <a:t> each feature that we have observed in the previous image, these are our first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“only 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MA(2),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“only 2 coefficients different from zero”</a:t>
            </a:r>
            <a:endParaRPr sz="1800"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 </a:t>
            </a:r>
            <a:r>
              <a:rPr lang="af" sz="1800">
                <a:solidFill>
                  <a:srgbClr val="FF9900"/>
                </a:solidFill>
              </a:rPr>
              <a:t>“geometrical decrease”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5571575" y="932275"/>
            <a:ext cx="32697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Regular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the </a:t>
            </a:r>
            <a:r>
              <a:rPr b="1" lang="af" sz="1600">
                <a:solidFill>
                  <a:srgbClr val="FF0000"/>
                </a:solidFill>
              </a:rPr>
              <a:t>first</a:t>
            </a:r>
            <a:r>
              <a:rPr b="1" lang="af" sz="1600">
                <a:solidFill>
                  <a:srgbClr val="FF0000"/>
                </a:solidFill>
              </a:rPr>
              <a:t>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/ sinusoidal decrease. 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Seasonal lags</a:t>
            </a:r>
            <a:r>
              <a:rPr lang="af" sz="1600">
                <a:solidFill>
                  <a:schemeClr val="dk1"/>
                </a:solidFill>
              </a:rPr>
              <a:t>: clearly, </a:t>
            </a:r>
            <a:r>
              <a:rPr b="1" lang="af" sz="1600">
                <a:solidFill>
                  <a:srgbClr val="38761D"/>
                </a:solidFill>
              </a:rPr>
              <a:t>the first four coefficients are different from zero.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Both to the right and to the left of each seasonal lag, we can’t conclude anything due to the small quantity of coefficients.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" y="582900"/>
            <a:ext cx="5346050" cy="41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 from the PACF plot</a:t>
            </a:r>
            <a:endParaRPr sz="222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721125"/>
            <a:ext cx="8520600" cy="24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the features we have observed in the last image, these are our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</a:t>
            </a:r>
            <a:r>
              <a:rPr lang="af" sz="1800">
                <a:solidFill>
                  <a:schemeClr val="dk1"/>
                </a:solidFill>
              </a:rPr>
              <a:t>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/ sinusoidal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</a:t>
            </a:r>
            <a:r>
              <a:rPr lang="af" sz="1800">
                <a:solidFill>
                  <a:schemeClr val="dk1"/>
                </a:solidFill>
              </a:rPr>
              <a:t>(4),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“the first four coefficients are different from zero”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Combination of the possible models</a:t>
            </a:r>
            <a:endParaRPr sz="222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84550" y="1205550"/>
            <a:ext cx="74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Merging</a:t>
            </a:r>
            <a:r>
              <a:rPr lang="af">
                <a:solidFill>
                  <a:schemeClr val="dk1"/>
                </a:solidFill>
              </a:rPr>
              <a:t> the previous ideas, we propose </a:t>
            </a:r>
            <a:r>
              <a:rPr lang="af">
                <a:solidFill>
                  <a:schemeClr val="dk1"/>
                </a:solidFill>
              </a:rPr>
              <a:t>eleven</a:t>
            </a:r>
            <a:r>
              <a:rPr lang="af">
                <a:solidFill>
                  <a:schemeClr val="dk1"/>
                </a:solidFill>
              </a:rPr>
              <a:t> model candidates: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x (1,1,1)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(1,1,0)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4690725" y="1783925"/>
            <a:ext cx="28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402050" y="2201375"/>
            <a:ext cx="3585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7.   </a:t>
            </a:r>
            <a:r>
              <a:rPr lang="af" sz="1800">
                <a:solidFill>
                  <a:schemeClr val="dk1"/>
                </a:solidFill>
              </a:rPr>
              <a:t>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8.  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9.   ARIMA(2,1,2)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10.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11.  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29300" y="2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5.   Model selection</a:t>
            </a:r>
            <a:endParaRPr b="1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 flipH="1">
            <a:off x="9615725" y="294700"/>
            <a:ext cx="318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684250" y="867400"/>
            <a:ext cx="33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2200"/>
              <a:t>5.1.  Likelihood criteria</a:t>
            </a:r>
            <a:endParaRPr b="1" sz="2200"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86825" y="162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59742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</a:tblGrid>
              <a:tr h="6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-750.88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-746.60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>
                          <a:highlight>
                            <a:srgbClr val="00FF00"/>
                          </a:highlight>
                        </a:rPr>
                        <a:t>-751.16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-702.71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-700.77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-748.07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-739.70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-750.37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-748.84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-750.65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-747.78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-747.69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-698.64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-739.32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BIC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-726.91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-722.10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-726.05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-721.04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-685.59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-680.22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-727.52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-719.15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1" name="Google Shape;171;p28"/>
          <p:cNvSpPr txBox="1"/>
          <p:nvPr/>
        </p:nvSpPr>
        <p:spPr>
          <a:xfrm>
            <a:off x="354100" y="4068350"/>
            <a:ext cx="827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/>
              <a:t>Our best model in terms of AIC and AICc is Model 4, and tanking into account BIC, it is Model 9.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58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5.2.  MSE and MAE</a:t>
            </a:r>
            <a:endParaRPr b="1" sz="2220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14400" y="3844325"/>
            <a:ext cx="82713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According to</a:t>
            </a:r>
            <a:r>
              <a:rPr lang="af">
                <a:solidFill>
                  <a:schemeClr val="dk1"/>
                </a:solidFill>
              </a:rPr>
              <a:t> the mean squared error and the mean absolute error, Model 5 is the best one in both metrics.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71438" y="19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612250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</a:tblGrid>
              <a:tr h="5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MSE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0.0049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0.0045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0.0047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0.0064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MAE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0.0470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5.3.  </a:t>
            </a:r>
            <a:r>
              <a:rPr b="1" lang="af" sz="2220"/>
              <a:t>Diagnosis of the residuals</a:t>
            </a:r>
            <a:endParaRPr b="1" sz="222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552875" y="3876800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6600">
                <a:solidFill>
                  <a:schemeClr val="dk1"/>
                </a:solidFill>
              </a:rPr>
              <a:t>As the p-value of the Ljung-Box test for models 5 and 9 is lower than the </a:t>
            </a:r>
            <a:r>
              <a:rPr lang="af" sz="6600">
                <a:solidFill>
                  <a:schemeClr val="dk1"/>
                </a:solidFill>
              </a:rPr>
              <a:t>significance</a:t>
            </a:r>
            <a:r>
              <a:rPr lang="af" sz="6600">
                <a:solidFill>
                  <a:schemeClr val="dk1"/>
                </a:solidFill>
              </a:rPr>
              <a:t> level, we can reject the null hypothesis (“the residuals are independent and identically distributed”). We can’t conclude anything from the non parametric tests </a:t>
            </a:r>
            <a:r>
              <a:rPr lang="af" sz="6600">
                <a:solidFill>
                  <a:schemeClr val="dk1"/>
                </a:solidFill>
              </a:rPr>
              <a:t>because</a:t>
            </a:r>
            <a:r>
              <a:rPr lang="af" sz="6600">
                <a:solidFill>
                  <a:schemeClr val="dk1"/>
                </a:solidFill>
              </a:rPr>
              <a:t> every p-value is greater than the significance level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52863" y="19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1156975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1.6153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0.1062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1.7021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0.0887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0.7041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0.4814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2.5425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0.1108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5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0.6774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0.4982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1.929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0.0537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4.3271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0.0375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1.1985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0.2307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1.0223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>
                          <a:solidFill>
                            <a:schemeClr val="dk1"/>
                          </a:solidFill>
                        </a:rPr>
                        <a:t>9.4011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0.0091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6" name="Google Shape;186;p30"/>
          <p:cNvGraphicFramePr/>
          <p:nvPr/>
        </p:nvGraphicFramePr>
        <p:xfrm>
          <a:off x="1709850" y="11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506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Non Parametric Tests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1709850" y="15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1687200"/>
                <a:gridCol w="1687200"/>
                <a:gridCol w="1687200"/>
                <a:gridCol w="168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Turning Point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Difference-sign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Rank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Ljung-Box Test (k=8)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90775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Non - null coefficients of the ACF</a:t>
            </a:r>
            <a:endParaRPr sz="222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5" y="783375"/>
            <a:ext cx="8891827" cy="31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44100" y="1285875"/>
            <a:ext cx="25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98525" y="40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883500"/>
                <a:gridCol w="771900"/>
                <a:gridCol w="1098050"/>
                <a:gridCol w="1104450"/>
                <a:gridCol w="2781550"/>
                <a:gridCol w="2307500"/>
              </a:tblGrid>
              <a:tr h="5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h = n/4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Bound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Number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%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9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models 4,5,9</a:t>
                      </a:r>
                      <a:endParaRPr b="1"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232</a:t>
                      </a:r>
                      <a:endParaRPr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300">
                          <a:solidFill>
                            <a:schemeClr val="dk1"/>
                          </a:solidFill>
                        </a:rPr>
                        <a:t>± 0.13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8.62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6" name="Google Shape;196;p31"/>
          <p:cNvSpPr txBox="1"/>
          <p:nvPr/>
        </p:nvSpPr>
        <p:spPr>
          <a:xfrm>
            <a:off x="1156200" y="588025"/>
            <a:ext cx="906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4176900" y="588025"/>
            <a:ext cx="109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7144275" y="588025"/>
            <a:ext cx="948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9400" y="42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Index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99400" y="1233650"/>
            <a:ext cx="8520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Data visualization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Box-Cox transformation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Differentiation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candidates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selection </a:t>
            </a:r>
            <a:endParaRPr sz="3865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Likelihood criteria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MSE and MAE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Diagnosis of residuals</a:t>
            </a:r>
            <a:endParaRPr sz="3571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Conclusions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Graphical validation of the final model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Predictions</a:t>
            </a:r>
            <a:endParaRPr sz="38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Normality of the residuals</a:t>
            </a:r>
            <a:endParaRPr sz="222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2049050" y="324675"/>
            <a:ext cx="18243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47968" t="0"/>
          <a:stretch/>
        </p:blipFill>
        <p:spPr>
          <a:xfrm>
            <a:off x="926425" y="581975"/>
            <a:ext cx="2176150" cy="18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18859" l="52262" r="0" t="6890"/>
          <a:stretch/>
        </p:blipFill>
        <p:spPr>
          <a:xfrm>
            <a:off x="880625" y="2269175"/>
            <a:ext cx="2221949" cy="1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385488" y="3246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509825" y="3246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040650" y="324675"/>
            <a:ext cx="14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17970" l="54847" r="0" t="6965"/>
          <a:stretch/>
        </p:blipFill>
        <p:spPr>
          <a:xfrm>
            <a:off x="3715100" y="2269125"/>
            <a:ext cx="2176151" cy="1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50668" t="6559"/>
          <a:stretch/>
        </p:blipFill>
        <p:spPr>
          <a:xfrm>
            <a:off x="3782375" y="657850"/>
            <a:ext cx="2121575" cy="1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5">
            <a:alphaModFix/>
          </a:blip>
          <a:srcRect b="1203" l="0" r="48762" t="6221"/>
          <a:stretch/>
        </p:blipFill>
        <p:spPr>
          <a:xfrm>
            <a:off x="6660150" y="621076"/>
            <a:ext cx="2061500" cy="1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b="17819" l="54818" r="0" t="6930"/>
          <a:stretch/>
        </p:blipFill>
        <p:spPr>
          <a:xfrm>
            <a:off x="6740125" y="2261950"/>
            <a:ext cx="2061525" cy="122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44538" y="36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754575"/>
                <a:gridCol w="754575"/>
                <a:gridCol w="754575"/>
                <a:gridCol w="1018425"/>
                <a:gridCol w="455675"/>
                <a:gridCol w="789625"/>
                <a:gridCol w="742025"/>
                <a:gridCol w="973150"/>
                <a:gridCol w="372975"/>
                <a:gridCol w="930150"/>
                <a:gridCol w="754575"/>
                <a:gridCol w="754575"/>
              </a:tblGrid>
              <a:tr h="6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Shapiro-Wilks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 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 - Square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Statistic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0.0550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19.8448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0.9913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0.0472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19.2241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0.9931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0.0452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17.9828  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p-value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0.1982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0.0850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0.1780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0.1801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0.2358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0.2038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0.3529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0.2958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0.2636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246450" y="4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6.   Conclusions</a:t>
            </a:r>
            <a:endParaRPr b="1" sz="2520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1675" y="3768750"/>
            <a:ext cx="91440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(1 + 0.6208B</a:t>
            </a:r>
            <a:r>
              <a:rPr baseline="30000" lang="af">
                <a:solidFill>
                  <a:schemeClr val="dk1"/>
                </a:solidFill>
              </a:rPr>
              <a:t>4 </a:t>
            </a:r>
            <a:r>
              <a:rPr baseline="-25000"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+ B</a:t>
            </a:r>
            <a:r>
              <a:rPr baseline="30000" lang="af">
                <a:solidFill>
                  <a:schemeClr val="dk1"/>
                </a:solidFill>
              </a:rPr>
              <a:t>8</a:t>
            </a:r>
            <a:r>
              <a:rPr lang="af">
                <a:solidFill>
                  <a:schemeClr val="dk1"/>
                </a:solidFill>
              </a:rPr>
              <a:t> + 0.4751B</a:t>
            </a:r>
            <a:r>
              <a:rPr baseline="30000" lang="af">
                <a:solidFill>
                  <a:schemeClr val="dk1"/>
                </a:solidFill>
              </a:rPr>
              <a:t>12</a:t>
            </a:r>
            <a:r>
              <a:rPr lang="af">
                <a:solidFill>
                  <a:schemeClr val="dk1"/>
                </a:solidFill>
              </a:rPr>
              <a:t> + 0.2461B</a:t>
            </a:r>
            <a:r>
              <a:rPr baseline="30000" lang="af">
                <a:solidFill>
                  <a:schemeClr val="dk1"/>
                </a:solidFill>
              </a:rPr>
              <a:t>16</a:t>
            </a:r>
            <a:r>
              <a:rPr lang="af">
                <a:solidFill>
                  <a:schemeClr val="dk1"/>
                </a:solidFill>
              </a:rPr>
              <a:t>)(1 + 0.1995B - 0.3481B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)(1-B</a:t>
            </a:r>
            <a:r>
              <a:rPr baseline="30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)(1-B)X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 = 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with {Y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 ~ N(0,σ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 and σ</a:t>
            </a:r>
            <a:r>
              <a:rPr baseline="30000" lang="af">
                <a:solidFill>
                  <a:schemeClr val="dk1"/>
                </a:solidFill>
              </a:rPr>
              <a:t>2 </a:t>
            </a:r>
            <a:r>
              <a:rPr lang="af">
                <a:solidFill>
                  <a:schemeClr val="dk1"/>
                </a:solidFill>
              </a:rPr>
              <a:t>= 0.00202 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65800" y="974650"/>
            <a:ext cx="80124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The only useful test for discarding models has been Ljung-Box (the conclusions from that test are that the residuals of models 5 and 9 are not iid).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Since the other tests do not “make differences” between tests, we cannot state anything else about the residuals of the three model candidates.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Our final model will be Model 4, which was </a:t>
            </a:r>
            <a:r>
              <a:rPr lang="af" sz="1820">
                <a:solidFill>
                  <a:schemeClr val="dk1"/>
                </a:solidFill>
              </a:rPr>
              <a:t>{X</a:t>
            </a:r>
            <a:r>
              <a:rPr baseline="-25000" lang="af" sz="1820">
                <a:solidFill>
                  <a:schemeClr val="dk1"/>
                </a:solidFill>
              </a:rPr>
              <a:t>t</a:t>
            </a:r>
            <a:r>
              <a:rPr lang="af" sz="1820">
                <a:solidFill>
                  <a:schemeClr val="dk1"/>
                </a:solidFill>
              </a:rPr>
              <a:t>}</a:t>
            </a:r>
            <a:r>
              <a:rPr lang="af" sz="1800">
                <a:solidFill>
                  <a:schemeClr val="dk1"/>
                </a:solidFill>
              </a:rPr>
              <a:t>~ARIMA(4,1,0)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(2,1,0). The expression of the model, with his coefficients, is: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015125" y="2732950"/>
            <a:ext cx="3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  <p:sp>
        <p:nvSpPr>
          <p:cNvPr id="223" name="Google Shape;223;p33"/>
          <p:cNvSpPr txBox="1"/>
          <p:nvPr/>
        </p:nvSpPr>
        <p:spPr>
          <a:xfrm>
            <a:off x="8168425" y="36596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251400" y="23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7.   </a:t>
            </a:r>
            <a:r>
              <a:rPr b="1" lang="af" sz="2520"/>
              <a:t>Graphical validation of the final model</a:t>
            </a:r>
            <a:endParaRPr b="1" sz="2520"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865325"/>
            <a:ext cx="8520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black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we have our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observations</a:t>
            </a:r>
            <a:r>
              <a:rPr lang="af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 </a:t>
            </a:r>
            <a:r>
              <a:rPr b="1" lang="af">
                <a:solidFill>
                  <a:srgbClr val="FF0000"/>
                </a:solidFill>
              </a:rPr>
              <a:t>red</a:t>
            </a:r>
            <a:r>
              <a:rPr lang="af">
                <a:solidFill>
                  <a:schemeClr val="dk1"/>
                </a:solidFill>
              </a:rPr>
              <a:t>, we have the </a:t>
            </a:r>
            <a:r>
              <a:rPr b="1" lang="af">
                <a:solidFill>
                  <a:srgbClr val="FF0000"/>
                </a:solidFill>
              </a:rPr>
              <a:t>fitted values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according to the chosen model.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950"/>
            <a:ext cx="8520601" cy="3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31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6. Predictions</a:t>
            </a:r>
            <a:endParaRPr b="1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2001825"/>
            <a:ext cx="19521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5"/>
          <p:cNvGraphicFramePr/>
          <p:nvPr/>
        </p:nvGraphicFramePr>
        <p:xfrm>
          <a:off x="4472475" y="13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{93FC03A8-6006-4786-A040-F5C83276A889}</a:tableStyleId>
              </a:tblPr>
              <a:tblGrid>
                <a:gridCol w="650325"/>
                <a:gridCol w="949100"/>
                <a:gridCol w="949100"/>
                <a:gridCol w="949100"/>
                <a:gridCol w="949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1</a:t>
                      </a:r>
                      <a:r>
                        <a:rPr b="1" baseline="30000" lang="af" sz="1200"/>
                        <a:t>st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</a:t>
                      </a:r>
                      <a:r>
                        <a:rPr b="1" baseline="30000" lang="af" sz="1200"/>
                        <a:t>nd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3</a:t>
                      </a:r>
                      <a:r>
                        <a:rPr b="1" baseline="30000" lang="af" sz="1200"/>
                        <a:t>rd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4</a:t>
                      </a:r>
                      <a:r>
                        <a:rPr b="1" baseline="30000" lang="af" sz="1200"/>
                        <a:t>th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2.5016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2.6617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2.5598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2.1819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2.5492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2.7303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2.5683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2.7798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2.7078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2.2885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2.8226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2.7857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2020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2.3220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2.7589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2.9291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2.8399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 b="8430" l="4256" r="3806" t="4026"/>
          <a:stretch/>
        </p:blipFill>
        <p:spPr>
          <a:xfrm>
            <a:off x="0" y="930100"/>
            <a:ext cx="4241275" cy="32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4472475" y="933425"/>
            <a:ext cx="45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Predicted cement in millions of tons produced</a:t>
            </a:r>
            <a:endParaRPr b="1"/>
          </a:p>
        </p:txBody>
      </p:sp>
      <p:sp>
        <p:nvSpPr>
          <p:cNvPr id="240" name="Google Shape;240;p35"/>
          <p:cNvSpPr txBox="1"/>
          <p:nvPr/>
        </p:nvSpPr>
        <p:spPr>
          <a:xfrm>
            <a:off x="353450" y="4375550"/>
            <a:ext cx="833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>
                <a:solidFill>
                  <a:schemeClr val="dk1"/>
                </a:solidFill>
              </a:rPr>
              <a:t>Annually, the estimated total production of cement increases around 2%, except in 2020, where the annual increase is of 3.1%.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af"/>
              <a:t>Data visualization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234100" y="1365263"/>
            <a:ext cx="35982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We observe in this first plot: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trend component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possible seasonal component in which the period might be one year (4 quarters).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The variance is not constant.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104800"/>
            <a:ext cx="4894625" cy="3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74350" y="28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Seasonality</a:t>
            </a:r>
            <a:endParaRPr sz="2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721200" y="1229800"/>
            <a:ext cx="33261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We check that the period is four quarters by plotting the seasonal plot, supposing that s=4 (each colour represents a year).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The </a:t>
            </a:r>
            <a:r>
              <a:rPr lang="af" sz="1400">
                <a:solidFill>
                  <a:schemeClr val="dk1"/>
                </a:solidFill>
              </a:rPr>
              <a:t>conclusions after this plot: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period is s = 4 (parallel lines).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variance is not constant, it increases over time (flat lines that become sharp).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There is a trend component, (the height of the lines is greater while we advance in years).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" y="857775"/>
            <a:ext cx="5530651" cy="41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6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2.</a:t>
            </a:r>
            <a:r>
              <a:rPr lang="af"/>
              <a:t>   </a:t>
            </a:r>
            <a:r>
              <a:rPr b="1" lang="af"/>
              <a:t>Box - Cox </a:t>
            </a:r>
            <a:r>
              <a:rPr b="1" lang="af"/>
              <a:t>transformation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012825" y="1222475"/>
            <a:ext cx="28194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There is a linear relationship between the logarithm of the mean and the logarithm of the standard deviation (each dot represents a year, which is a </a:t>
            </a:r>
            <a:r>
              <a:rPr lang="af">
                <a:solidFill>
                  <a:schemeClr val="dk1"/>
                </a:solidFill>
              </a:rPr>
              <a:t>group of four observations).</a:t>
            </a:r>
            <a:r>
              <a:rPr lang="af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Thus, we can apply the Box-Cox transformation in order to stabilize the variance.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8" y="934925"/>
            <a:ext cx="5477650" cy="42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67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New p</a:t>
            </a:r>
            <a:r>
              <a:rPr lang="af" sz="2220"/>
              <a:t>rocess {X</a:t>
            </a:r>
            <a:r>
              <a:rPr baseline="-25000" lang="af" sz="2220"/>
              <a:t>t</a:t>
            </a:r>
            <a:r>
              <a:rPr lang="af" sz="2220"/>
              <a:t>} = (X</a:t>
            </a:r>
            <a:r>
              <a:rPr baseline="-25000" lang="af" sz="2220"/>
              <a:t>t </a:t>
            </a:r>
            <a:r>
              <a:rPr lang="af" sz="2220"/>
              <a:t>-1)/𝛌 </a:t>
            </a:r>
            <a:endParaRPr sz="22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654200" y="1387226"/>
            <a:ext cx="32298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By seeing this plot, the variance is now stabilized after transforming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into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The estimated value of λ is -0.13. This does not suggest to use the logarithmic transformation to remove the heteroskedasticity in the original time series (because </a:t>
            </a:r>
            <a:r>
              <a:rPr lang="af">
                <a:solidFill>
                  <a:schemeClr val="dk1"/>
                </a:solidFill>
                <a:highlight>
                  <a:schemeClr val="lt1"/>
                </a:highlight>
              </a:rPr>
              <a:t>λ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is not sufficiently close to 0).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4" y="1017725"/>
            <a:ext cx="5233090" cy="4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125250" y="2890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92" name="Google Shape;92;p18"/>
          <p:cNvSpPr txBox="1"/>
          <p:nvPr/>
        </p:nvSpPr>
        <p:spPr>
          <a:xfrm>
            <a:off x="8210500" y="1794875"/>
            <a:ext cx="4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/>
              <a:t>~</a:t>
            </a:r>
            <a:endParaRPr sz="1300"/>
          </a:p>
        </p:txBody>
      </p:sp>
      <p:sp>
        <p:nvSpPr>
          <p:cNvPr id="93" name="Google Shape;93;p18"/>
          <p:cNvSpPr txBox="1"/>
          <p:nvPr/>
        </p:nvSpPr>
        <p:spPr>
          <a:xfrm>
            <a:off x="9245375" y="699650"/>
            <a:ext cx="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042175" y="403775"/>
            <a:ext cx="361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aseline="30000" lang="af" sz="2220">
                <a:solidFill>
                  <a:schemeClr val="dk1"/>
                </a:solidFill>
              </a:rPr>
              <a:t>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3.   </a:t>
            </a:r>
            <a:r>
              <a:rPr b="1" lang="af"/>
              <a:t>Differentiation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695750" y="1577210"/>
            <a:ext cx="2967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As the coefficients of the ACF of the transformed series decay slowly and approximately linearly, it suggests that we have to differentiate it at least once.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5550"/>
            <a:ext cx="5046249" cy="39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Series {W</a:t>
            </a:r>
            <a:r>
              <a:rPr baseline="-25000" lang="af" sz="2220"/>
              <a:t>t</a:t>
            </a:r>
            <a:r>
              <a:rPr lang="af" sz="2220"/>
              <a:t>}, where W</a:t>
            </a:r>
            <a:r>
              <a:rPr baseline="-25000" lang="af" sz="2220"/>
              <a:t>t</a:t>
            </a:r>
            <a:r>
              <a:rPr lang="af" sz="2220"/>
              <a:t> = ⛛X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lang="af" sz="2220"/>
              <a:t>X</a:t>
            </a:r>
            <a:r>
              <a:rPr baseline="-25000" lang="af" sz="2220"/>
              <a:t>t</a:t>
            </a:r>
            <a:r>
              <a:rPr lang="af" sz="2220"/>
              <a:t> - X</a:t>
            </a:r>
            <a:r>
              <a:rPr baseline="-25000" lang="af" sz="2220"/>
              <a:t>t-1</a:t>
            </a:r>
            <a:endParaRPr sz="22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260450" y="1776650"/>
            <a:ext cx="37431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After differentiating once, now the mean is apparently constant and zero.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We stop differentiating; this gives a coefficient d=1.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26426" cy="37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1628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0" name="Google Shape;110;p20"/>
          <p:cNvSpPr txBox="1"/>
          <p:nvPr/>
        </p:nvSpPr>
        <p:spPr>
          <a:xfrm>
            <a:off x="36156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1" name="Google Shape;111;p20"/>
          <p:cNvSpPr txBox="1"/>
          <p:nvPr/>
        </p:nvSpPr>
        <p:spPr>
          <a:xfrm>
            <a:off x="4666925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8175" y="50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ACF of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</a:t>
            </a:r>
            <a:endParaRPr sz="22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089200" y="1796025"/>
            <a:ext cx="37431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In the ACF of {W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}, we can observe a linear and slow decay of the coefficients of the seasonal lags (h=4,8,12,...). Then, we need to differentiate seasonally at least once.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84376" cy="37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