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274" r:id="rId2"/>
    <p:sldId id="530" r:id="rId3"/>
    <p:sldId id="531" r:id="rId4"/>
    <p:sldId id="586" r:id="rId5"/>
    <p:sldId id="583" r:id="rId6"/>
    <p:sldId id="575" r:id="rId7"/>
    <p:sldId id="576" r:id="rId8"/>
    <p:sldId id="577" r:id="rId9"/>
    <p:sldId id="578" r:id="rId10"/>
    <p:sldId id="579" r:id="rId11"/>
    <p:sldId id="580" r:id="rId12"/>
    <p:sldId id="581" r:id="rId13"/>
    <p:sldId id="582" r:id="rId14"/>
    <p:sldId id="552" r:id="rId15"/>
    <p:sldId id="553" r:id="rId16"/>
    <p:sldId id="554" r:id="rId17"/>
    <p:sldId id="555" r:id="rId18"/>
    <p:sldId id="563" r:id="rId19"/>
    <p:sldId id="564" r:id="rId20"/>
    <p:sldId id="565" r:id="rId21"/>
    <p:sldId id="566" r:id="rId22"/>
    <p:sldId id="587" r:id="rId23"/>
    <p:sldId id="588" r:id="rId24"/>
    <p:sldId id="589" r:id="rId25"/>
    <p:sldId id="556" r:id="rId26"/>
    <p:sldId id="557" r:id="rId27"/>
    <p:sldId id="558" r:id="rId28"/>
    <p:sldId id="559" r:id="rId29"/>
    <p:sldId id="560" r:id="rId30"/>
    <p:sldId id="561" r:id="rId31"/>
    <p:sldId id="562" r:id="rId32"/>
    <p:sldId id="567" r:id="rId33"/>
    <p:sldId id="568" r:id="rId34"/>
    <p:sldId id="569" r:id="rId35"/>
    <p:sldId id="571" r:id="rId36"/>
    <p:sldId id="572" r:id="rId37"/>
    <p:sldId id="573" r:id="rId38"/>
    <p:sldId id="532" r:id="rId39"/>
    <p:sldId id="528" r:id="rId40"/>
    <p:sldId id="492" r:id="rId41"/>
    <p:sldId id="493" r:id="rId42"/>
    <p:sldId id="529" r:id="rId43"/>
    <p:sldId id="40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530"/>
            <p14:sldId id="531"/>
          </p14:sldIdLst>
        </p14:section>
        <p14:section name="JavaScript" id="{C0C02304-EEAE-459C-93B0-65892C930305}">
          <p14:sldIdLst>
            <p14:sldId id="586"/>
            <p14:sldId id="583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</p14:sldIdLst>
        </p14:section>
        <p14:section name="jQuery" id="{BE109DFA-0A9A-4D2F-BCB3-94C01816B357}">
          <p14:sldIdLst>
            <p14:sldId id="552"/>
            <p14:sldId id="553"/>
            <p14:sldId id="554"/>
            <p14:sldId id="555"/>
          </p14:sldIdLst>
        </p14:section>
        <p14:section name="Asynchronous Programming" id="{479CE3D6-45E2-4FD1-AC19-C910EE418258}">
          <p14:sldIdLst>
            <p14:sldId id="563"/>
            <p14:sldId id="564"/>
            <p14:sldId id="565"/>
            <p14:sldId id="566"/>
          </p14:sldIdLst>
        </p14:section>
        <p14:section name="Promises" id="{288FCF4A-E43D-452B-BDC8-F88A9ECA0E80}">
          <p14:sldIdLst>
            <p14:sldId id="587"/>
            <p14:sldId id="588"/>
            <p14:sldId id="589"/>
          </p14:sldIdLst>
        </p14:section>
        <p14:section name="AJAX" id="{786EB195-6B40-4AD0-85DB-202EBD849009}">
          <p14:sldIdLst>
            <p14:sldId id="556"/>
            <p14:sldId id="557"/>
            <p14:sldId id="558"/>
            <p14:sldId id="559"/>
            <p14:sldId id="560"/>
            <p14:sldId id="561"/>
            <p14:sldId id="562"/>
          </p14:sldIdLst>
        </p14:section>
        <p14:section name="Fetch API" id="{A692093C-6ADE-42A2-BC58-A8E833E8901F}">
          <p14:sldIdLst>
            <p14:sldId id="567"/>
            <p14:sldId id="568"/>
            <p14:sldId id="569"/>
            <p14:sldId id="571"/>
            <p14:sldId id="572"/>
            <p14:sldId id="573"/>
          </p14:sldIdLst>
        </p14:section>
        <p14:section name="Conclusion" id="{10E03AB1-9AA8-4E86-9A64-D741901E50A2}">
          <p14:sldIdLst>
            <p14:sldId id="532"/>
            <p14:sldId id="528"/>
            <p14:sldId id="492"/>
            <p14:sldId id="493"/>
            <p14:sldId id="529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ylo Jelev" initials="IJ" lastIdx="2" clrIdx="0">
    <p:extLst>
      <p:ext uri="{19B8F6BF-5375-455C-9EA6-DF929625EA0E}">
        <p15:presenceInfo xmlns:p15="http://schemas.microsoft.com/office/powerpoint/2012/main" userId="755e0614cf081e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98" autoAdjust="0"/>
    <p:restoredTop sz="94403" autoAdjust="0"/>
  </p:normalViewPr>
  <p:slideViewPr>
    <p:cSldViewPr snapToGrid="0" showGuides="1">
      <p:cViewPr varScale="1">
        <p:scale>
          <a:sx n="75" d="100"/>
          <a:sy n="75" d="100"/>
        </p:scale>
        <p:origin x="594" y="5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14.3.2019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713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520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94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24149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4665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9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812800" y="2743201"/>
            <a:ext cx="105664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812800" y="3469480"/>
            <a:ext cx="105664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084565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803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381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1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783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10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755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475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742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893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675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698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362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0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162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493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889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869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658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160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719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marL="456915" indent="-45691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bg-BG" dirty="0"/>
              <a:t>Щракнете, за да редактирате стиловете на текста в образеца</a:t>
            </a:r>
          </a:p>
          <a:p>
            <a:pPr lvl="1"/>
            <a:r>
              <a:rPr lang="bg-BG" dirty="0"/>
              <a:t>Второ ниво</a:t>
            </a:r>
          </a:p>
          <a:p>
            <a:pPr lvl="2"/>
            <a:r>
              <a:rPr lang="bg-BG" dirty="0"/>
              <a:t>Трето ниво</a:t>
            </a:r>
          </a:p>
          <a:p>
            <a:pPr lvl="3"/>
            <a:r>
              <a:rPr lang="bg-BG" dirty="0"/>
              <a:t>Четвърто ниво</a:t>
            </a:r>
          </a:p>
          <a:p>
            <a:pPr lvl="4"/>
            <a:r>
              <a:rPr lang="bg-BG" dirty="0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0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7" r:id="rId32"/>
    <p:sldLayoutId id="2147483708" r:id="rId33"/>
    <p:sldLayoutId id="2147483709" r:id="rId34"/>
    <p:sldLayoutId id="2147483710" r:id="rId35"/>
    <p:sldLayoutId id="2147483711" r:id="rId36"/>
    <p:sldLayoutId id="2147483712" r:id="rId37"/>
    <p:sldLayoutId id="2147483713" r:id="rId3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8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://codexio.bg/" TargetMode="External"/><Relationship Id="rId12" Type="http://schemas.openxmlformats.org/officeDocument/2006/relationships/image" Target="../media/image66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7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7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71.png"/><Relationship Id="rId10" Type="http://schemas.openxmlformats.org/officeDocument/2006/relationships/image" Target="../media/image65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63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72.jpe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76.gif"/><Relationship Id="rId5" Type="http://schemas.openxmlformats.org/officeDocument/2006/relationships/image" Target="../media/image73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75.jpe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8878"/>
            <a:ext cx="11453648" cy="882654"/>
          </a:xfrm>
        </p:spPr>
        <p:txBody>
          <a:bodyPr>
            <a:normAutofit/>
          </a:bodyPr>
          <a:lstStyle/>
          <a:p>
            <a:r>
              <a:rPr lang="en-US" noProof="1"/>
              <a:t>jQuery, AJAX</a:t>
            </a:r>
          </a:p>
          <a:p>
            <a:endParaRPr lang="en-US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152" y="2061532"/>
            <a:ext cx="3167695" cy="316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Invocation (2)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178054" y="1318933"/>
            <a:ext cx="7791400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(count)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i = 1; i &lt;= count; i++)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console.log('+'.repeat(i));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0800737" y="1333267"/>
            <a:ext cx="1125052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+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++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+++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++++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10167492" y="1971358"/>
            <a:ext cx="485509" cy="4192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178054" y="3664438"/>
            <a:ext cx="7791400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let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f =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 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let x =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function() { console.log(++x);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f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f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f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f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0800737" y="3723876"/>
            <a:ext cx="1125052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2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Arrow: Right 11"/>
          <p:cNvSpPr/>
          <p:nvPr/>
        </p:nvSpPr>
        <p:spPr>
          <a:xfrm>
            <a:off x="10167491" y="4361967"/>
            <a:ext cx="485509" cy="4192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Закръглено правоъгълно изнесено означение 7"/>
          <p:cNvSpPr/>
          <p:nvPr/>
        </p:nvSpPr>
        <p:spPr bwMode="auto">
          <a:xfrm>
            <a:off x="7095542" y="3121143"/>
            <a:ext cx="3557459" cy="1078940"/>
          </a:xfrm>
          <a:prstGeom prst="wedgeRoundRectCallout">
            <a:avLst>
              <a:gd name="adj1" fmla="val -70003"/>
              <a:gd name="adj2" fmla="val 5696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This is called "</a:t>
            </a:r>
            <a:r>
              <a:rPr lang="en-US" sz="2600" b="1" dirty="0">
                <a:solidFill>
                  <a:schemeClr val="bg1"/>
                </a:solidFill>
              </a:rPr>
              <a:t>closure</a:t>
            </a:r>
            <a:r>
              <a:rPr lang="en-US" sz="2600" dirty="0">
                <a:solidFill>
                  <a:srgbClr val="FFFFFF"/>
                </a:solidFill>
              </a:rPr>
              <a:t>" (a state is closed inside)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Закръглено правоъгълно изнесено означение 7"/>
          <p:cNvSpPr/>
          <p:nvPr/>
        </p:nvSpPr>
        <p:spPr bwMode="auto">
          <a:xfrm>
            <a:off x="7270036" y="804624"/>
            <a:ext cx="3382965" cy="962235"/>
          </a:xfrm>
          <a:prstGeom prst="wedgeRoundRectCallout">
            <a:avLst>
              <a:gd name="adj1" fmla="val -91415"/>
              <a:gd name="adj2" fmla="val 4250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noProof="1">
                <a:solidFill>
                  <a:schemeClr val="bg2"/>
                </a:solidFill>
              </a:rPr>
              <a:t>Anonymous</a:t>
            </a:r>
            <a:r>
              <a:rPr lang="en-US" sz="2600" b="1" noProof="1">
                <a:solidFill>
                  <a:schemeClr val="bg1"/>
                </a:solidFill>
              </a:rPr>
              <a:t> self-invoking </a:t>
            </a:r>
            <a:r>
              <a:rPr lang="en-US" sz="2600" noProof="1">
                <a:solidFill>
                  <a:schemeClr val="bg2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57626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882604"/>
            <a:ext cx="9929724" cy="5276048"/>
          </a:xfrm>
        </p:spPr>
        <p:txBody>
          <a:bodyPr>
            <a:normAutofit/>
          </a:bodyPr>
          <a:lstStyle/>
          <a:p>
            <a:r>
              <a:rPr lang="en-US" sz="3200" dirty="0"/>
              <a:t>Return statement </a:t>
            </a:r>
            <a:r>
              <a:rPr lang="en-US" sz="3200" b="1" dirty="0">
                <a:solidFill>
                  <a:schemeClr val="bg1"/>
                </a:solidFill>
              </a:rPr>
              <a:t>ends</a:t>
            </a:r>
            <a:r>
              <a:rPr lang="en-US" sz="3200" dirty="0"/>
              <a:t> function execution</a:t>
            </a:r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</a:t>
            </a:r>
            <a:endParaRPr lang="bg-BG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656196" y="1478973"/>
            <a:ext cx="7661696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getRectArea(width, height)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(width &gt; 0 &amp;&amp; height &gt; 0)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width * height;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console.log(getRectArea(3, 4));		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12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console.log(getRectArea(-3, 4));		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56195" y="4857134"/>
            <a:ext cx="7661697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result = function (a, b)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a % b;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console.log(result(10, 3));			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</p:spTree>
    <p:extLst>
      <p:ext uri="{BB962C8B-B14F-4D97-AF65-F5344CB8AC3E}">
        <p14:creationId xmlns:p14="http://schemas.microsoft.com/office/powerpoint/2010/main" val="389650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JS variables can hold functions as their values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Holding Functions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262753" y="1903481"/>
            <a:ext cx="9655443" cy="37113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function(x) { return x * x; }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(3));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9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(5));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25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function(x) { return 2 * x; }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(3));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6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(5));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10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undefined;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(3));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TypeError: f is not a function(…)</a:t>
            </a:r>
          </a:p>
        </p:txBody>
      </p:sp>
    </p:spTree>
    <p:extLst>
      <p:ext uri="{BB962C8B-B14F-4D97-AF65-F5344CB8AC3E}">
        <p14:creationId xmlns:p14="http://schemas.microsoft.com/office/powerpoint/2010/main" val="179984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Parameters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638813" y="1147408"/>
            <a:ext cx="7283663" cy="50502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function repeatIt(count,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i = 1; i &lt;= count; i++)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  <a:tabLst>
                <a:tab pos="3403600" algn="l"/>
              </a:tabLs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starsFunc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function(i)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('**'.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repeat(i))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repeatIt(3,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starsFunc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repeatIt(3,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function(x)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console.log(2 * x); 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452689" y="3353309"/>
            <a:ext cx="1333193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44000" rIns="144000" bIns="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**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****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******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452689" y="4775459"/>
            <a:ext cx="795656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2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4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8" name="Arrow: Up 8"/>
          <p:cNvSpPr/>
          <p:nvPr/>
        </p:nvSpPr>
        <p:spPr>
          <a:xfrm rot="5400000">
            <a:off x="7361444" y="5041896"/>
            <a:ext cx="381000" cy="607313"/>
          </a:xfrm>
          <a:prstGeom prst="upArrow">
            <a:avLst>
              <a:gd name="adj1" fmla="val 39333"/>
              <a:gd name="adj2" fmla="val 60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Arrow: Up 8"/>
          <p:cNvSpPr/>
          <p:nvPr/>
        </p:nvSpPr>
        <p:spPr>
          <a:xfrm rot="5400000">
            <a:off x="7364009" y="3999338"/>
            <a:ext cx="381000" cy="607313"/>
          </a:xfrm>
          <a:prstGeom prst="upArrow">
            <a:avLst>
              <a:gd name="adj1" fmla="val 39333"/>
              <a:gd name="adj2" fmla="val 60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724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55AD1135-51A3-4812-9B13-79189EFD6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0" y="2049671"/>
            <a:ext cx="3022600" cy="131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70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1945" y="1295407"/>
            <a:ext cx="11815015" cy="510179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jQuery selection is the same as the </a:t>
            </a:r>
            <a:r>
              <a:rPr lang="en-US" sz="3200" b="1" dirty="0">
                <a:solidFill>
                  <a:schemeClr val="bg1"/>
                </a:solidFill>
              </a:rPr>
              <a:t>querySelector</a:t>
            </a:r>
            <a:r>
              <a:rPr lang="en-US" sz="3200" dirty="0"/>
              <a:t> in Vanilla JS</a:t>
            </a:r>
          </a:p>
          <a:p>
            <a:pPr lvl="1">
              <a:lnSpc>
                <a:spcPct val="120000"/>
              </a:lnSpc>
            </a:pPr>
            <a:r>
              <a:rPr lang="en-US" sz="3000" dirty="0"/>
              <a:t>All selector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Class selector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Element selector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Id selector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Multi-selector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Selectors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52738" y="2056296"/>
            <a:ext cx="5372101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('*') </a:t>
            </a:r>
            <a:r>
              <a:rPr lang="en-US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Selects all elements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4152738" y="2879064"/>
            <a:ext cx="636270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('.class') </a:t>
            </a:r>
            <a:r>
              <a:rPr lang="en-US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by class name</a:t>
            </a:r>
          </a:p>
        </p:txBody>
      </p:sp>
      <p:sp>
        <p:nvSpPr>
          <p:cNvPr id="9" name="Rectangle 8"/>
          <p:cNvSpPr/>
          <p:nvPr/>
        </p:nvSpPr>
        <p:spPr>
          <a:xfrm>
            <a:off x="4161507" y="3702280"/>
            <a:ext cx="613410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('section') </a:t>
            </a:r>
            <a:r>
              <a:rPr lang="en-US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by tag name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61506" y="4526105"/>
            <a:ext cx="7192294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('#id') </a:t>
            </a:r>
            <a:r>
              <a:rPr lang="en-US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Selects a element by given id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52737" y="5461427"/>
            <a:ext cx="666782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('selector1, selector2') </a:t>
            </a:r>
            <a:r>
              <a:rPr lang="en-US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Combined</a:t>
            </a:r>
            <a:endParaRPr lang="bg-BG" b="1" i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09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09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>
                <a:latin typeface="+mj-lt"/>
                <a:cs typeface="Helvetica" charset="0"/>
                <a:sym typeface="Helvetica" charset="0"/>
              </a:rPr>
              <a:t>Select the parent element, then use</a:t>
            </a:r>
            <a:r>
              <a:rPr lang="en-US" sz="3200">
                <a:latin typeface="+mj-lt"/>
                <a:cs typeface="Helvetica" charset="0"/>
                <a:sym typeface="Helvetica" charset="0"/>
              </a:rPr>
              <a:t>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  <a:sym typeface="Helvetica" charset="0"/>
              </a:rPr>
              <a:t>append() </a:t>
            </a:r>
            <a:r>
              <a:rPr lang="en-US" sz="3000" noProof="1">
                <a:solidFill>
                  <a:schemeClr val="bg1"/>
                </a:solidFill>
                <a:latin typeface="+mj-lt"/>
                <a:cs typeface="Helvetica" charset="0"/>
                <a:sym typeface="Helvetica" charset="0"/>
              </a:rPr>
              <a:t>/ </a:t>
            </a:r>
            <a:r>
              <a:rPr lang="en-US" sz="30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  <a:sym typeface="Helvetica" charset="0"/>
              </a:rPr>
              <a:t>prepend()</a:t>
            </a:r>
            <a:endParaRPr lang="en-US" sz="3000" b="1" noProof="1">
              <a:solidFill>
                <a:schemeClr val="bg1"/>
              </a:solidFill>
              <a:latin typeface="+mj-lt"/>
              <a:cs typeface="Helvetica" charset="0"/>
              <a:sym typeface="Helvetica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  <a:sym typeface="Helvetica" charset="0"/>
              </a:rPr>
              <a:t>appendTo()</a:t>
            </a:r>
            <a:r>
              <a:rPr lang="en-US" sz="3000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  <a:sym typeface="Helvetica" charset="0"/>
              </a:rPr>
              <a:t> / </a:t>
            </a:r>
            <a:r>
              <a:rPr lang="en-US" sz="30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  <a:sym typeface="Helvetica" charset="0"/>
              </a:rPr>
              <a:t>prependTo()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Elements with jQuery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 smtClean="0"/>
              <a:pPr algn="r">
                <a:defRPr/>
              </a:pPr>
              <a:t>16</a:t>
            </a:fld>
            <a:endParaRPr lang="en-US" sz="11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989" y="1285185"/>
            <a:ext cx="4148925" cy="33680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 Placeholder 1"/>
          <p:cNvSpPr txBox="1">
            <a:spLocks/>
          </p:cNvSpPr>
          <p:nvPr/>
        </p:nvSpPr>
        <p:spPr>
          <a:xfrm>
            <a:off x="892921" y="3163156"/>
            <a:ext cx="5456140" cy="205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396000" rIns="144000" bIns="396000" rtlCol="0" anchor="ctr" anchorCtr="0">
            <a:spAutoFit/>
          </a:bodyPr>
          <a:lstStyle>
            <a:defPPr>
              <a:defRPr lang="en-US"/>
            </a:defPPr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/>
              <a:t>&lt;div id="</a:t>
            </a:r>
            <a:r>
              <a:rPr lang="en-US" noProof="1">
                <a:solidFill>
                  <a:schemeClr val="bg1"/>
                </a:solidFill>
              </a:rPr>
              <a:t>wrapper</a:t>
            </a:r>
            <a:r>
              <a:rPr lang="en-US" noProof="1"/>
              <a:t>"&gt;</a:t>
            </a:r>
          </a:p>
          <a:p>
            <a:r>
              <a:rPr lang="en-US" noProof="1"/>
              <a:t>  &lt;div&gt;Hello, student!&lt;/div&gt;</a:t>
            </a:r>
          </a:p>
          <a:p>
            <a:r>
              <a:rPr lang="en-US" noProof="1"/>
              <a:t>  &lt;div&gt;Goodbye, student!&lt;/div&gt;</a:t>
            </a:r>
          </a:p>
          <a:p>
            <a:r>
              <a:rPr lang="en-US" noProof="1"/>
              <a:t>&lt;/div&gt;</a:t>
            </a: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F79E3594-2211-4D5D-99C9-BA5A128737E5}"/>
              </a:ext>
            </a:extLst>
          </p:cNvPr>
          <p:cNvSpPr txBox="1">
            <a:spLocks/>
          </p:cNvSpPr>
          <p:nvPr/>
        </p:nvSpPr>
        <p:spPr>
          <a:xfrm>
            <a:off x="892921" y="5427876"/>
            <a:ext cx="9342340" cy="468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396000" rIns="144000" bIns="396000" rtlCol="0" anchor="ctr" anchorCtr="0">
            <a:spAutoFit/>
          </a:bodyPr>
          <a:lstStyle>
            <a:defPPr>
              <a:defRPr lang="en-US"/>
            </a:defPPr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('#wrapper div').</a:t>
            </a:r>
            <a:r>
              <a:rPr lang="en-US" noProof="1">
                <a:solidFill>
                  <a:schemeClr val="bg1"/>
                </a:solidFill>
              </a:rPr>
              <a:t>append</a:t>
            </a:r>
            <a:r>
              <a:rPr lang="en-US" noProof="1"/>
              <a:t>("&lt;p&gt;It's party time :)&lt;/p&gt;");</a:t>
            </a:r>
          </a:p>
        </p:txBody>
      </p:sp>
      <p:sp>
        <p:nvSpPr>
          <p:cNvPr id="15" name="Text Placeholder 1"/>
          <p:cNvSpPr txBox="1">
            <a:spLocks/>
          </p:cNvSpPr>
          <p:nvPr/>
        </p:nvSpPr>
        <p:spPr>
          <a:xfrm>
            <a:off x="892921" y="6069864"/>
            <a:ext cx="7361140" cy="468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396000" rIns="144000" bIns="396000" rtlCol="0" anchor="ctr" anchorCtr="0">
            <a:spAutoFit/>
          </a:bodyPr>
          <a:lstStyle>
            <a:defPPr>
              <a:defRPr lang="en-US"/>
            </a:defPPr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('&lt;h1&gt;Greetings&lt;/h1&gt;').</a:t>
            </a:r>
            <a:r>
              <a:rPr lang="en-US" noProof="1">
                <a:solidFill>
                  <a:schemeClr val="bg1"/>
                </a:solidFill>
              </a:rPr>
              <a:t>prependTo</a:t>
            </a:r>
            <a:r>
              <a:rPr lang="en-US" noProof="1"/>
              <a:t>('body');</a:t>
            </a:r>
          </a:p>
        </p:txBody>
      </p:sp>
    </p:spTree>
    <p:extLst>
      <p:ext uri="{BB962C8B-B14F-4D97-AF65-F5344CB8AC3E}">
        <p14:creationId xmlns:p14="http://schemas.microsoft.com/office/powerpoint/2010/main" val="375621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>
                <a:sym typeface="Lucida Grande" charset="0"/>
              </a:rPr>
              <a:t>Attaching events on certain elements</a:t>
            </a:r>
            <a:endParaRPr lang="en-GB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Events: Attach / Remove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58824" y="1937466"/>
            <a:ext cx="9604376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$('a.button').</a:t>
            </a:r>
            <a:r>
              <a:rPr lang="en-US" noProof="1">
                <a:solidFill>
                  <a:schemeClr val="bg1"/>
                </a:solidFill>
              </a:rPr>
              <a:t>on</a:t>
            </a:r>
            <a:r>
              <a:rPr lang="en-US" noProof="1">
                <a:solidFill>
                  <a:schemeClr val="tx1"/>
                </a:solidFill>
              </a:rPr>
              <a:t>('</a:t>
            </a:r>
            <a:r>
              <a:rPr lang="en-US" noProof="1">
                <a:solidFill>
                  <a:schemeClr val="bg1"/>
                </a:solidFill>
              </a:rPr>
              <a:t>click</a:t>
            </a:r>
            <a:r>
              <a:rPr lang="en-US" noProof="1">
                <a:solidFill>
                  <a:schemeClr val="tx1"/>
                </a:solidFill>
              </a:rPr>
              <a:t>', buttonClicked);</a:t>
            </a:r>
          </a:p>
          <a:p>
            <a:r>
              <a:rPr lang="en-US" noProof="1">
                <a:solidFill>
                  <a:schemeClr val="tx1"/>
                </a:solidFill>
              </a:rPr>
              <a:t>function buttonClicked() {</a:t>
            </a:r>
          </a:p>
          <a:p>
            <a:r>
              <a:rPr lang="en-US" noProof="1"/>
              <a:t>  $</a:t>
            </a:r>
            <a:r>
              <a:rPr lang="en-US" noProof="1">
                <a:solidFill>
                  <a:schemeClr val="tx1"/>
                </a:solidFill>
              </a:rPr>
              <a:t>('.selected').</a:t>
            </a:r>
            <a:r>
              <a:rPr lang="en-US" noProof="1">
                <a:solidFill>
                  <a:schemeClr val="bg1"/>
                </a:solidFill>
              </a:rPr>
              <a:t>removeClass</a:t>
            </a:r>
            <a:r>
              <a:rPr lang="en-US" noProof="1">
                <a:solidFill>
                  <a:schemeClr val="tx1"/>
                </a:solidFill>
              </a:rPr>
              <a:t>('selected');</a:t>
            </a:r>
          </a:p>
          <a:p>
            <a:r>
              <a:rPr lang="en-US" noProof="1">
                <a:solidFill>
                  <a:schemeClr val="tx1"/>
                </a:solidFill>
              </a:rPr>
              <a:t>  $(this).</a:t>
            </a:r>
            <a:r>
              <a:rPr lang="en-US" noProof="1">
                <a:solidFill>
                  <a:schemeClr val="bg1"/>
                </a:solidFill>
              </a:rPr>
              <a:t>addClass</a:t>
            </a:r>
            <a:r>
              <a:rPr lang="en-US" noProof="1">
                <a:solidFill>
                  <a:schemeClr val="tx1"/>
                </a:solidFill>
              </a:rPr>
              <a:t>('selected'); </a:t>
            </a:r>
          </a:p>
          <a:p>
            <a:r>
              <a:rPr lang="en-US" noProof="1"/>
              <a:t>  </a:t>
            </a:r>
            <a:r>
              <a:rPr lang="en-US" i="1" noProof="1">
                <a:solidFill>
                  <a:schemeClr val="accent2"/>
                </a:solidFill>
              </a:rPr>
              <a:t>// "this" is the event source (the hyperlink clicked)</a:t>
            </a:r>
          </a:p>
          <a:p>
            <a:r>
              <a:rPr lang="en-US" noProof="1"/>
              <a:t>}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758824" y="5847945"/>
            <a:ext cx="7394576" cy="5088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$('a.button').</a:t>
            </a:r>
            <a:r>
              <a:rPr lang="en-US" noProof="1">
                <a:solidFill>
                  <a:schemeClr val="bg1"/>
                </a:solidFill>
              </a:rPr>
              <a:t>off</a:t>
            </a:r>
            <a:r>
              <a:rPr lang="en-US" noProof="1">
                <a:solidFill>
                  <a:schemeClr val="tx1"/>
                </a:solidFill>
              </a:rPr>
              <a:t>('</a:t>
            </a:r>
            <a:r>
              <a:rPr lang="en-US" noProof="1">
                <a:solidFill>
                  <a:schemeClr val="bg1"/>
                </a:solidFill>
              </a:rPr>
              <a:t>click</a:t>
            </a:r>
            <a:r>
              <a:rPr lang="en-US" noProof="1">
                <a:solidFill>
                  <a:schemeClr val="tx1"/>
                </a:solidFill>
              </a:rPr>
              <a:t>',</a:t>
            </a:r>
            <a:r>
              <a:rPr lang="en-US" noProof="1"/>
              <a:t> </a:t>
            </a:r>
            <a:r>
              <a:rPr lang="en-US" noProof="1">
                <a:solidFill>
                  <a:schemeClr val="tx1"/>
                </a:solidFill>
              </a:rPr>
              <a:t>buttonClicked);</a:t>
            </a:r>
          </a:p>
        </p:txBody>
      </p:sp>
      <p:sp>
        <p:nvSpPr>
          <p:cNvPr id="11" name="Content Placeholder 13"/>
          <p:cNvSpPr txBox="1">
            <a:spLocks/>
          </p:cNvSpPr>
          <p:nvPr/>
        </p:nvSpPr>
        <p:spPr>
          <a:xfrm>
            <a:off x="192001" y="5043913"/>
            <a:ext cx="11804822" cy="64251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>
                <a:sym typeface="Lucida Grande" charset="0"/>
              </a:rPr>
              <a:t>Removing event handler from certain elements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4764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95400"/>
            <a:ext cx="2953524" cy="2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8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373047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Asynchronous programming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deals with the needs to run several tasks (pieces of code)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 parallel</a:t>
            </a:r>
            <a:r>
              <a:rPr lang="en-US" sz="3200" dirty="0"/>
              <a:t>, in the same time</a:t>
            </a: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EF06D1-3E96-4C49-971C-2B3F826D9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431" y="2362200"/>
            <a:ext cx="9519138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8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74885"/>
            <a:ext cx="8723299" cy="5377842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JavaScript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What’s JavaScript?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Functions</a:t>
            </a:r>
            <a:endParaRPr lang="en-US" dirty="0"/>
          </a:p>
          <a:p>
            <a:pPr>
              <a:lnSpc>
                <a:spcPts val="4000"/>
              </a:lnSpc>
            </a:pPr>
            <a:r>
              <a:rPr lang="en-US" dirty="0"/>
              <a:t>jQuery</a:t>
            </a:r>
          </a:p>
          <a:p>
            <a:pPr>
              <a:lnSpc>
                <a:spcPts val="4000"/>
              </a:lnSpc>
            </a:pPr>
            <a:r>
              <a:rPr lang="en-US" dirty="0"/>
              <a:t>Asynchronous </a:t>
            </a:r>
            <a:r>
              <a:rPr lang="en-US" dirty="0" smtClean="0"/>
              <a:t>Programming</a:t>
            </a:r>
          </a:p>
          <a:p>
            <a:pPr>
              <a:lnSpc>
                <a:spcPts val="4000"/>
              </a:lnSpc>
            </a:pPr>
            <a:r>
              <a:rPr lang="en-US" dirty="0" smtClean="0"/>
              <a:t>Promises</a:t>
            </a:r>
            <a:endParaRPr lang="en-US" dirty="0"/>
          </a:p>
          <a:p>
            <a:pPr>
              <a:lnSpc>
                <a:spcPts val="4000"/>
              </a:lnSpc>
            </a:pPr>
            <a:r>
              <a:rPr lang="en-US" dirty="0"/>
              <a:t>AJAX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3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373047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Synchronous programming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Each line of code is executed only when the preceding line has </a:t>
            </a:r>
            <a:br>
              <a:rPr lang="en-US" sz="3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finished it’s work</a:t>
            </a:r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Asynchronous Programming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In asynchronous programs, you can have two lines of code </a:t>
            </a:r>
            <a:br>
              <a:rPr lang="en-US" sz="3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(L1 followed by L2), where L1 schedules some task to be run in </a:t>
            </a:r>
            <a:br>
              <a:rPr lang="en-US" sz="3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the future, but L2 runs before that task completes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The tasks may finish in order of execution but it is not guaranteed</a:t>
            </a:r>
          </a:p>
          <a:p>
            <a:pPr lvl="1">
              <a:buClr>
                <a:schemeClr val="tx1"/>
              </a:buClr>
            </a:pP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5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6197" y="1371601"/>
            <a:ext cx="6320803" cy="243410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Say "Hello."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b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'Hello.'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Say "Goodbye" two seconds from now.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setTimeout(</a:t>
            </a:r>
            <a:r>
              <a:rPr lang="en-US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function()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console.log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'Goodbye!'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}, 2000);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Say "Hello again!"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'Hello </a:t>
            </a:r>
            <a:r>
              <a:rPr lang="en-US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again</a:t>
            </a:r>
            <a:r>
              <a:rPr lang="en-US" b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!'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699581" y="1371600"/>
            <a:ext cx="5336224" cy="3542096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getData()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data;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$.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get(</a:t>
            </a:r>
            <a:r>
              <a:rPr lang="en-US" b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'example.php'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/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(response)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data = response;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return data;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data = getData();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'The </a:t>
            </a:r>
            <a:r>
              <a:rPr lang="en-US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data is: </a:t>
            </a:r>
            <a:r>
              <a:rPr lang="en-US" b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+ data);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1D559EB-9302-44C9-86B0-817D638C08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5181600"/>
            <a:ext cx="6285058" cy="121559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What is wrong with these 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examples?</a:t>
            </a:r>
          </a:p>
          <a:p>
            <a:pPr lvl="1">
              <a:buClr>
                <a:schemeClr val="tx1"/>
              </a:buClr>
            </a:pP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8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Promises in JS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Objects Holding Asynchronous Operations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539857" y="1582404"/>
            <a:ext cx="3007315" cy="1977491"/>
            <a:chOff x="6583707" y="4134874"/>
            <a:chExt cx="4580765" cy="2724080"/>
          </a:xfrm>
        </p:grpSpPr>
        <p:pic>
          <p:nvPicPr>
            <p:cNvPr id="7" name="Picture 2" descr="Резултат с изображение за js logo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743603" y="4267683"/>
              <a:ext cx="4420869" cy="2591271"/>
            </a:xfrm>
            <a:prstGeom prst="roundRect">
              <a:avLst>
                <a:gd name="adj" fmla="val 1276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1446345">
              <a:off x="6583707" y="4134874"/>
              <a:ext cx="4044247" cy="1187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b="1" spc="50" dirty="0">
                  <a:ln w="28575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Promises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21407178">
              <a:off x="7559608" y="5141488"/>
              <a:ext cx="2092444" cy="80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spc="50" dirty="0">
                  <a:ln w="19050" cmpd="sng">
                    <a:solidFill>
                      <a:srgbClr val="00B050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.then()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 rot="295763">
              <a:off x="6798935" y="5751094"/>
              <a:ext cx="2280457" cy="80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spc="50" dirty="0">
                  <a:ln w="12700" cmpd="sng">
                    <a:solidFill>
                      <a:srgbClr val="E85C0E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.</a:t>
              </a:r>
              <a:r>
                <a:rPr lang="en-US" sz="3200" b="1" spc="50" dirty="0">
                  <a:ln w="19050" cmpd="sng">
                    <a:solidFill>
                      <a:srgbClr val="E85C0E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catch</a:t>
              </a:r>
              <a:r>
                <a:rPr lang="en-US" sz="3200" b="1" spc="50" dirty="0">
                  <a:ln w="12700" cmpd="sng">
                    <a:solidFill>
                      <a:srgbClr val="E85C0E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076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6201" y="1196125"/>
            <a:ext cx="11930759" cy="520106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+mj-lt"/>
              </a:rPr>
              <a:t>A promise is an object holding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asynchronous operation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+mj-lt"/>
              </a:rPr>
              <a:t>A result which may be available now, or in the future, or never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+mj-lt"/>
              </a:rPr>
              <a:t>Promises let asynchronous methods return values like synchronous methods, instead of immediately returning the final value, the asynchronous method 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returns a promise to supply the value at some point in the future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>
                <a:latin typeface="+mj-lt"/>
              </a:rPr>
              <a:t>Promises may be in one of these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states</a:t>
            </a:r>
            <a:r>
              <a:rPr lang="en-US" sz="3200" dirty="0">
                <a:latin typeface="+mj-lt"/>
              </a:rPr>
              <a:t>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Pending</a:t>
            </a:r>
            <a:r>
              <a:rPr lang="en-US" sz="3200" dirty="0">
                <a:latin typeface="+mj-lt"/>
              </a:rPr>
              <a:t> – operation still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running</a:t>
            </a:r>
            <a:r>
              <a:rPr lang="en-US" sz="3200" dirty="0">
                <a:latin typeface="+mj-lt"/>
              </a:rPr>
              <a:t> (unfinished)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Fulfilled</a:t>
            </a:r>
            <a:r>
              <a:rPr lang="en-US" sz="3200" dirty="0">
                <a:latin typeface="+mj-lt"/>
              </a:rPr>
              <a:t> </a:t>
            </a:r>
            <a:r>
              <a:rPr lang="bg-BG" sz="3200" dirty="0">
                <a:latin typeface="+mj-lt"/>
              </a:rPr>
              <a:t>– </a:t>
            </a:r>
            <a:r>
              <a:rPr lang="en-US" sz="3200" dirty="0">
                <a:latin typeface="+mj-lt"/>
              </a:rPr>
              <a:t>operation finished </a:t>
            </a:r>
            <a:r>
              <a:rPr lang="bg-BG" sz="3200" dirty="0">
                <a:latin typeface="+mj-lt"/>
              </a:rPr>
              <a:t>(</a:t>
            </a:r>
            <a:r>
              <a:rPr lang="en-US" sz="3200" dirty="0">
                <a:latin typeface="+mj-lt"/>
              </a:rPr>
              <a:t>and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result</a:t>
            </a:r>
            <a:r>
              <a:rPr lang="en-US" sz="3200" dirty="0">
                <a:latin typeface="+mj-lt"/>
              </a:rPr>
              <a:t> is available</a:t>
            </a:r>
            <a:r>
              <a:rPr lang="bg-BG" sz="3200" dirty="0">
                <a:latin typeface="+mj-lt"/>
              </a:rPr>
              <a:t>)</a:t>
            </a:r>
            <a:endParaRPr lang="en-US" sz="3200" dirty="0">
              <a:latin typeface="+mj-lt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Failed</a:t>
            </a:r>
            <a:r>
              <a:rPr lang="en-US" sz="3200" dirty="0">
                <a:latin typeface="+mj-lt"/>
              </a:rPr>
              <a:t> </a:t>
            </a:r>
            <a:r>
              <a:rPr lang="bg-BG" sz="3200" dirty="0">
                <a:latin typeface="+mj-lt"/>
              </a:rPr>
              <a:t>– </a:t>
            </a:r>
            <a:r>
              <a:rPr lang="en-US" sz="3200" dirty="0">
                <a:latin typeface="+mj-lt"/>
              </a:rPr>
              <a:t>operation is failed</a:t>
            </a:r>
            <a:r>
              <a:rPr lang="bg-BG" sz="3200" dirty="0">
                <a:latin typeface="+mj-lt"/>
              </a:rPr>
              <a:t> (</a:t>
            </a:r>
            <a:r>
              <a:rPr lang="en-US" sz="3200" dirty="0">
                <a:latin typeface="+mj-lt"/>
              </a:rPr>
              <a:t>and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error</a:t>
            </a:r>
            <a:r>
              <a:rPr lang="en-US" sz="3200" dirty="0">
                <a:latin typeface="+mj-lt"/>
              </a:rPr>
              <a:t> is available)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>
                <a:latin typeface="+mj-lt"/>
              </a:rPr>
              <a:t>Promises in JS use 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Promise</a:t>
            </a:r>
            <a:r>
              <a:rPr lang="en-US" sz="3200" dirty="0">
                <a:latin typeface="+mj-lt"/>
              </a:rPr>
              <a:t>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Promise?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2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Promise?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026" name="Picture 2" descr="https://mdn.mozillademos.org/files/15911/promises.png">
            <a:extLst>
              <a:ext uri="{FF2B5EF4-FFF2-40B4-BE49-F238E27FC236}">
                <a16:creationId xmlns:a16="http://schemas.microsoft.com/office/drawing/2014/main" id="{9F93CA1F-04F1-42F6-A5F0-100A7753A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1"/>
            <a:ext cx="11258044" cy="417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90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4197530" y="836023"/>
            <a:ext cx="3940629" cy="386880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000" dirty="0"/>
              <a:t>Asynchronous JavaScript And XML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578" y="836023"/>
            <a:ext cx="6864531" cy="329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2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444103" y="1369942"/>
            <a:ext cx="10506160" cy="4925754"/>
          </a:xfrm>
        </p:spPr>
        <p:txBody>
          <a:bodyPr>
            <a:noAutofit/>
          </a:bodyPr>
          <a:lstStyle/>
          <a:p>
            <a:pPr lvl="0"/>
            <a:r>
              <a:rPr lang="en-US" sz="3200" dirty="0">
                <a:latin typeface="+mj-lt"/>
              </a:rPr>
              <a:t>AJAX ==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Asynchronous JavaScript And XML</a:t>
            </a:r>
          </a:p>
          <a:p>
            <a:pPr lvl="1"/>
            <a:r>
              <a:rPr lang="en-US" sz="2400" dirty="0">
                <a:latin typeface="+mj-lt"/>
              </a:rPr>
              <a:t>A broad group of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Web technologies </a:t>
            </a:r>
            <a:r>
              <a:rPr lang="en-US" sz="2400" dirty="0">
                <a:latin typeface="+mj-lt"/>
              </a:rPr>
              <a:t>that can be used to implement a Web application that communicates with a server in the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background</a:t>
            </a:r>
            <a:r>
              <a:rPr lang="en-US" sz="2400" dirty="0">
                <a:latin typeface="+mj-lt"/>
              </a:rPr>
              <a:t>, without 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interfering with the current state of the page</a:t>
            </a:r>
          </a:p>
          <a:p>
            <a:pPr lvl="2"/>
            <a:r>
              <a:rPr lang="en-US" sz="2400" dirty="0">
                <a:solidFill>
                  <a:schemeClr val="bg1"/>
                </a:solidFill>
                <a:latin typeface="+mj-lt"/>
              </a:rPr>
              <a:t>HTML</a:t>
            </a:r>
            <a:r>
              <a:rPr lang="en-US" sz="2400" dirty="0">
                <a:latin typeface="+mj-lt"/>
              </a:rPr>
              <a:t> (or XHTML) and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CSS</a:t>
            </a:r>
            <a:r>
              <a:rPr lang="en-US" sz="2400" dirty="0">
                <a:latin typeface="+mj-lt"/>
              </a:rPr>
              <a:t> for presentation</a:t>
            </a:r>
          </a:p>
          <a:p>
            <a:pPr lvl="2"/>
            <a:r>
              <a:rPr lang="en-US" sz="2400" dirty="0">
                <a:latin typeface="+mj-lt"/>
              </a:rPr>
              <a:t>The Document Object Model (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DOM</a:t>
            </a:r>
            <a:r>
              <a:rPr lang="en-US" sz="2400" dirty="0">
                <a:latin typeface="+mj-lt"/>
              </a:rPr>
              <a:t>) for dynamic display of and 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interaction with data</a:t>
            </a:r>
          </a:p>
          <a:p>
            <a:pPr lvl="2"/>
            <a:r>
              <a:rPr lang="en-US" sz="2400" dirty="0">
                <a:solidFill>
                  <a:schemeClr val="bg1"/>
                </a:solidFill>
                <a:latin typeface="+mj-lt"/>
              </a:rPr>
              <a:t>JSON</a:t>
            </a:r>
            <a:r>
              <a:rPr lang="en-US" sz="2400" dirty="0">
                <a:latin typeface="+mj-lt"/>
              </a:rPr>
              <a:t> or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XML</a:t>
            </a:r>
            <a:r>
              <a:rPr lang="en-US" sz="2400" dirty="0">
                <a:latin typeface="+mj-lt"/>
              </a:rPr>
              <a:t> for the interchange of data, and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XSLT</a:t>
            </a:r>
            <a:r>
              <a:rPr lang="en-US" sz="2400" dirty="0">
                <a:latin typeface="+mj-lt"/>
              </a:rPr>
              <a:t> for its manipulation</a:t>
            </a:r>
          </a:p>
          <a:p>
            <a:pPr lvl="2"/>
            <a:r>
              <a:rPr lang="en-US" sz="2400" dirty="0">
                <a:latin typeface="+mj-lt"/>
              </a:rPr>
              <a:t>The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XMLHttpRequest</a:t>
            </a:r>
            <a:r>
              <a:rPr lang="en-US" sz="2400" dirty="0">
                <a:latin typeface="+mj-lt"/>
              </a:rPr>
              <a:t> object for asynchronous communication</a:t>
            </a:r>
          </a:p>
          <a:p>
            <a:pPr lvl="2"/>
            <a:r>
              <a:rPr lang="en-US" sz="2400" dirty="0">
                <a:solidFill>
                  <a:schemeClr val="bg1"/>
                </a:solidFill>
                <a:latin typeface="+mj-lt"/>
              </a:rPr>
              <a:t>JavaScript</a:t>
            </a:r>
            <a:r>
              <a:rPr lang="en-US" sz="2400" dirty="0">
                <a:latin typeface="+mj-lt"/>
              </a:rPr>
              <a:t> to bring these technologies together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AJAX?</a:t>
            </a:r>
          </a:p>
        </p:txBody>
      </p:sp>
    </p:spTree>
    <p:extLst>
      <p:ext uri="{BB962C8B-B14F-4D97-AF65-F5344CB8AC3E}">
        <p14:creationId xmlns:p14="http://schemas.microsoft.com/office/powerpoint/2010/main" val="35092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AJAX</a:t>
            </a:r>
            <a:r>
              <a:rPr lang="bg-BG" dirty="0"/>
              <a:t>: </a:t>
            </a:r>
            <a:r>
              <a:rPr lang="en-US" dirty="0"/>
              <a:t>Workflow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398039" y="1153651"/>
            <a:ext cx="5763208" cy="668063"/>
            <a:chOff x="3405744" y="1128111"/>
            <a:chExt cx="5763208" cy="668063"/>
          </a:xfrm>
        </p:grpSpPr>
        <p:sp>
          <p:nvSpPr>
            <p:cNvPr id="9" name="Right Arrow 8"/>
            <p:cNvSpPr/>
            <p:nvPr/>
          </p:nvSpPr>
          <p:spPr>
            <a:xfrm>
              <a:off x="3405744" y="1491374"/>
              <a:ext cx="5763208" cy="304800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33873" y="1128111"/>
              <a:ext cx="54647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dirty="0"/>
                <a:t>1. HTTP request (initial page load)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6875" y="1864408"/>
            <a:ext cx="5781794" cy="655116"/>
            <a:chOff x="3415287" y="1864408"/>
            <a:chExt cx="5781794" cy="655116"/>
          </a:xfrm>
        </p:grpSpPr>
        <p:sp>
          <p:nvSpPr>
            <p:cNvPr id="11" name="Right Arrow 10"/>
            <p:cNvSpPr/>
            <p:nvPr/>
          </p:nvSpPr>
          <p:spPr>
            <a:xfrm rot="10800000">
              <a:off x="3415287" y="2214724"/>
              <a:ext cx="5781794" cy="304800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55172" y="1864408"/>
              <a:ext cx="39535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/>
                <a:t>2. HTTP response (HTML page)</a:t>
              </a:r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2849880" y="1151122"/>
            <a:ext cx="0" cy="5249679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530080" y="1151121"/>
            <a:ext cx="0" cy="5249679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5259388" y="2604913"/>
            <a:ext cx="3939282" cy="666607"/>
            <a:chOff x="5257799" y="2604913"/>
            <a:chExt cx="3939282" cy="666607"/>
          </a:xfrm>
        </p:grpSpPr>
        <p:sp>
          <p:nvSpPr>
            <p:cNvPr id="19" name="Right Arrow 18"/>
            <p:cNvSpPr/>
            <p:nvPr/>
          </p:nvSpPr>
          <p:spPr>
            <a:xfrm>
              <a:off x="5257800" y="2946442"/>
              <a:ext cx="3939281" cy="325078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57799" y="2604913"/>
              <a:ext cx="3640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dirty="0"/>
                <a:t>AJAX request</a:t>
              </a:r>
            </a:p>
          </p:txBody>
        </p:sp>
      </p:grpSp>
      <p:sp>
        <p:nvSpPr>
          <p:cNvPr id="29" name="Right Arrow 28"/>
          <p:cNvSpPr/>
          <p:nvPr/>
        </p:nvSpPr>
        <p:spPr>
          <a:xfrm rot="5400000">
            <a:off x="3777848" y="4590361"/>
            <a:ext cx="777880" cy="296525"/>
          </a:xfrm>
          <a:prstGeom prst="rightArrow">
            <a:avLst>
              <a:gd name="adj1" fmla="val 35365"/>
              <a:gd name="adj2" fmla="val 7667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203235" y="3422060"/>
            <a:ext cx="3995435" cy="1034950"/>
            <a:chOff x="5201646" y="3422060"/>
            <a:chExt cx="3995435" cy="1034950"/>
          </a:xfrm>
        </p:grpSpPr>
        <p:sp>
          <p:nvSpPr>
            <p:cNvPr id="23" name="Right Arrow 22"/>
            <p:cNvSpPr/>
            <p:nvPr/>
          </p:nvSpPr>
          <p:spPr>
            <a:xfrm rot="10800000">
              <a:off x="5201646" y="3786401"/>
              <a:ext cx="3995434" cy="304800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37742" y="3422060"/>
              <a:ext cx="3659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dirty="0"/>
                <a:t>AJAX response (asynchronous)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537742" y="4026123"/>
              <a:ext cx="3659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dirty="0"/>
                <a:t>Returns data as JSON / HTML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09600" y="2273342"/>
            <a:ext cx="2116982" cy="2458833"/>
            <a:chOff x="1785220" y="3851122"/>
            <a:chExt cx="2116982" cy="2458833"/>
          </a:xfrm>
        </p:grpSpPr>
        <p:pic>
          <p:nvPicPr>
            <p:cNvPr id="28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857837" y="5786735"/>
              <a:ext cx="18229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Web Client</a:t>
              </a:r>
            </a:p>
          </p:txBody>
        </p:sp>
        <p:pic>
          <p:nvPicPr>
            <p:cNvPr id="34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/>
          <p:cNvGrpSpPr/>
          <p:nvPr/>
        </p:nvGrpSpPr>
        <p:grpSpPr>
          <a:xfrm>
            <a:off x="9770152" y="2320495"/>
            <a:ext cx="2005288" cy="2465792"/>
            <a:chOff x="8060004" y="3823226"/>
            <a:chExt cx="2005288" cy="2465792"/>
          </a:xfrm>
        </p:grpSpPr>
        <p:sp>
          <p:nvSpPr>
            <p:cNvPr id="36" name="TextBox 35"/>
            <p:cNvSpPr txBox="1"/>
            <p:nvPr/>
          </p:nvSpPr>
          <p:spPr>
            <a:xfrm>
              <a:off x="8060004" y="5765798"/>
              <a:ext cx="2005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Web Server</a:t>
              </a:r>
            </a:p>
          </p:txBody>
        </p:sp>
        <p:pic>
          <p:nvPicPr>
            <p:cNvPr id="37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/>
          <p:cNvGrpSpPr/>
          <p:nvPr/>
        </p:nvGrpSpPr>
        <p:grpSpPr>
          <a:xfrm>
            <a:off x="5398672" y="4957174"/>
            <a:ext cx="2907128" cy="1493010"/>
            <a:chOff x="5397084" y="4947014"/>
            <a:chExt cx="2907128" cy="1493010"/>
          </a:xfrm>
        </p:grpSpPr>
        <p:pic>
          <p:nvPicPr>
            <p:cNvPr id="1026" name="Picture 2" descr="http://cdn2.hubspot.net/hubfs/295648/computer-icon-1.png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6819" y="4947014"/>
              <a:ext cx="1777393" cy="1493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Right Arrow 8"/>
            <p:cNvSpPr/>
            <p:nvPr/>
          </p:nvSpPr>
          <p:spPr>
            <a:xfrm>
              <a:off x="5397084" y="5530731"/>
              <a:ext cx="880971" cy="325576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40" name="Закръглено правоъгълно изнесено означение 7"/>
          <p:cNvSpPr/>
          <p:nvPr/>
        </p:nvSpPr>
        <p:spPr bwMode="auto">
          <a:xfrm>
            <a:off x="2973179" y="2896693"/>
            <a:ext cx="2187555" cy="402327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500" b="1" dirty="0">
                <a:solidFill>
                  <a:schemeClr val="bg2"/>
                </a:solidFill>
              </a:rPr>
              <a:t>UI Interaction</a:t>
            </a:r>
            <a:endParaRPr lang="en-GB" sz="2500" dirty="0">
              <a:solidFill>
                <a:schemeClr val="bg2"/>
              </a:solidFill>
            </a:endParaRPr>
          </a:p>
        </p:txBody>
      </p:sp>
      <p:sp>
        <p:nvSpPr>
          <p:cNvPr id="42" name="Закръглено правоъгълно изнесено означение 7"/>
          <p:cNvSpPr/>
          <p:nvPr/>
        </p:nvSpPr>
        <p:spPr bwMode="auto">
          <a:xfrm>
            <a:off x="2973179" y="3775960"/>
            <a:ext cx="2187555" cy="402327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500" b="1" dirty="0">
                <a:solidFill>
                  <a:schemeClr val="bg2"/>
                </a:solidFill>
              </a:rPr>
              <a:t>AJAX handler</a:t>
            </a:r>
          </a:p>
        </p:txBody>
      </p:sp>
      <p:sp>
        <p:nvSpPr>
          <p:cNvPr id="43" name="Закръглено правоъгълно изнесено означение 7"/>
          <p:cNvSpPr/>
          <p:nvPr/>
        </p:nvSpPr>
        <p:spPr bwMode="auto">
          <a:xfrm>
            <a:off x="3194555" y="5298960"/>
            <a:ext cx="1931125" cy="803815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500" b="1" dirty="0">
                <a:solidFill>
                  <a:schemeClr val="bg2"/>
                </a:solidFill>
              </a:rPr>
              <a:t>Modify the page DOM</a:t>
            </a:r>
          </a:p>
        </p:txBody>
      </p:sp>
    </p:spTree>
    <p:extLst>
      <p:ext uri="{BB962C8B-B14F-4D97-AF65-F5344CB8AC3E}">
        <p14:creationId xmlns:p14="http://schemas.microsoft.com/office/powerpoint/2010/main" val="175581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0" grpId="0" animBg="1"/>
      <p:bldP spid="42" grpId="0" animBg="1"/>
      <p:bldP spid="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126490" cy="5276048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jQuery</a:t>
            </a:r>
            <a:r>
              <a:rPr lang="en-US" sz="3200" dirty="0">
                <a:latin typeface="+mj-lt"/>
              </a:rPr>
              <a:t> simplifies how developers make AJAX calls</a:t>
            </a:r>
          </a:p>
          <a:p>
            <a:pPr>
              <a:buClr>
                <a:schemeClr val="tx1"/>
              </a:buClr>
            </a:pPr>
            <a:r>
              <a:rPr lang="en-US" sz="3200" dirty="0">
                <a:latin typeface="+mj-lt"/>
              </a:rPr>
              <a:t>Low-Level Interface</a:t>
            </a:r>
          </a:p>
          <a:p>
            <a:pPr lvl="1">
              <a:buClr>
                <a:schemeClr val="tx1"/>
              </a:buClr>
            </a:pPr>
            <a:r>
              <a:rPr lang="en-US" sz="3000" dirty="0" err="1">
                <a:solidFill>
                  <a:schemeClr val="bg1"/>
                </a:solidFill>
                <a:latin typeface="+mj-lt"/>
              </a:rPr>
              <a:t>jQuery.ajax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() </a:t>
            </a:r>
            <a:r>
              <a:rPr lang="en-US" sz="3000" dirty="0">
                <a:latin typeface="+mj-lt"/>
              </a:rPr>
              <a:t>- Perform an asynchronous HTTP (Ajax) request.</a:t>
            </a:r>
          </a:p>
          <a:p>
            <a:pPr lvl="1">
              <a:buClr>
                <a:schemeClr val="tx1"/>
              </a:buClr>
            </a:pPr>
            <a:r>
              <a:rPr lang="en-US" sz="3000" dirty="0" err="1">
                <a:solidFill>
                  <a:schemeClr val="bg1"/>
                </a:solidFill>
                <a:latin typeface="+mj-lt"/>
              </a:rPr>
              <a:t>jQuery.ajaxPrefilter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() </a:t>
            </a:r>
            <a:r>
              <a:rPr lang="en-US" sz="3000" dirty="0">
                <a:latin typeface="+mj-lt"/>
              </a:rPr>
              <a:t>- Handle custom Ajax options or modify existing options before each request is sent and before they 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are processed by $.ajax().</a:t>
            </a:r>
          </a:p>
          <a:p>
            <a:pPr lvl="1">
              <a:buClr>
                <a:schemeClr val="tx1"/>
              </a:buClr>
            </a:pPr>
            <a:r>
              <a:rPr lang="en-US" sz="3000" dirty="0" err="1">
                <a:solidFill>
                  <a:schemeClr val="bg1"/>
                </a:solidFill>
                <a:latin typeface="+mj-lt"/>
              </a:rPr>
              <a:t>jQuery.ajaxSetup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() </a:t>
            </a:r>
            <a:r>
              <a:rPr lang="en-US" sz="3000" dirty="0">
                <a:latin typeface="+mj-lt"/>
              </a:rPr>
              <a:t>- Set default values for future Ajax 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requests. Its use is 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not recommended</a:t>
            </a:r>
            <a:r>
              <a:rPr lang="en-US" sz="3000" dirty="0">
                <a:latin typeface="+mj-lt"/>
              </a:rPr>
              <a:t>.</a:t>
            </a:r>
          </a:p>
          <a:p>
            <a:pPr lvl="1">
              <a:buClr>
                <a:schemeClr val="tx1"/>
              </a:buClr>
            </a:pPr>
            <a:r>
              <a:rPr lang="en-US" sz="3000" dirty="0" err="1">
                <a:solidFill>
                  <a:schemeClr val="bg1"/>
                </a:solidFill>
                <a:latin typeface="+mj-lt"/>
              </a:rPr>
              <a:t>jQuery.ajaxTransport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() </a:t>
            </a:r>
            <a:r>
              <a:rPr lang="en-US" sz="3000" dirty="0">
                <a:latin typeface="+mj-lt"/>
              </a:rPr>
              <a:t>- Creates an object that handles the 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actual transmission of Ajax data.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AJAX</a:t>
            </a:r>
          </a:p>
        </p:txBody>
      </p:sp>
    </p:spTree>
    <p:extLst>
      <p:ext uri="{BB962C8B-B14F-4D97-AF65-F5344CB8AC3E}">
        <p14:creationId xmlns:p14="http://schemas.microsoft.com/office/powerpoint/2010/main" val="2661896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126490" cy="52760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Shorthand Methods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jQuery.get</a:t>
            </a:r>
            <a:r>
              <a:rPr lang="en-US" dirty="0">
                <a:solidFill>
                  <a:schemeClr val="bg1"/>
                </a:solidFill>
              </a:rPr>
              <a:t>() </a:t>
            </a:r>
            <a:r>
              <a:rPr lang="en-US" dirty="0"/>
              <a:t>- Load data from the server using a HTTP GET request.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jQuery.getJSON</a:t>
            </a:r>
            <a:r>
              <a:rPr lang="en-US" dirty="0">
                <a:solidFill>
                  <a:schemeClr val="bg1"/>
                </a:solidFill>
              </a:rPr>
              <a:t>() </a:t>
            </a:r>
            <a:r>
              <a:rPr lang="en-US" dirty="0"/>
              <a:t>- Load JSON-encoded data from the </a:t>
            </a:r>
            <a:br>
              <a:rPr lang="en-US" dirty="0"/>
            </a:br>
            <a:r>
              <a:rPr lang="en-US" dirty="0"/>
              <a:t>server using a GET HTTP request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jQuery.getScript</a:t>
            </a:r>
            <a:r>
              <a:rPr lang="en-US" dirty="0">
                <a:solidFill>
                  <a:schemeClr val="bg1"/>
                </a:solidFill>
              </a:rPr>
              <a:t>() </a:t>
            </a:r>
            <a:r>
              <a:rPr lang="en-US" dirty="0"/>
              <a:t>- Load a JavaScript file from the server using a GET HTTP request, then execute it.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jQuery.post</a:t>
            </a:r>
            <a:r>
              <a:rPr lang="en-US" dirty="0">
                <a:solidFill>
                  <a:schemeClr val="bg1"/>
                </a:solidFill>
              </a:rPr>
              <a:t>() </a:t>
            </a:r>
            <a:r>
              <a:rPr lang="en-US" dirty="0"/>
              <a:t>- Load data from the server using a HTTP </a:t>
            </a:r>
            <a:br>
              <a:rPr lang="en-US" dirty="0"/>
            </a:br>
            <a:r>
              <a:rPr lang="en-US" dirty="0"/>
              <a:t>POST request.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.load() </a:t>
            </a:r>
            <a:r>
              <a:rPr lang="en-US" dirty="0"/>
              <a:t>- Load data from the server and place the returned HTML into the matched element.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AJAX</a:t>
            </a:r>
          </a:p>
        </p:txBody>
      </p:sp>
    </p:spTree>
    <p:extLst>
      <p:ext uri="{BB962C8B-B14F-4D97-AF65-F5344CB8AC3E}">
        <p14:creationId xmlns:p14="http://schemas.microsoft.com/office/powerpoint/2010/main" val="417067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6600" b="1" u="sng" dirty="0">
                <a:solidFill>
                  <a:schemeClr val="bg1"/>
                </a:solidFill>
              </a:rPr>
              <a:t>sli.do</a:t>
            </a: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9600" b="1" dirty="0"/>
              <a:t>#</a:t>
            </a:r>
            <a:r>
              <a:rPr lang="en-US" sz="9600" b="1" noProof="1"/>
              <a:t>java-web</a:t>
            </a:r>
            <a:endParaRPr lang="en-US" sz="54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29897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126490" cy="527604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Global Ajax Event Handlers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ajaxComplete</a:t>
            </a:r>
            <a:r>
              <a:rPr lang="en-US" dirty="0">
                <a:solidFill>
                  <a:schemeClr val="bg1"/>
                </a:solidFill>
              </a:rPr>
              <a:t>() </a:t>
            </a:r>
            <a:r>
              <a:rPr lang="en-US" dirty="0"/>
              <a:t>- Register a handler to be called when Ajax requests complete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ajaxError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 - Register a handler to be called when Ajax requests </a:t>
            </a:r>
            <a:br>
              <a:rPr lang="en-US" dirty="0"/>
            </a:br>
            <a:r>
              <a:rPr lang="en-US" dirty="0"/>
              <a:t>complete with an error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ajaxSend</a:t>
            </a:r>
            <a:r>
              <a:rPr lang="en-US" dirty="0">
                <a:solidFill>
                  <a:schemeClr val="bg1"/>
                </a:solidFill>
              </a:rPr>
              <a:t>() </a:t>
            </a:r>
            <a:r>
              <a:rPr lang="en-US" dirty="0"/>
              <a:t>- Attach a function to be executed before an Ajax request is sent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ajaxStart</a:t>
            </a:r>
            <a:r>
              <a:rPr lang="en-US" dirty="0">
                <a:solidFill>
                  <a:schemeClr val="bg1"/>
                </a:solidFill>
              </a:rPr>
              <a:t>() </a:t>
            </a:r>
            <a:r>
              <a:rPr lang="en-US" dirty="0"/>
              <a:t>- Register a handler to be called when the first Ajax </a:t>
            </a:r>
            <a:br>
              <a:rPr lang="en-US" dirty="0"/>
            </a:br>
            <a:r>
              <a:rPr lang="en-US" dirty="0"/>
              <a:t>request begins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ajaxStop</a:t>
            </a:r>
            <a:r>
              <a:rPr lang="en-US" dirty="0">
                <a:solidFill>
                  <a:schemeClr val="bg1"/>
                </a:solidFill>
              </a:rPr>
              <a:t>() </a:t>
            </a:r>
            <a:r>
              <a:rPr lang="en-US" dirty="0"/>
              <a:t>- Register a handler to be called when all Ajax requests </a:t>
            </a:r>
            <a:br>
              <a:rPr lang="en-US" dirty="0"/>
            </a:br>
            <a:r>
              <a:rPr lang="en-US" dirty="0"/>
              <a:t>have completed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ajaxSuccess</a:t>
            </a:r>
            <a:r>
              <a:rPr lang="en-US" dirty="0">
                <a:solidFill>
                  <a:schemeClr val="bg1"/>
                </a:solidFill>
              </a:rPr>
              <a:t>() </a:t>
            </a:r>
            <a:r>
              <a:rPr lang="en-US" dirty="0"/>
              <a:t>- Attach a function to be executed whenever an Ajax </a:t>
            </a:r>
            <a:br>
              <a:rPr lang="en-US" dirty="0"/>
            </a:br>
            <a:r>
              <a:rPr lang="en-US" dirty="0"/>
              <a:t>request completes successfully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AJAX</a:t>
            </a:r>
          </a:p>
        </p:txBody>
      </p:sp>
    </p:spTree>
    <p:extLst>
      <p:ext uri="{BB962C8B-B14F-4D97-AF65-F5344CB8AC3E}">
        <p14:creationId xmlns:p14="http://schemas.microsoft.com/office/powerpoint/2010/main" val="3163257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jQuery – GET &amp; POST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799" y="1555993"/>
            <a:ext cx="5528441" cy="50698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$.ajax('myservice/username',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data: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id: 'some-unique-id'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.then(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function success(name)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alert('User\'s name is ' + name);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function fail(data, status)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alert('Request failed.  Returned status of ' + status);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54379" y="1555993"/>
            <a:ext cx="5528441" cy="52237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var newName = 'John Smith';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$.ajax('myservice/username?' + $.param({id: 'some-unique-id'}),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method: 'POST',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data: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    name: newName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.then(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function success(name)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    if (name !== newName)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        alert('Something went wrong.  Name is now ' + name);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function fail(data, status)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    alert('Request failed.  Returned status of ' + status);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15032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Fetch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81100"/>
            <a:ext cx="30861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9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Fetch provides a generic definition of Request and Response     objects</a:t>
            </a:r>
          </a:p>
          <a:p>
            <a:r>
              <a:rPr lang="en-US" dirty="0"/>
              <a:t>They can be used:</a:t>
            </a:r>
          </a:p>
          <a:p>
            <a:pPr lvl="1"/>
            <a:r>
              <a:rPr lang="en-US" dirty="0"/>
              <a:t>When they are needed</a:t>
            </a:r>
          </a:p>
          <a:p>
            <a:pPr lvl="1"/>
            <a:r>
              <a:rPr lang="en-US" dirty="0"/>
              <a:t>For service workers</a:t>
            </a:r>
          </a:p>
          <a:p>
            <a:pPr lvl="1"/>
            <a:r>
              <a:rPr lang="en-US" dirty="0"/>
              <a:t>Cache API</a:t>
            </a:r>
          </a:p>
          <a:p>
            <a:pPr lvl="1"/>
            <a:r>
              <a:rPr lang="en-US" dirty="0"/>
              <a:t>Similar things that handle or modify requests and responses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</a:p>
        </p:txBody>
      </p:sp>
    </p:spTree>
    <p:extLst>
      <p:ext uri="{BB962C8B-B14F-4D97-AF65-F5344CB8AC3E}">
        <p14:creationId xmlns:p14="http://schemas.microsoft.com/office/powerpoint/2010/main" val="321824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B1545C-AF3F-471D-B29A-5B65863A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 (Demo)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3AF4D-0E10-4C01-9C98-D9256D5F06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51254" y="6482037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4743DA-9A77-4D0A-826C-A359790458B0}"/>
              </a:ext>
            </a:extLst>
          </p:cNvPr>
          <p:cNvGrpSpPr/>
          <p:nvPr/>
        </p:nvGrpSpPr>
        <p:grpSpPr>
          <a:xfrm>
            <a:off x="190406" y="1203414"/>
            <a:ext cx="7746964" cy="5131387"/>
            <a:chOff x="-79668" y="1203414"/>
            <a:chExt cx="11376007" cy="513138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CDA6A2-897A-4453-AC95-0F036B197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9668" y="1203414"/>
              <a:ext cx="11376007" cy="51313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@GetMapping("/")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public ModelAndView index(ModelAndView modelAndView) {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modelAndView.setViewName("index");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return modelAndView;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}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b="1" noProof="1"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@GetMapping(value = "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/fetch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", produces = "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application/json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")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@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ResponseBody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public 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Object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 fetchData() {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return new ArrayList&lt;Product&gt;() {{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add(new 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Product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(){{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    setName("Chewing Gum");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    setPrice(new BigDecimal(1.00));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    setBarcode("133242556222");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}});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...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}};</a:t>
              </a:r>
              <a:br>
                <a:rPr lang="en-US" b="1" noProof="1">
                  <a:latin typeface="Consolas" pitchFamily="49" charset="0"/>
                  <a:cs typeface="Consolas" pitchFamily="49" charset="0"/>
                </a:rPr>
              </a:br>
              <a:r>
                <a:rPr lang="en-US" b="1" noProof="1"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DF6416A-2E76-46A7-94C4-67AEB4404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8050" y="5912396"/>
              <a:ext cx="3848289" cy="42240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HomeController.java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120E80F-49BE-4719-AABB-CC85BB125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447" y="1203414"/>
            <a:ext cx="3875147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Product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private BigDecimal price;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private String barcode;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Getters &amp; Setters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C4EB7-A84B-4DE6-8F60-16D77DF94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2364" y="3142296"/>
            <a:ext cx="174923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Product.java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DA32AE-BBD0-4634-BD4E-1C9F7E6C3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179" y="3801946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3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42D2C1-C593-40B4-8C5B-562EBA1CD8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Now let’s head to the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</a:p>
          <a:p>
            <a:pPr lvl="1"/>
            <a:r>
              <a:rPr lang="en-US" dirty="0"/>
              <a:t>There is no need for a separate 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b="1" dirty="0" err="1">
                <a:solidFill>
                  <a:schemeClr val="bg1"/>
                </a:solidFill>
              </a:rPr>
              <a:t>js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file for one-time use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1545C-AF3F-471D-B29A-5B65863A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Fetch API (Demo)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3AF4D-0E10-4C01-9C98-D9256D5F06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4743DA-9A77-4D0A-826C-A359790458B0}"/>
              </a:ext>
            </a:extLst>
          </p:cNvPr>
          <p:cNvGrpSpPr/>
          <p:nvPr/>
        </p:nvGrpSpPr>
        <p:grpSpPr>
          <a:xfrm>
            <a:off x="420254" y="2528226"/>
            <a:ext cx="11351491" cy="4023392"/>
            <a:chOff x="449294" y="100750"/>
            <a:chExt cx="14883958" cy="295057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CDA6A2-897A-4453-AC95-0F036B197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94" y="100750"/>
              <a:ext cx="14883958" cy="295057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...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&lt;div class="container-fluid"&gt;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&lt;h1 class="text-center mt-5 display-1"&gt;Data Fetch&lt;/h1&gt;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&lt;div class="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data-container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 mt-5"&gt;&lt;/div&gt;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&lt;div class="button-holder mt-5"&gt;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&lt;button id="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fetch-button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" class="btn btn-info"&gt;Fetch Data&lt;/button&gt;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&lt;button id="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clear-button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" class="btn btn-secondary"&gt;Clear Data&lt;/button&gt;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&lt;/div&gt;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&lt;/div&gt;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&lt;script&gt;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// jQuery Event handlers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$('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#fetch-button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').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click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(() =&gt; {...}); </a:t>
              </a:r>
              <a:r>
                <a:rPr lang="en-US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// Fetch and render the data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$('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#clear-button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').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click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(() =&gt; $('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.data-container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').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empty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()); </a:t>
              </a:r>
              <a:r>
                <a:rPr lang="en-US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// Clear the data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&lt;/script&gt;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DF6416A-2E76-46A7-94C4-67AEB4404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3559" y="100750"/>
              <a:ext cx="1969693" cy="3097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index.html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414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B1545C-AF3F-471D-B29A-5B65863A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Fetch API (Demo)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3AF4D-0E10-4C01-9C98-D9256D5F06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58776" y="6471087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DA6A2-897A-4453-AC95-0F036B197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54" y="1297656"/>
            <a:ext cx="11351491" cy="54083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$('#fetch-button').click(()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fetch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://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localhost:8000/fetch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')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Fetch the data (GET request)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 =&gt; response.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json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())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Extract the JSON from the Response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((json) =&gt; json.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((x, y) =&gt; {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Render the JSON data to the 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if (y % 4 === 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$('.data-container').append('&lt;div class="row d-flex justify-content-around mt-4"&gt;');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let divColumn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'&lt;div class="col-md-3"&gt;'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'&lt;h3 class="text-center font-weight-bold"&gt;' + x.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'&lt;/h3&gt;'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'&lt;h4 class="text-center"&gt;Price: $' + x.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price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'&lt;/h4&gt;'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'&lt;h4 class="text-center"&gt;Barcode: $' + x.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barcode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'&lt;/h4&gt;'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'&lt;/div&gt;';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$('.data-container .row: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last-child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').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append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(divColumn);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}));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});</a:t>
            </a:r>
            <a:endParaRPr lang="en-US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23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3A25F3-6A15-4C81-B157-7DACFC0085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037334"/>
            <a:ext cx="10961783" cy="768084"/>
          </a:xfrm>
        </p:spPr>
        <p:txBody>
          <a:bodyPr/>
          <a:lstStyle/>
          <a:p>
            <a:r>
              <a:rPr lang="en-US" dirty="0"/>
              <a:t>AJAX &amp; Fetching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E55AF9-7430-4E34-9486-FC068BF436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8" y="5822947"/>
            <a:ext cx="10961783" cy="499819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FEF8A-7B2F-4DF8-B6D0-A364A839524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A22A0D-9DA5-4744-AF3F-6AE6B39E824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821" y="793964"/>
            <a:ext cx="2870703" cy="352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JavaScript supports conditional statements and loops</a:t>
            </a:r>
          </a:p>
          <a:p>
            <a:r>
              <a:rPr lang="en-US" sz="3200" dirty="0"/>
              <a:t>JavaScript objects hold </a:t>
            </a:r>
            <a:r>
              <a:rPr lang="en-US" sz="3200" b="1" dirty="0">
                <a:solidFill>
                  <a:schemeClr val="bg1"/>
                </a:solidFill>
              </a:rPr>
              <a:t>key-value pairs</a:t>
            </a:r>
            <a:endParaRPr lang="en-US" sz="3200" dirty="0"/>
          </a:p>
          <a:p>
            <a:r>
              <a:rPr lang="en-US" sz="3200" dirty="0"/>
              <a:t>jQuery is a fast, small, and feature-rich JavaScript library that can   easily manipulate HTML documents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Asynchronous programming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deals with the needs to run several     tasks (pieces of code)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 parallel</a:t>
            </a:r>
            <a:endParaRPr lang="en-US" sz="3200" dirty="0"/>
          </a:p>
          <a:p>
            <a:r>
              <a:rPr lang="en-US" sz="3200" dirty="0"/>
              <a:t>AJAX == </a:t>
            </a:r>
            <a:r>
              <a:rPr lang="en-US" sz="3200" b="1" dirty="0">
                <a:solidFill>
                  <a:schemeClr val="bg1"/>
                </a:solidFill>
              </a:rPr>
              <a:t>Asynchronous JavaScript And XML</a:t>
            </a:r>
          </a:p>
          <a:p>
            <a:r>
              <a:rPr lang="en-US" sz="3200" dirty="0"/>
              <a:t>Fetch provides a generic definition of Request and                                Response objects</a:t>
            </a:r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1041401"/>
            <a:ext cx="2152650" cy="1375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67291" y="4269419"/>
            <a:ext cx="2108746" cy="22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4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07" y="6083670"/>
            <a:ext cx="10961783" cy="499819"/>
          </a:xfrm>
        </p:spPr>
        <p:txBody>
          <a:bodyPr/>
          <a:lstStyle/>
          <a:p>
            <a:r>
              <a:rPr lang="en-US" dirty="0" smtClean="0"/>
              <a:t>Functions - Syntax</a:t>
            </a:r>
            <a:r>
              <a:rPr lang="en-US" dirty="0"/>
              <a:t>, Invocation, Return, Functions </a:t>
            </a:r>
            <a:r>
              <a:rPr lang="en-US" dirty="0" smtClean="0"/>
              <a:t>  as </a:t>
            </a:r>
            <a:r>
              <a:rPr lang="en-US" dirty="0"/>
              <a:t>values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919" y="1544403"/>
            <a:ext cx="4666161" cy="229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2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2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27604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 JavaScript syntax is similar to C#, Java and PHP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Operators, Variables, Conditional statements, loops, </a:t>
            </a:r>
          </a:p>
          <a:p>
            <a:pPr marL="609219" lvl="1" indent="0">
              <a:lnSpc>
                <a:spcPct val="100000"/>
              </a:lnSpc>
              <a:buNone/>
            </a:pPr>
            <a:r>
              <a:rPr lang="en-US" dirty="0"/>
              <a:t>functions, arrays, objects </a:t>
            </a:r>
            <a:r>
              <a:rPr lang="en-US"/>
              <a:t>and </a:t>
            </a:r>
            <a:r>
              <a:rPr lang="en-US" smtClean="0"/>
              <a:t>classes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898483" y="3263748"/>
            <a:ext cx="3392077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let</a:t>
            </a:r>
            <a:r>
              <a:rPr lang="en-US" dirty="0">
                <a:solidFill>
                  <a:schemeClr val="tx1"/>
                </a:solidFill>
              </a:rPr>
              <a:t> a = </a:t>
            </a:r>
            <a:r>
              <a:rPr lang="en-US" dirty="0" smtClean="0">
                <a:solidFill>
                  <a:schemeClr val="tx1"/>
                </a:solidFill>
              </a:rPr>
              <a:t>5;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let b = </a:t>
            </a:r>
            <a:r>
              <a:rPr lang="en-US" dirty="0" smtClean="0">
                <a:solidFill>
                  <a:schemeClr val="tx1"/>
                </a:solidFill>
              </a:rPr>
              <a:t>10;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if (</a:t>
            </a:r>
            <a:r>
              <a:rPr lang="en-US" dirty="0">
                <a:solidFill>
                  <a:schemeClr val="bg1"/>
                </a:solidFill>
              </a:rPr>
              <a:t>b &gt; a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</a:rPr>
              <a:t>  console.log(b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8CE4F6D8-CF77-430A-9BAA-84FC26F903D8}"/>
              </a:ext>
            </a:extLst>
          </p:cNvPr>
          <p:cNvSpPr/>
          <p:nvPr/>
        </p:nvSpPr>
        <p:spPr bwMode="auto">
          <a:xfrm>
            <a:off x="2118783" y="2897945"/>
            <a:ext cx="2405576" cy="1095977"/>
          </a:xfrm>
          <a:prstGeom prst="wedgeRoundRectCallout">
            <a:avLst>
              <a:gd name="adj1" fmla="val 65132"/>
              <a:gd name="adj2" fmla="val 125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Declare a variable with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CEB34E7C-0D32-4C81-B9F3-1CCEB10845D7}"/>
              </a:ext>
            </a:extLst>
          </p:cNvPr>
          <p:cNvSpPr/>
          <p:nvPr/>
        </p:nvSpPr>
        <p:spPr bwMode="auto">
          <a:xfrm>
            <a:off x="2118783" y="4358640"/>
            <a:ext cx="2405576" cy="1095977"/>
          </a:xfrm>
          <a:prstGeom prst="wedgeRoundRectCallout">
            <a:avLst>
              <a:gd name="adj1" fmla="val 63962"/>
              <a:gd name="adj2" fmla="val -285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statement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902FBA73-D8EA-4D64-951E-BF4E31189BC8}"/>
              </a:ext>
            </a:extLst>
          </p:cNvPr>
          <p:cNvSpPr/>
          <p:nvPr/>
        </p:nvSpPr>
        <p:spPr bwMode="auto">
          <a:xfrm>
            <a:off x="8469770" y="4055599"/>
            <a:ext cx="3206893" cy="1095977"/>
          </a:xfrm>
          <a:prstGeom prst="wedgeRoundRectCallout">
            <a:avLst>
              <a:gd name="adj1" fmla="val -64838"/>
              <a:gd name="adj2" fmla="val 394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 of the conditional statement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351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Why Functions?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You can </a:t>
            </a:r>
            <a:r>
              <a:rPr lang="en-US" sz="3200" b="1" dirty="0">
                <a:solidFill>
                  <a:schemeClr val="bg1"/>
                </a:solidFill>
              </a:rPr>
              <a:t>reuse</a:t>
            </a:r>
            <a:r>
              <a:rPr lang="en-US" sz="3200" dirty="0"/>
              <a:t> code, define </a:t>
            </a:r>
            <a:r>
              <a:rPr lang="en-US" sz="3200" b="1" dirty="0">
                <a:solidFill>
                  <a:schemeClr val="bg1"/>
                </a:solidFill>
              </a:rPr>
              <a:t>once</a:t>
            </a:r>
            <a:r>
              <a:rPr lang="en-US" sz="3200" dirty="0"/>
              <a:t>, use </a:t>
            </a:r>
            <a:r>
              <a:rPr lang="en-US" sz="3200" b="1" dirty="0">
                <a:solidFill>
                  <a:schemeClr val="bg1"/>
                </a:solidFill>
              </a:rPr>
              <a:t>many times</a:t>
            </a:r>
            <a:r>
              <a:rPr lang="en-US" sz="3200" dirty="0"/>
              <a:t>.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 = block of code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Can take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  <a:r>
              <a:rPr lang="en-US" sz="3200" dirty="0"/>
              <a:t> and return </a:t>
            </a:r>
            <a:r>
              <a:rPr lang="en-US" sz="3200" b="1" dirty="0">
                <a:solidFill>
                  <a:schemeClr val="bg1"/>
                </a:solidFill>
              </a:rPr>
              <a:t>result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JS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69382" y="4566913"/>
            <a:ext cx="5911554" cy="1436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printStars(count)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console.log("*".repeat(count));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869382" y="6003818"/>
            <a:ext cx="5911553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printStars(10);</a:t>
            </a:r>
          </a:p>
        </p:txBody>
      </p:sp>
      <p:sp>
        <p:nvSpPr>
          <p:cNvPr id="4" name="Закръглено правоъгълно изнесено означение 7"/>
          <p:cNvSpPr/>
          <p:nvPr/>
        </p:nvSpPr>
        <p:spPr bwMode="auto">
          <a:xfrm>
            <a:off x="2953784" y="3652147"/>
            <a:ext cx="2542920" cy="732943"/>
          </a:xfrm>
          <a:prstGeom prst="wedgeRoundRectCallout">
            <a:avLst>
              <a:gd name="adj1" fmla="val -16883"/>
              <a:gd name="adj2" fmla="val 88145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Function </a:t>
            </a:r>
            <a:r>
              <a:rPr lang="en-US" sz="2600" dirty="0">
                <a:solidFill>
                  <a:schemeClr val="bg2"/>
                </a:solidFill>
              </a:rPr>
              <a:t>name</a:t>
            </a:r>
            <a:r>
              <a:rPr lang="en-US" sz="2600" dirty="0">
                <a:solidFill>
                  <a:srgbClr val="FFFFFF"/>
                </a:solidFill>
              </a:rPr>
              <a:t>: use </a:t>
            </a:r>
            <a:r>
              <a:rPr lang="en-US" sz="2600" b="1" noProof="1">
                <a:solidFill>
                  <a:schemeClr val="bg1"/>
                </a:solidFill>
              </a:rPr>
              <a:t>camelCase</a:t>
            </a:r>
          </a:p>
        </p:txBody>
      </p:sp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5944664" y="3614589"/>
            <a:ext cx="3278849" cy="814584"/>
          </a:xfrm>
          <a:prstGeom prst="wedgeRoundRectCallout">
            <a:avLst>
              <a:gd name="adj1" fmla="val -50206"/>
              <a:gd name="adj2" fmla="val 8888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Function </a:t>
            </a:r>
            <a:r>
              <a:rPr lang="en-US" sz="2600" b="1" dirty="0">
                <a:solidFill>
                  <a:schemeClr val="bg1"/>
                </a:solidFill>
              </a:rPr>
              <a:t>parameters</a:t>
            </a:r>
            <a:r>
              <a:rPr lang="en-US" sz="2600" dirty="0">
                <a:solidFill>
                  <a:srgbClr val="FFFFFF"/>
                </a:solidFill>
              </a:rPr>
              <a:t>: use </a:t>
            </a:r>
            <a:r>
              <a:rPr lang="en-US" sz="2600" b="1" noProof="1">
                <a:solidFill>
                  <a:schemeClr val="bg1"/>
                </a:solidFill>
              </a:rPr>
              <a:t>camelCase</a:t>
            </a: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7780935" y="4748168"/>
            <a:ext cx="2604231" cy="892573"/>
          </a:xfrm>
          <a:prstGeom prst="wedgeRoundRectCallout">
            <a:avLst>
              <a:gd name="adj1" fmla="val -83498"/>
              <a:gd name="adj2" fmla="val -386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</a:t>
            </a:r>
            <a:r>
              <a:rPr lang="en-US" sz="2600" b="1" dirty="0">
                <a:solidFill>
                  <a:schemeClr val="bg1"/>
                </a:solidFill>
              </a:rPr>
              <a:t>{</a:t>
            </a:r>
            <a:r>
              <a:rPr lang="en-US" sz="2600" dirty="0">
                <a:solidFill>
                  <a:srgbClr val="FFFFFF"/>
                </a:solidFill>
              </a:rPr>
              <a:t> stays at the same line</a:t>
            </a:r>
            <a:endParaRPr lang="en-US" sz="2600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5145093" y="5838713"/>
            <a:ext cx="3386992" cy="576022"/>
          </a:xfrm>
          <a:prstGeom prst="wedgeRoundRectCallout">
            <a:avLst>
              <a:gd name="adj1" fmla="val -65287"/>
              <a:gd name="adj2" fmla="val 3333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Invoke</a:t>
            </a:r>
            <a:r>
              <a:rPr lang="en-US" sz="2600" dirty="0">
                <a:solidFill>
                  <a:srgbClr val="FFFFFF"/>
                </a:solidFill>
              </a:rPr>
              <a:t> the function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95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JS (2)</a:t>
            </a:r>
            <a:endParaRPr lang="bg-BG" dirty="0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sz="quarter" idx="10"/>
          </p:nvPr>
        </p:nvSpPr>
        <p:spPr>
          <a:xfrm>
            <a:off x="1358802" y="1229700"/>
            <a:ext cx="5041998" cy="1584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sum (a, b)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console.log(a + b);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sum (5, 6);		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11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67477" y="2957526"/>
            <a:ext cx="5041999" cy="15477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3398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defTabSz="1218438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 defTabSz="1218438" latinLnBrk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 defTabSz="1218438" latinLnBrk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 defTabSz="1218438" latinLnBrk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 defTabSz="1218438" latinLnBrk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function sum (a, b = 3) </a:t>
            </a:r>
            <a:r>
              <a:rPr lang="en-US" noProof="1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en-US" noProof="1"/>
              <a:t>  console.log(a + b);</a:t>
            </a:r>
          </a:p>
          <a:p>
            <a:pPr lvl="1"/>
            <a:r>
              <a:rPr lang="en-US" noProof="1">
                <a:solidFill>
                  <a:schemeClr val="bg1"/>
                </a:solidFill>
              </a:rPr>
              <a:t>}</a:t>
            </a:r>
          </a:p>
          <a:p>
            <a:pPr lvl="1"/>
            <a:r>
              <a:rPr lang="en-US" noProof="1"/>
              <a:t>sum (11);		</a:t>
            </a:r>
            <a:r>
              <a:rPr lang="en-US" i="1" noProof="1">
                <a:solidFill>
                  <a:schemeClr val="accent2"/>
                </a:solidFill>
              </a:rPr>
              <a:t>// 14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358801" y="4658101"/>
            <a:ext cx="5042000" cy="1880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456915"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3398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defTabSz="1218438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 defTabSz="1218438" latinLnBrk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 defTabSz="1218438" latinLnBrk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 defTabSz="1218438" latinLnBrk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 defTabSz="1218438" latinLnBrk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function sum (a, b) </a:t>
            </a:r>
            <a:r>
              <a:rPr lang="en-US" noProof="1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return</a:t>
            </a:r>
            <a:r>
              <a:rPr lang="en-US" noProof="1"/>
              <a:t> a + b;</a:t>
            </a:r>
          </a:p>
          <a:p>
            <a:pPr lvl="1"/>
            <a:r>
              <a:rPr lang="en-US" noProof="1">
                <a:solidFill>
                  <a:schemeClr val="bg1"/>
                </a:solidFill>
              </a:rPr>
              <a:t>}</a:t>
            </a:r>
          </a:p>
          <a:p>
            <a:pPr lvl="1"/>
            <a:r>
              <a:rPr lang="en-US" noProof="1"/>
              <a:t>let c = sum (5.8, 3);</a:t>
            </a:r>
          </a:p>
          <a:p>
            <a:pPr lvl="1"/>
            <a:r>
              <a:rPr lang="en-US" noProof="1"/>
              <a:t>console.log (c);	</a:t>
            </a:r>
            <a:r>
              <a:rPr lang="en-US" i="1" noProof="1">
                <a:solidFill>
                  <a:schemeClr val="accent2"/>
                </a:solidFill>
              </a:rPr>
              <a:t>// 8.8</a:t>
            </a:r>
            <a:endParaRPr lang="en-US" noProof="1"/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6582574" y="4902143"/>
            <a:ext cx="3488184" cy="806680"/>
          </a:xfrm>
          <a:prstGeom prst="wedgeRoundRectCallout">
            <a:avLst>
              <a:gd name="adj1" fmla="val -90923"/>
              <a:gd name="adj2" fmla="val -1023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Return</a:t>
            </a:r>
            <a:r>
              <a:rPr lang="en-US" sz="2600" dirty="0">
                <a:solidFill>
                  <a:srgbClr val="FFFFFF"/>
                </a:solidFill>
              </a:rPr>
              <a:t> ends function execution </a:t>
            </a:r>
            <a:endParaRPr lang="en-US" sz="2600" b="1" noProof="1">
              <a:solidFill>
                <a:schemeClr val="bg1"/>
              </a:solidFill>
            </a:endParaRPr>
          </a:p>
        </p:txBody>
      </p:sp>
      <p:sp>
        <p:nvSpPr>
          <p:cNvPr id="10" name="Закръглено правоъгълно изнесено означение 7"/>
          <p:cNvSpPr/>
          <p:nvPr/>
        </p:nvSpPr>
        <p:spPr bwMode="auto">
          <a:xfrm>
            <a:off x="7620190" y="3439358"/>
            <a:ext cx="3216685" cy="823724"/>
          </a:xfrm>
          <a:prstGeom prst="wedgeRoundRectCallout">
            <a:avLst>
              <a:gd name="adj1" fmla="val -84319"/>
              <a:gd name="adj2" fmla="val -5650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Default</a:t>
            </a:r>
            <a:r>
              <a:rPr lang="en-US" sz="2600" dirty="0">
                <a:solidFill>
                  <a:srgbClr val="FFFFFF"/>
                </a:solidFill>
              </a:rPr>
              <a:t> function parameters</a:t>
            </a:r>
            <a:endParaRPr lang="en-US" sz="2600" b="1" noProof="1">
              <a:solidFill>
                <a:schemeClr val="bg1"/>
              </a:solidFill>
            </a:endParaRPr>
          </a:p>
        </p:txBody>
      </p:sp>
      <p:sp>
        <p:nvSpPr>
          <p:cNvPr id="11" name="Закръглено правоъгълно изнесено означение 7"/>
          <p:cNvSpPr/>
          <p:nvPr/>
        </p:nvSpPr>
        <p:spPr bwMode="auto">
          <a:xfrm>
            <a:off x="5635343" y="1330394"/>
            <a:ext cx="4061109" cy="770255"/>
          </a:xfrm>
          <a:prstGeom prst="wedgeRoundRectCallout">
            <a:avLst>
              <a:gd name="adj1" fmla="val -77402"/>
              <a:gd name="adj2" fmla="val 7548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</a:rPr>
              <a:t>Invoke</a:t>
            </a:r>
            <a:r>
              <a:rPr lang="en-US" sz="2600" noProof="1">
                <a:solidFill>
                  <a:schemeClr val="bg2"/>
                </a:solidFill>
              </a:rPr>
              <a:t> the function with different parameters value</a:t>
            </a:r>
          </a:p>
        </p:txBody>
      </p:sp>
    </p:spTree>
    <p:extLst>
      <p:ext uri="{BB962C8B-B14F-4D97-AF65-F5344CB8AC3E}">
        <p14:creationId xmlns:p14="http://schemas.microsoft.com/office/powerpoint/2010/main" val="67869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Declaration, Expression, Arrow</a:t>
            </a:r>
            <a:endParaRPr lang="bg-BG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280518" y="1327803"/>
            <a:ext cx="5220035" cy="1584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438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3398" b="1" kern="12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walk()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console.log('walking');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walk();		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walking</a:t>
            </a:r>
          </a:p>
        </p:txBody>
      </p:sp>
      <p:sp>
        <p:nvSpPr>
          <p:cNvPr id="5" name="Закръглено правоъгълно изнесено означение 7"/>
          <p:cNvSpPr/>
          <p:nvPr/>
        </p:nvSpPr>
        <p:spPr bwMode="auto">
          <a:xfrm>
            <a:off x="8134277" y="1303585"/>
            <a:ext cx="3124344" cy="732943"/>
          </a:xfrm>
          <a:prstGeom prst="wedgeRoundRectCallout">
            <a:avLst>
              <a:gd name="adj1" fmla="val -77402"/>
              <a:gd name="adj2" fmla="val 7548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noProof="1">
                <a:solidFill>
                  <a:schemeClr val="bg2"/>
                </a:solidFill>
              </a:rPr>
              <a:t>Function </a:t>
            </a:r>
            <a:r>
              <a:rPr lang="en-US" sz="2600" b="1" noProof="1">
                <a:solidFill>
                  <a:schemeClr val="bg1"/>
                </a:solidFill>
              </a:rPr>
              <a:t>Declaration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80519" y="3109664"/>
            <a:ext cx="5220034" cy="1584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438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3398" b="1" kern="12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let solve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function walk()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console.log('walking');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solve();	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walking</a:t>
            </a:r>
          </a:p>
        </p:txBody>
      </p:sp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8134276" y="3109664"/>
            <a:ext cx="3124345" cy="732943"/>
          </a:xfrm>
          <a:prstGeom prst="wedgeRoundRectCallout">
            <a:avLst>
              <a:gd name="adj1" fmla="val -77402"/>
              <a:gd name="adj2" fmla="val 7548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noProof="1">
                <a:solidFill>
                  <a:schemeClr val="bg2"/>
                </a:solidFill>
              </a:rPr>
              <a:t>Function </a:t>
            </a:r>
            <a:r>
              <a:rPr lang="en-US" sz="2600" b="1" noProof="1">
                <a:solidFill>
                  <a:schemeClr val="bg1"/>
                </a:solidFill>
              </a:rPr>
              <a:t>Expression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80518" y="5031659"/>
            <a:ext cx="5220035" cy="1584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438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3398" b="1" kern="12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solve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 =&gt;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console.log('walking');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solve();	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walking</a:t>
            </a:r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8028258" y="5031659"/>
            <a:ext cx="3230363" cy="732943"/>
          </a:xfrm>
          <a:prstGeom prst="wedgeRoundRectCallout">
            <a:avLst>
              <a:gd name="adj1" fmla="val -77402"/>
              <a:gd name="adj2" fmla="val 7548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</a:rPr>
              <a:t>Arrow </a:t>
            </a:r>
            <a:r>
              <a:rPr lang="en-US" sz="2600" noProof="1">
                <a:solidFill>
                  <a:schemeClr val="bg2"/>
                </a:solidFill>
              </a:rPr>
              <a:t>function</a:t>
            </a:r>
            <a:endParaRPr lang="en-US" sz="26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17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126490" cy="5276048"/>
          </a:xfrm>
        </p:spPr>
        <p:txBody>
          <a:bodyPr>
            <a:normAutofit/>
          </a:bodyPr>
          <a:lstStyle/>
          <a:p>
            <a:r>
              <a:rPr lang="en-US" sz="3200" dirty="0"/>
              <a:t>The code inside a function is executed when the</a:t>
            </a:r>
            <a:br>
              <a:rPr lang="en-US" sz="3200" dirty="0"/>
            </a:br>
            <a:r>
              <a:rPr lang="en-US" sz="3200" dirty="0"/>
              <a:t>function is </a:t>
            </a:r>
            <a:r>
              <a:rPr lang="en-US" sz="3200" b="1" dirty="0">
                <a:solidFill>
                  <a:schemeClr val="bg1"/>
                </a:solidFill>
              </a:rPr>
              <a:t>invoked</a:t>
            </a:r>
            <a:r>
              <a:rPr lang="en-US" sz="3200" dirty="0"/>
              <a:t> with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  <a:r>
              <a:rPr lang="en-US" sz="3200" dirty="0"/>
              <a:t> operator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Invocation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05813" y="2304140"/>
            <a:ext cx="6439333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write(name)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console.log(`I am ${name}`);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('George');		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 am George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05813" y="4437333"/>
            <a:ext cx="643933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('George');		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 am George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write(name)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console.log(`I am ${name}`);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Закръглено правоъгълно изнесено означение 7"/>
          <p:cNvSpPr/>
          <p:nvPr/>
        </p:nvSpPr>
        <p:spPr bwMode="auto">
          <a:xfrm>
            <a:off x="8780739" y="2082608"/>
            <a:ext cx="3232356" cy="796610"/>
          </a:xfrm>
          <a:prstGeom prst="wedgeRoundRectCallout">
            <a:avLst>
              <a:gd name="adj1" fmla="val -48368"/>
              <a:gd name="adj2" fmla="val 95300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</a:rPr>
              <a:t>Invoke</a:t>
            </a:r>
            <a:r>
              <a:rPr lang="en-US" sz="2600" noProof="1">
                <a:solidFill>
                  <a:schemeClr val="bg2"/>
                </a:solidFill>
              </a:rPr>
              <a:t> the function </a:t>
            </a:r>
            <a:r>
              <a:rPr lang="en-US" sz="2600" b="1" noProof="1">
                <a:solidFill>
                  <a:schemeClr val="bg1"/>
                </a:solidFill>
              </a:rPr>
              <a:t>after</a:t>
            </a:r>
            <a:r>
              <a:rPr lang="en-US" sz="2600" noProof="1">
                <a:solidFill>
                  <a:schemeClr val="bg2"/>
                </a:solidFill>
              </a:rPr>
              <a:t> declaration</a:t>
            </a:r>
          </a:p>
        </p:txBody>
      </p:sp>
      <p:sp>
        <p:nvSpPr>
          <p:cNvPr id="12" name="Закръглено правоъгълно изнесено означение 7"/>
          <p:cNvSpPr/>
          <p:nvPr/>
        </p:nvSpPr>
        <p:spPr bwMode="auto">
          <a:xfrm>
            <a:off x="8911984" y="4382622"/>
            <a:ext cx="3101111" cy="799951"/>
          </a:xfrm>
          <a:prstGeom prst="wedgeRoundRectCallout">
            <a:avLst>
              <a:gd name="adj1" fmla="val -52934"/>
              <a:gd name="adj2" fmla="val 90250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</a:rPr>
              <a:t>Invoke</a:t>
            </a:r>
            <a:r>
              <a:rPr lang="en-US" sz="2600" noProof="1">
                <a:solidFill>
                  <a:schemeClr val="bg2"/>
                </a:solidFill>
              </a:rPr>
              <a:t> the function </a:t>
            </a:r>
            <a:r>
              <a:rPr lang="en-US" sz="2600" b="1" noProof="1">
                <a:solidFill>
                  <a:schemeClr val="bg1"/>
                </a:solidFill>
              </a:rPr>
              <a:t>before</a:t>
            </a:r>
            <a:r>
              <a:rPr lang="en-US" sz="2600" noProof="1">
                <a:solidFill>
                  <a:schemeClr val="bg2"/>
                </a:solidFill>
              </a:rPr>
              <a:t> declaration</a:t>
            </a:r>
          </a:p>
        </p:txBody>
      </p:sp>
    </p:spTree>
    <p:extLst>
      <p:ext uri="{BB962C8B-B14F-4D97-AF65-F5344CB8AC3E}">
        <p14:creationId xmlns:p14="http://schemas.microsoft.com/office/powerpoint/2010/main" val="172688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10788</TotalTime>
  <Words>2029</Words>
  <Application>Microsoft Office PowerPoint</Application>
  <PresentationFormat>Widescreen</PresentationFormat>
  <Paragraphs>440</Paragraphs>
  <Slides>43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맑은 고딕</vt:lpstr>
      <vt:lpstr>Arial</vt:lpstr>
      <vt:lpstr>Calibri</vt:lpstr>
      <vt:lpstr>Consolas</vt:lpstr>
      <vt:lpstr>Helvetica</vt:lpstr>
      <vt:lpstr>Lucida Grande</vt:lpstr>
      <vt:lpstr>Wingdings</vt:lpstr>
      <vt:lpstr>Wingdings 2</vt:lpstr>
      <vt:lpstr>1_SoftUni3_1</vt:lpstr>
      <vt:lpstr>JavaScript</vt:lpstr>
      <vt:lpstr>Table of Contents</vt:lpstr>
      <vt:lpstr>Have a Question?</vt:lpstr>
      <vt:lpstr>PowerPoint Presentation</vt:lpstr>
      <vt:lpstr>JavaScript Syntax</vt:lpstr>
      <vt:lpstr>Functions in JS</vt:lpstr>
      <vt:lpstr>Functions in JS (2)</vt:lpstr>
      <vt:lpstr>Function Declaration, Expression, Arrow</vt:lpstr>
      <vt:lpstr>Function Invocation</vt:lpstr>
      <vt:lpstr>Function Invocation (2)</vt:lpstr>
      <vt:lpstr>Function Return</vt:lpstr>
      <vt:lpstr>Variables Holding Functions</vt:lpstr>
      <vt:lpstr>Functions as Parameters</vt:lpstr>
      <vt:lpstr>PowerPoint Presentation</vt:lpstr>
      <vt:lpstr>jQuery Selectors</vt:lpstr>
      <vt:lpstr>Adding Elements with jQuery</vt:lpstr>
      <vt:lpstr>jQuery Events: Attach / Remove</vt:lpstr>
      <vt:lpstr>PowerPoint Presentation</vt:lpstr>
      <vt:lpstr>Asynchronous Programming</vt:lpstr>
      <vt:lpstr>Asynchronous Programming</vt:lpstr>
      <vt:lpstr>Asynchronous Programming – Example</vt:lpstr>
      <vt:lpstr>PowerPoint Presentation</vt:lpstr>
      <vt:lpstr>What is a Promise?</vt:lpstr>
      <vt:lpstr>What is a Promise?</vt:lpstr>
      <vt:lpstr>PowerPoint Presentation</vt:lpstr>
      <vt:lpstr>What is AJAX?</vt:lpstr>
      <vt:lpstr>AJAX: Workflow</vt:lpstr>
      <vt:lpstr>jQuery AJAX</vt:lpstr>
      <vt:lpstr>jQuery AJAX</vt:lpstr>
      <vt:lpstr>jQuery AJAX</vt:lpstr>
      <vt:lpstr>jQuery – GET &amp; POST</vt:lpstr>
      <vt:lpstr>PowerPoint Presentation</vt:lpstr>
      <vt:lpstr>Fetch API</vt:lpstr>
      <vt:lpstr>Fetch API (Demo)</vt:lpstr>
      <vt:lpstr>Fetch API (Demo)</vt:lpstr>
      <vt:lpstr>Fetch API (Demo)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Radoslav Ivanov</cp:lastModifiedBy>
  <cp:revision>5498</cp:revision>
  <dcterms:created xsi:type="dcterms:W3CDTF">2018-05-23T13:08:44Z</dcterms:created>
  <dcterms:modified xsi:type="dcterms:W3CDTF">2019-03-14T11:32:21Z</dcterms:modified>
</cp:coreProperties>
</file>