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76"/>
  </p:notesMasterIdLst>
  <p:handoutMasterIdLst>
    <p:handoutMasterId r:id="rId77"/>
  </p:handoutMasterIdLst>
  <p:sldIdLst>
    <p:sldId id="402" r:id="rId3"/>
    <p:sldId id="471" r:id="rId4"/>
    <p:sldId id="443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91" r:id="rId17"/>
    <p:sldId id="492" r:id="rId18"/>
    <p:sldId id="495" r:id="rId19"/>
    <p:sldId id="498" r:id="rId20"/>
    <p:sldId id="501" r:id="rId21"/>
    <p:sldId id="503" r:id="rId22"/>
    <p:sldId id="505" r:id="rId23"/>
    <p:sldId id="506" r:id="rId24"/>
    <p:sldId id="507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9" r:id="rId33"/>
    <p:sldId id="521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43" r:id="rId52"/>
    <p:sldId id="544" r:id="rId53"/>
    <p:sldId id="545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5" r:id="rId62"/>
    <p:sldId id="556" r:id="rId63"/>
    <p:sldId id="557" r:id="rId64"/>
    <p:sldId id="559" r:id="rId65"/>
    <p:sldId id="560" r:id="rId66"/>
    <p:sldId id="561" r:id="rId67"/>
    <p:sldId id="562" r:id="rId68"/>
    <p:sldId id="565" r:id="rId69"/>
    <p:sldId id="477" r:id="rId70"/>
    <p:sldId id="566" r:id="rId71"/>
    <p:sldId id="567" r:id="rId72"/>
    <p:sldId id="568" r:id="rId73"/>
    <p:sldId id="569" r:id="rId74"/>
    <p:sldId id="570" r:id="rId7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1"/>
            <p14:sldId id="443"/>
          </p14:sldIdLst>
        </p14:section>
        <p14:section name="HTML Basics" id="{2BC3BB9A-1FE8-4A6D-9C33-83D72EFA1B19}">
          <p14:sldIdLst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Common Tags" id="{3A51485B-89AA-4D8C-B7B9-C580F65E18C9}">
          <p14:sldIdLst>
            <p14:sldId id="491"/>
            <p14:sldId id="492"/>
            <p14:sldId id="495"/>
            <p14:sldId id="498"/>
            <p14:sldId id="501"/>
            <p14:sldId id="503"/>
            <p14:sldId id="505"/>
            <p14:sldId id="506"/>
            <p14:sldId id="507"/>
            <p14:sldId id="509"/>
            <p14:sldId id="510"/>
            <p14:sldId id="511"/>
            <p14:sldId id="512"/>
            <p14:sldId id="513"/>
            <p14:sldId id="514"/>
            <p14:sldId id="515"/>
            <p14:sldId id="519"/>
            <p14:sldId id="521"/>
          </p14:sldIdLst>
        </p14:section>
        <p14:section name="HTML Form Elements" id="{FBEB02E0-87EE-419B-9B5A-785B3CDBC6D3}">
          <p14:sldIdLst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SS Basics" id="{A938678F-438E-43BD-8450-B6F91A01FAA4}">
          <p14:sldIdLst>
            <p14:sldId id="532"/>
            <p14:sldId id="533"/>
            <p14:sldId id="534"/>
            <p14:sldId id="535"/>
            <p14:sldId id="536"/>
            <p14:sldId id="537"/>
            <p14:sldId id="538"/>
            <p14:sldId id="543"/>
            <p14:sldId id="544"/>
            <p14:sldId id="545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9"/>
            <p14:sldId id="560"/>
            <p14:sldId id="561"/>
            <p14:sldId id="562"/>
            <p14:sldId id="565"/>
          </p14:sldIdLst>
        </p14:section>
        <p14:section name="Conclusion" id="{10E03AB1-9AA8-4E86-9A64-D741901E50A2}">
          <p14:sldIdLst>
            <p14:sldId id="477"/>
            <p14:sldId id="566"/>
            <p14:sldId id="567"/>
            <p14:sldId id="568"/>
            <p14:sldId id="569"/>
            <p14:sldId id="5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234465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533" autoAdjust="0"/>
  </p:normalViewPr>
  <p:slideViewPr>
    <p:cSldViewPr>
      <p:cViewPr varScale="1">
        <p:scale>
          <a:sx n="75" d="100"/>
          <a:sy n="75" d="100"/>
        </p:scale>
        <p:origin x="55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3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9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4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46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5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0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6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6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56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0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9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67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49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3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553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05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268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1932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0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3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2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0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0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6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0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6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5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94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966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0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83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8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8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7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84.png"/><Relationship Id="rId22" Type="http://schemas.openxmlformats.org/officeDocument/2006/relationships/image" Target="../media/image8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1.jpeg"/><Relationship Id="rId7" Type="http://schemas.openxmlformats.org/officeDocument/2006/relationships/image" Target="../media/image9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4.gi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56191" y="1173606"/>
            <a:ext cx="9982199" cy="882654"/>
          </a:xfrm>
        </p:spPr>
        <p:txBody>
          <a:bodyPr>
            <a:noAutofit/>
          </a:bodyPr>
          <a:lstStyle/>
          <a:p>
            <a:r>
              <a:rPr lang="en-US" sz="3500" dirty="0"/>
              <a:t>Hypertext Markup Language,</a:t>
            </a:r>
          </a:p>
          <a:p>
            <a:r>
              <a:rPr lang="en-US" sz="3500" dirty="0"/>
              <a:t>Cascading Style Sheets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Fundamentals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3077" y="6201674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1" y="3259285"/>
            <a:ext cx="2116290" cy="21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Резултат с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8" y="3064042"/>
            <a:ext cx="2048668" cy="2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94012" y="2831462"/>
            <a:ext cx="2362200" cy="56064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046413" y="4083186"/>
            <a:ext cx="3657600" cy="1098414"/>
          </a:xfrm>
          <a:prstGeom prst="wedgeRoundRectCallout">
            <a:avLst>
              <a:gd name="adj1" fmla="val -63796"/>
              <a:gd name="adj2" fmla="val -10271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Specifies a title for the document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256212" y="2209800"/>
            <a:ext cx="1828800" cy="62166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3962400"/>
            <a:ext cx="3687155" cy="1295118"/>
          </a:xfrm>
          <a:prstGeom prst="wedgeRoundRectCallout">
            <a:avLst>
              <a:gd name="adj1" fmla="val -71872"/>
              <a:gd name="adj2" fmla="val -44558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visible page content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11453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84612" y="4977283"/>
            <a:ext cx="3687155" cy="1295118"/>
          </a:xfrm>
          <a:prstGeom prst="wedgeRoundRectCallout">
            <a:avLst>
              <a:gd name="adj1" fmla="val -96785"/>
              <a:gd name="adj2" fmla="val -8045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a large heading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2146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describes formatted text using tags.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905000"/>
            <a:ext cx="3838575" cy="2079571"/>
          </a:xfrm>
          <a:prstGeom prst="roundRect">
            <a:avLst>
              <a:gd name="adj" fmla="val 2728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113212" y="5229884"/>
            <a:ext cx="3687155" cy="1295118"/>
          </a:xfrm>
          <a:prstGeom prst="wedgeRoundRectCallout">
            <a:avLst>
              <a:gd name="adj1" fmla="val -90377"/>
              <a:gd name="adj2" fmla="val -6185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a paragraph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5048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HTML5 To Create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In HTML5 there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/>
              <a:t> tags for layout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6412" y="2514600"/>
            <a:ext cx="4648200" cy="3810000"/>
            <a:chOff x="531812" y="2286000"/>
            <a:chExt cx="4648200" cy="3810000"/>
          </a:xfrm>
        </p:grpSpPr>
        <p:sp>
          <p:nvSpPr>
            <p:cNvPr id="8" name="Rectangle 7"/>
            <p:cNvSpPr/>
            <p:nvPr/>
          </p:nvSpPr>
          <p:spPr>
            <a:xfrm>
              <a:off x="531812" y="2286000"/>
              <a:ext cx="4648200" cy="3810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212" y="31242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Navigation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4212" y="3810000"/>
              <a:ext cx="27432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Content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4212" y="541528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Footer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9812" y="3810000"/>
              <a:ext cx="14478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Sidebar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212" y="24384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Logo + Header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2538948"/>
            <a:ext cx="5791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140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Tags in HTML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Widely Used Tags in Most Websites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60812" y="1295400"/>
            <a:ext cx="3962400" cy="2741939"/>
            <a:chOff x="3355948" y="1325848"/>
            <a:chExt cx="5066447" cy="2894339"/>
          </a:xfrm>
        </p:grpSpPr>
        <p:sp>
          <p:nvSpPr>
            <p:cNvPr id="8" name="TextBox 7"/>
            <p:cNvSpPr txBox="1"/>
            <p:nvPr/>
          </p:nvSpPr>
          <p:spPr>
            <a:xfrm rot="1008642">
              <a:off x="4055211" y="1858795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&lt;div&gt;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0516259">
              <a:off x="5363366" y="3696967"/>
              <a:ext cx="1369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&lt;script&gt;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699201">
              <a:off x="3816310" y="3287475"/>
              <a:ext cx="155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&lt;button&gt;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1098724">
              <a:off x="7707135" y="270419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&lt;a&gt;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856118">
              <a:off x="3355948" y="2490187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&lt;span&gt;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630690">
              <a:off x="7355297" y="2158688"/>
              <a:ext cx="720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&lt;li&gt;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050254">
              <a:off x="6395820" y="2439426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&lt;ul&gt;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1240044">
              <a:off x="6055547" y="1603556"/>
              <a:ext cx="1616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&lt;section&gt;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1110687">
              <a:off x="4993895" y="1325848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&lt;h1&gt;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55400">
              <a:off x="6645181" y="3102425"/>
              <a:ext cx="1485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&lt;strong&gt;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826208">
              <a:off x="4994512" y="2894448"/>
              <a:ext cx="1334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&lt;input&gt;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1718">
              <a:off x="5065345" y="2194557"/>
              <a:ext cx="1093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&lt;img&gt;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90413" y="1066801"/>
            <a:ext cx="11804822" cy="53340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Headings: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Headings help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page structure</a:t>
            </a:r>
            <a:r>
              <a:rPr lang="en-US" sz="3200" dirty="0"/>
              <a:t>, as in Microsoft Word</a:t>
            </a:r>
          </a:p>
          <a:p>
            <a:r>
              <a:rPr lang="en-US" sz="3200" dirty="0"/>
              <a:t>Html has six different HTML headings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en-GB" dirty="0"/>
              <a:t> defines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important </a:t>
            </a:r>
            <a:r>
              <a:rPr lang="en-GB" dirty="0"/>
              <a:t>heading. 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&lt;h6&gt;</a:t>
            </a:r>
            <a:r>
              <a:rPr lang="en-GB" dirty="0"/>
              <a:t> defines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least important </a:t>
            </a:r>
            <a:r>
              <a:rPr lang="en-GB" dirty="0"/>
              <a:t>heading.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600200"/>
            <a:ext cx="107441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Biggest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Smaller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 Smaller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Fourth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&lt;/h4&gt;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630" r="61878" b="52223"/>
          <a:stretch/>
        </p:blipFill>
        <p:spPr>
          <a:xfrm>
            <a:off x="8362951" y="1751206"/>
            <a:ext cx="3554123" cy="1948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630" r="61878" b="79118"/>
          <a:stretch/>
        </p:blipFill>
        <p:spPr>
          <a:xfrm>
            <a:off x="8373908" y="1751207"/>
            <a:ext cx="3535439" cy="53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0657" r="61878" b="69170"/>
          <a:stretch/>
        </p:blipFill>
        <p:spPr>
          <a:xfrm>
            <a:off x="8373907" y="1747379"/>
            <a:ext cx="3535439" cy="1052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631" r="61878" b="60025"/>
          <a:stretch/>
        </p:blipFill>
        <p:spPr>
          <a:xfrm>
            <a:off x="8362951" y="1752170"/>
            <a:ext cx="3554124" cy="15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5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08212" y="3021817"/>
            <a:ext cx="40386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Paragraphs: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3200" dirty="0"/>
              <a:t> tag defines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paragraph</a:t>
            </a:r>
          </a:p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&lt;br/&gt;</a:t>
            </a:r>
            <a:r>
              <a:rPr lang="en-US" sz="3200" dirty="0"/>
              <a:t> tag defines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line break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5025" y="197285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95" y="1733384"/>
            <a:ext cx="2492828" cy="2543702"/>
          </a:xfrm>
          <a:prstGeom prst="roundRect">
            <a:avLst>
              <a:gd name="adj" fmla="val 1296"/>
            </a:avLst>
          </a:prstGeom>
        </p:spPr>
      </p:pic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76733" y="2401694"/>
            <a:ext cx="1912334" cy="652770"/>
          </a:xfrm>
          <a:prstGeom prst="wedgeRoundRectCallout">
            <a:avLst>
              <a:gd name="adj1" fmla="val -73118"/>
              <a:gd name="adj2" fmla="val 5611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Comment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2284"/>
          <a:stretch/>
        </p:blipFill>
        <p:spPr>
          <a:xfrm>
            <a:off x="8857795" y="1733384"/>
            <a:ext cx="2492828" cy="705016"/>
          </a:xfrm>
          <a:prstGeom prst="roundRect">
            <a:avLst>
              <a:gd name="adj" fmla="val 129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48319"/>
          <a:stretch/>
        </p:blipFill>
        <p:spPr>
          <a:xfrm>
            <a:off x="8857795" y="1733384"/>
            <a:ext cx="2492828" cy="1314616"/>
          </a:xfrm>
          <a:prstGeom prst="roundRect">
            <a:avLst>
              <a:gd name="adj" fmla="val 129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21358"/>
          <a:stretch/>
        </p:blipFill>
        <p:spPr>
          <a:xfrm>
            <a:off x="8857795" y="1733384"/>
            <a:ext cx="2492828" cy="2000416"/>
          </a:xfrm>
          <a:prstGeom prst="roundRect">
            <a:avLst>
              <a:gd name="adj" fmla="val 1296"/>
            </a:avLst>
          </a:prstGeom>
        </p:spPr>
      </p:pic>
    </p:spTree>
    <p:extLst>
      <p:ext uri="{BB962C8B-B14F-4D97-AF65-F5344CB8AC3E}">
        <p14:creationId xmlns:p14="http://schemas.microsoft.com/office/powerpoint/2010/main" val="1006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Bullets and Numbered Lists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79410" y="12088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279410" y="39520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9" y="1208855"/>
            <a:ext cx="4042244" cy="2370223"/>
          </a:xfrm>
          <a:prstGeom prst="roundRect">
            <a:avLst>
              <a:gd name="adj" fmla="val 1545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209" y="3952055"/>
            <a:ext cx="4057284" cy="2372545"/>
          </a:xfrm>
          <a:prstGeom prst="roundRect">
            <a:avLst>
              <a:gd name="adj" fmla="val 1545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0985"/>
          <a:stretch/>
        </p:blipFill>
        <p:spPr>
          <a:xfrm>
            <a:off x="7141209" y="1208855"/>
            <a:ext cx="4042244" cy="924746"/>
          </a:xfrm>
          <a:prstGeom prst="roundRect">
            <a:avLst>
              <a:gd name="adj" fmla="val 154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7289"/>
          <a:stretch/>
        </p:blipFill>
        <p:spPr>
          <a:xfrm>
            <a:off x="7141209" y="1208855"/>
            <a:ext cx="4042244" cy="1486382"/>
          </a:xfrm>
          <a:prstGeom prst="roundRect">
            <a:avLst>
              <a:gd name="adj" fmla="val 1545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64235"/>
          <a:stretch/>
        </p:blipFill>
        <p:spPr>
          <a:xfrm>
            <a:off x="7141209" y="3952055"/>
            <a:ext cx="4057284" cy="848545"/>
          </a:xfrm>
          <a:prstGeom prst="roundRect">
            <a:avLst>
              <a:gd name="adj" fmla="val 1545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b="38541"/>
          <a:stretch/>
        </p:blipFill>
        <p:spPr>
          <a:xfrm>
            <a:off x="7141209" y="3952055"/>
            <a:ext cx="4057284" cy="1458146"/>
          </a:xfrm>
          <a:prstGeom prst="roundRect">
            <a:avLst>
              <a:gd name="adj" fmla="val 1545"/>
            </a:avLst>
          </a:prstGeom>
        </p:spPr>
      </p:pic>
    </p:spTree>
    <p:extLst>
      <p:ext uri="{BB962C8B-B14F-4D97-AF65-F5344CB8AC3E}">
        <p14:creationId xmlns:p14="http://schemas.microsoft.com/office/powerpoint/2010/main" val="27431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Created by using the &lt;a&gt; tag</a:t>
            </a:r>
          </a:p>
          <a:p>
            <a:endParaRPr lang="en-ZA" dirty="0"/>
          </a:p>
          <a:p>
            <a:r>
              <a:rPr lang="en-ZA" dirty="0"/>
              <a:t>The actual address is specified in the </a:t>
            </a:r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href=""</a:t>
            </a:r>
            <a:r>
              <a:rPr lang="en-ZA" dirty="0"/>
              <a:t> attribute</a:t>
            </a:r>
          </a:p>
          <a:p>
            <a:endParaRPr lang="en-ZA" dirty="0"/>
          </a:p>
          <a:p>
            <a:r>
              <a:rPr lang="en-ZA" dirty="0"/>
              <a:t>External hyperlink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4716005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807" y="4716005"/>
            <a:ext cx="1543215" cy="582707"/>
          </a:xfrm>
          <a:prstGeom prst="roundRect">
            <a:avLst>
              <a:gd name="adj" fmla="val 4541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1878132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&lt;a&gt;&lt;/a&gt;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3267289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</a:p>
        </p:txBody>
      </p:sp>
    </p:spTree>
    <p:extLst>
      <p:ext uri="{BB962C8B-B14F-4D97-AF65-F5344CB8AC3E}">
        <p14:creationId xmlns:p14="http://schemas.microsoft.com/office/powerpoint/2010/main" val="27830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7726497" cy="479593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HTML Basics</a:t>
            </a:r>
          </a:p>
          <a:p>
            <a:pPr lvl="1"/>
            <a:r>
              <a:rPr lang="en-CA" dirty="0"/>
              <a:t>What is HTML? Common tags in HTML</a:t>
            </a:r>
          </a:p>
          <a:p>
            <a:pPr marL="647630" indent="-514350"/>
            <a:r>
              <a:rPr lang="en-CA" dirty="0"/>
              <a:t>Common Tags in HTML</a:t>
            </a:r>
          </a:p>
          <a:p>
            <a:pPr marL="1123569" lvl="1" indent="-514350"/>
            <a:r>
              <a:rPr lang="en-CA" dirty="0"/>
              <a:t>Widely Used Tags in Most Websites</a:t>
            </a:r>
          </a:p>
          <a:p>
            <a:pPr marL="647630" indent="-514350"/>
            <a:r>
              <a:rPr lang="en-CA" dirty="0"/>
              <a:t>HTML Form Elements</a:t>
            </a:r>
          </a:p>
          <a:p>
            <a:pPr marL="1123569" lvl="1" indent="-514350"/>
            <a:r>
              <a:rPr lang="en-CA" dirty="0"/>
              <a:t>Commonly Used Elements When Making Forms</a:t>
            </a:r>
          </a:p>
          <a:p>
            <a:pPr marL="647630" indent="-514350"/>
            <a:r>
              <a:rPr lang="en-CA" dirty="0"/>
              <a:t>CSS (Cascading Style Sheets)</a:t>
            </a:r>
          </a:p>
          <a:p>
            <a:pPr marL="1123569" lvl="1" indent="-514350"/>
            <a:r>
              <a:rPr lang="en-CA" dirty="0"/>
              <a:t>Add Style to Your Website</a:t>
            </a:r>
          </a:p>
          <a:p>
            <a:pPr marL="64763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Local hyperlink – link to the same web site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Local links can point to the same page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Hyperlinks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884" y="4248925"/>
            <a:ext cx="10867748" cy="1480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ru-RU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some long text </a:t>
            </a:r>
            <a:r>
              <a:rPr lang="ru-RU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 to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#top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_self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"&gt;top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5612" y="1823037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Review 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2589696"/>
            <a:ext cx="4848225" cy="704850"/>
          </a:xfrm>
          <a:prstGeom prst="roundRect">
            <a:avLst>
              <a:gd name="adj" fmla="val 8018"/>
            </a:avLst>
          </a:prstGeom>
        </p:spPr>
      </p:pic>
      <p:sp>
        <p:nvSpPr>
          <p:cNvPr id="25" name="Bent Arrow 9"/>
          <p:cNvSpPr/>
          <p:nvPr/>
        </p:nvSpPr>
        <p:spPr>
          <a:xfrm>
            <a:off x="5457483" y="2772482"/>
            <a:ext cx="864005" cy="33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990012" y="4038600"/>
            <a:ext cx="2815102" cy="2056924"/>
            <a:chOff x="8685212" y="3657600"/>
            <a:chExt cx="3368496" cy="244515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5212" y="3657600"/>
              <a:ext cx="3368496" cy="2445152"/>
            </a:xfrm>
            <a:prstGeom prst="roundRect">
              <a:avLst>
                <a:gd name="adj" fmla="val 3786"/>
              </a:avLst>
            </a:prstGeom>
          </p:spPr>
        </p:pic>
        <p:sp>
          <p:nvSpPr>
            <p:cNvPr id="11" name="Curved Right Arrow 10"/>
            <p:cNvSpPr/>
            <p:nvPr/>
          </p:nvSpPr>
          <p:spPr>
            <a:xfrm flipH="1" flipV="1">
              <a:off x="10514012" y="3898100"/>
              <a:ext cx="387827" cy="1964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9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0612" y="2113290"/>
            <a:ext cx="44958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408235" y="2873005"/>
            <a:ext cx="3219577" cy="479795"/>
          </a:xfrm>
          <a:prstGeom prst="wedgeRoundRectCallout">
            <a:avLst>
              <a:gd name="adj1" fmla="val -36211"/>
              <a:gd name="adj2" fmla="val -10042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Image URL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60612" y="2557006"/>
            <a:ext cx="36576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27612" y="3268660"/>
            <a:ext cx="3791077" cy="1523999"/>
          </a:xfrm>
          <a:prstGeom prst="wedgeRoundRectCallout">
            <a:avLst>
              <a:gd name="adj1" fmla="val -37248"/>
              <a:gd name="adj2" fmla="val -681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dirty="0">
              <a:solidFill>
                <a:srgbClr val="FFFFFF"/>
              </a:solidFill>
            </a:endParaRP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Alternative text (displayed if the image fails to load)</a:t>
            </a:r>
          </a:p>
          <a:p>
            <a:pPr algn="ctr" defTabSz="1218987"/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2971800"/>
            <a:ext cx="2438400" cy="8382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313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41" y="1573975"/>
            <a:ext cx="2705182" cy="2372545"/>
          </a:xfrm>
          <a:prstGeom prst="roundRect">
            <a:avLst>
              <a:gd name="adj" fmla="val 586"/>
            </a:avLst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589212" y="4099734"/>
            <a:ext cx="3276600" cy="1005666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Image Dimensions (Measured in Pixels)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41412" y="2057400"/>
            <a:ext cx="3810000" cy="1295400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Tables are defined with the 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1219200"/>
            <a:ext cx="14478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24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141412" y="2330791"/>
            <a:ext cx="3276600" cy="717209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row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1661983"/>
            <a:ext cx="8382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9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293812" y="3657600"/>
            <a:ext cx="3429000" cy="8382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header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3812" y="2971800"/>
            <a:ext cx="834154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 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Jill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Smith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50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370012" y="5686802"/>
            <a:ext cx="3429000" cy="838200"/>
          </a:xfrm>
          <a:prstGeom prst="wedgeRoundRectCallout">
            <a:avLst>
              <a:gd name="adj1" fmla="val -29364"/>
              <a:gd name="adj2" fmla="val -69966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cell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https://i.gyazo.com/05890eb3beb868415df77cc8874e5a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124200"/>
            <a:ext cx="48126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69866" y="5115666"/>
            <a:ext cx="807833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Month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Savings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January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$100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February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$80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4812" y="1237418"/>
            <a:ext cx="17526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551112" y="2057400"/>
            <a:ext cx="3924300" cy="1295400"/>
          </a:xfrm>
          <a:prstGeom prst="wedgeRoundRectCallout">
            <a:avLst>
              <a:gd name="adj1" fmla="val -41102"/>
              <a:gd name="adj2" fmla="val -857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whether the table border should be visible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i.gyazo.com/8b830a015ccc424f052f6519071b7a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3581400"/>
            <a:ext cx="548114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55812" y="2989218"/>
            <a:ext cx="22098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>
                <a:latin typeface="Consolas" panose="020B0609020204030204" pitchFamily="49" charset="0"/>
              </a:rPr>
              <a:t>Cell that spans two columns: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800" b="1" dirty="0"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 colspan="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2612" y="1752600"/>
            <a:ext cx="4243659" cy="838200"/>
          </a:xfrm>
          <a:prstGeom prst="wedgeRoundRectCallout">
            <a:avLst>
              <a:gd name="adj1" fmla="val -29621"/>
              <a:gd name="adj2" fmla="val 95562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how many columns the cell will span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https://i.gyazo.com/fbbbe43e50b85188fe38a08ce49c6f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886200"/>
            <a:ext cx="513597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189412" y="3276600"/>
            <a:ext cx="3810000" cy="15240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1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901836"/>
            <a:ext cx="11353800" cy="5819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&lt;th&gt;</a:t>
            </a:r>
            <a:r>
              <a:rPr lang="en-US" sz="2800" b="1" dirty="0">
                <a:latin typeface="Consolas" panose="020B0609020204030204" pitchFamily="49" charset="0"/>
              </a:rPr>
              <a:t>Name: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 rowspan="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58282" y="4444552"/>
            <a:ext cx="4243659" cy="838200"/>
          </a:xfrm>
          <a:prstGeom prst="wedgeRoundRectCallout">
            <a:avLst>
              <a:gd name="adj1" fmla="val -41901"/>
              <a:gd name="adj2" fmla="val -10502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how many rows the cell will span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9612" y="3621157"/>
            <a:ext cx="2209800" cy="381000"/>
          </a:xfrm>
          <a:prstGeom prst="rect">
            <a:avLst/>
          </a:prstGeom>
          <a:solidFill>
            <a:schemeClr val="tx2"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26" name="Picture 2" descr="https://i.gyazo.com/c048e842d7f311efb31e17dcd1c8e3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28945"/>
            <a:ext cx="4991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427412" y="2819400"/>
            <a:ext cx="2743200" cy="80175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2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forms </a:t>
            </a:r>
            <a:r>
              <a:rPr lang="en-US" dirty="0"/>
              <a:t>allow user to fill data</a:t>
            </a:r>
            <a:br>
              <a:rPr lang="en-US" dirty="0"/>
            </a:br>
            <a:r>
              <a:rPr lang="en-US" dirty="0"/>
              <a:t>and send it to the server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fields </a:t>
            </a:r>
            <a:r>
              <a:rPr lang="en-US" dirty="0"/>
              <a:t>can hold text, number,</a:t>
            </a:r>
            <a:br>
              <a:rPr lang="en-US" dirty="0"/>
            </a:br>
            <a:r>
              <a:rPr lang="en-US" dirty="0"/>
              <a:t>date, radio button, checkbox, …</a:t>
            </a:r>
          </a:p>
          <a:p>
            <a:r>
              <a:rPr lang="en-US" dirty="0"/>
              <a:t>Creating a contact form: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7236" y="4267200"/>
            <a:ext cx="106711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name="lastname"&gt;&lt;br&gt;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value="Submit"&gt;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926"/>
          <a:stretch/>
        </p:blipFill>
        <p:spPr>
          <a:xfrm>
            <a:off x="8080555" y="1324614"/>
            <a:ext cx="3352800" cy="2819400"/>
          </a:xfrm>
          <a:prstGeom prst="roundRect">
            <a:avLst>
              <a:gd name="adj" fmla="val 2783"/>
            </a:avLst>
          </a:prstGeom>
        </p:spPr>
      </p:pic>
    </p:spTree>
    <p:extLst>
      <p:ext uri="{BB962C8B-B14F-4D97-AF65-F5344CB8AC3E}">
        <p14:creationId xmlns:p14="http://schemas.microsoft.com/office/powerpoint/2010/main" val="32920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Problems in Class (Lab)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47" y="1369986"/>
            <a:ext cx="4479403" cy="2994950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362" y="838200"/>
            <a:ext cx="4036118" cy="2698567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528" y="2977959"/>
            <a:ext cx="2570480" cy="1676400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660" y="1525788"/>
            <a:ext cx="2971800" cy="3095914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012" y="6096000"/>
            <a:ext cx="10958928" cy="271219"/>
          </a:xfrm>
        </p:spPr>
        <p:txBody>
          <a:bodyPr/>
          <a:lstStyle/>
          <a:p>
            <a:r>
              <a:rPr lang="en-US" sz="4000" dirty="0"/>
              <a:t>Commonly Used Elements When Making Forms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6412" y="4697816"/>
            <a:ext cx="6324600" cy="820738"/>
          </a:xfrm>
        </p:spPr>
        <p:txBody>
          <a:bodyPr>
            <a:noAutofit/>
          </a:bodyPr>
          <a:lstStyle/>
          <a:p>
            <a:r>
              <a:rPr lang="en-US" sz="5400" dirty="0"/>
              <a:t>HTML Form Elements</a:t>
            </a:r>
          </a:p>
        </p:txBody>
      </p:sp>
      <p:pic>
        <p:nvPicPr>
          <p:cNvPr id="2052" name="Picture 4" descr="Резултат с изображение за html 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17" y="838200"/>
            <a:ext cx="6361718" cy="36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3BE665-5113-4002-AC39-F1304DB1B60D}"/>
              </a:ext>
            </a:extLst>
          </p:cNvPr>
          <p:cNvSpPr/>
          <p:nvPr/>
        </p:nvSpPr>
        <p:spPr>
          <a:xfrm>
            <a:off x="2208212" y="2103620"/>
            <a:ext cx="22860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dirty="0">
                <a:solidFill>
                  <a:srgbClr val="FBEEC9"/>
                </a:solidFill>
              </a:rPr>
              <a:t>. .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A4BA6-A953-4BE0-A514-925D94A63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sp>
        <p:nvSpPr>
          <p:cNvPr id="8" name="AutoShape 25">
            <a:extLst>
              <a:ext uri="{FF2B5EF4-FFF2-40B4-BE49-F238E27FC236}">
                <a16:creationId xmlns:a16="http://schemas.microsoft.com/office/drawing/2014/main" id="{55657ECE-D8EB-462E-B646-6FD01F47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2" y="3454253"/>
            <a:ext cx="3810000" cy="734952"/>
          </a:xfrm>
          <a:prstGeom prst="wedgeRoundRectCallout">
            <a:avLst>
              <a:gd name="adj1" fmla="val -48667"/>
              <a:gd name="adj2" fmla="val -16985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text input field</a:t>
            </a:r>
          </a:p>
        </p:txBody>
      </p:sp>
    </p:spTree>
    <p:extLst>
      <p:ext uri="{BB962C8B-B14F-4D97-AF65-F5344CB8AC3E}">
        <p14:creationId xmlns:p14="http://schemas.microsoft.com/office/powerpoint/2010/main" val="15196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93812" y="2514600"/>
            <a:ext cx="36576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647920" y="3731458"/>
            <a:ext cx="3356846" cy="1744211"/>
          </a:xfrm>
          <a:prstGeom prst="wedgeRoundRectCallout">
            <a:avLst>
              <a:gd name="adj1" fmla="val -90830"/>
              <a:gd name="adj2" fmla="val -8973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Default text displayed in the input field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17612" y="3810000"/>
            <a:ext cx="46482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r>
              <a:rPr lang="bg-BG" sz="2800" dirty="0">
                <a:solidFill>
                  <a:srgbClr val="FBEEC9"/>
                </a:solidFill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65412" y="4984564"/>
            <a:ext cx="4800600" cy="1219200"/>
          </a:xfrm>
          <a:prstGeom prst="wedgeRoundRectCallout">
            <a:avLst>
              <a:gd name="adj1" fmla="val -56280"/>
              <a:gd name="adj2" fmla="val -1074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Placeholder text which gets removed upon user input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59622" y="4686954"/>
            <a:ext cx="312039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&lt;p&gt;Password:&lt;/p&gt;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type="password"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placeholder="Password" /&gt;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cs typeface="+mn-cs"/>
              </a:rPr>
              <a:t>  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&lt;!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–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Code continues on next slide 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--&gt;</a:t>
            </a:r>
            <a:endParaRPr lang="en-US" sz="2800" i="1" dirty="0">
              <a:solidFill>
                <a:schemeClr val="bg1"/>
              </a:solidFill>
              <a:effectLst/>
            </a:endParaRPr>
          </a:p>
          <a:p>
            <a:r>
              <a:rPr lang="en-US" sz="2800" i="1" dirty="0">
                <a:solidFill>
                  <a:schemeClr val="bg1"/>
                </a:solidFill>
                <a:effectLst/>
                <a:cs typeface="+mn-cs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. . .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055812" y="2971800"/>
            <a:ext cx="3810000" cy="1385558"/>
          </a:xfrm>
          <a:prstGeom prst="wedgeRoundRectCallout">
            <a:avLst>
              <a:gd name="adj1" fmla="val -8561"/>
              <a:gd name="adj2" fmla="val 7891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Defines a password input field (input text gets masked with </a:t>
            </a:r>
            <a:r>
              <a:rPr lang="en-US" dirty="0"/>
              <a:t>● or *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3012"/>
            <a:ext cx="396644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54" y="1443011"/>
            <a:ext cx="3964457" cy="39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6FFA2F-35DC-407B-A623-A18C3089A05D}"/>
              </a:ext>
            </a:extLst>
          </p:cNvPr>
          <p:cNvSpPr/>
          <p:nvPr/>
        </p:nvSpPr>
        <p:spPr>
          <a:xfrm>
            <a:off x="4799012" y="2145539"/>
            <a:ext cx="2590800" cy="36906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30A0C-E5D0-4670-951A-43E8C5BEAB3D}"/>
              </a:ext>
            </a:extLst>
          </p:cNvPr>
          <p:cNvSpPr/>
          <p:nvPr/>
        </p:nvSpPr>
        <p:spPr>
          <a:xfrm>
            <a:off x="2208212" y="2133601"/>
            <a:ext cx="24384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sz="2800" dirty="0">
              <a:solidFill>
                <a:srgbClr val="FBEEC9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40BD0-8814-4A3E-AC8C-6B2D9E614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sp>
        <p:nvSpPr>
          <p:cNvPr id="8" name="AutoShape 25">
            <a:extLst>
              <a:ext uri="{FF2B5EF4-FFF2-40B4-BE49-F238E27FC236}">
                <a16:creationId xmlns:a16="http://schemas.microsoft.com/office/drawing/2014/main" id="{DA3D9213-1343-4FBB-A331-773E02E4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890329"/>
            <a:ext cx="3352800" cy="840300"/>
          </a:xfrm>
          <a:prstGeom prst="wedgeRoundRectCallout">
            <a:avLst>
              <a:gd name="adj1" fmla="val -37352"/>
              <a:gd name="adj2" fmla="val -9320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radio button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F55DDF8-4EC6-48A3-920F-49954B1A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929937"/>
            <a:ext cx="5791200" cy="840300"/>
          </a:xfrm>
          <a:prstGeom prst="wedgeRoundRectCallout">
            <a:avLst>
              <a:gd name="adj1" fmla="val -32948"/>
              <a:gd name="adj2" fmla="val 9517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NOTE: All radio buttons of a group MUST share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39138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4412" y="3886200"/>
            <a:ext cx="29718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&lt;p&gt;What transport do you use:&lt;/p&gt;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bike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car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674812" y="2667000"/>
            <a:ext cx="4086225" cy="840300"/>
          </a:xfrm>
          <a:prstGeom prst="wedgeRoundRectCallout">
            <a:avLst>
              <a:gd name="adj1" fmla="val 4076"/>
              <a:gd name="adj2" fmla="val 9751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checkbox</a:t>
            </a:r>
          </a:p>
        </p:txBody>
      </p:sp>
    </p:spTree>
    <p:extLst>
      <p:ext uri="{BB962C8B-B14F-4D97-AF65-F5344CB8AC3E}">
        <p14:creationId xmlns:p14="http://schemas.microsoft.com/office/powerpoint/2010/main" val="18417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4212" y="5670550"/>
            <a:ext cx="10958928" cy="854075"/>
          </a:xfrm>
        </p:spPr>
        <p:txBody>
          <a:bodyPr/>
          <a:lstStyle/>
          <a:p>
            <a:r>
              <a:rPr lang="en-US" dirty="0"/>
              <a:t>What is HTML? Common tags in HTML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81" y="976467"/>
            <a:ext cx="3509663" cy="35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25066" y="5562600"/>
            <a:ext cx="2745746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&lt;p&gt;What transport do you use:&lt;/p&gt;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bike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FBEEC9"/>
                </a:solidFill>
              </a:rPr>
              <a:t>I have a car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 type="submit" value="Submit"/&gt;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85" y="3730629"/>
            <a:ext cx="2952750" cy="2990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8212" y="5562600"/>
            <a:ext cx="26670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8183" y="4356257"/>
            <a:ext cx="3667125" cy="840300"/>
          </a:xfrm>
          <a:prstGeom prst="wedgeRoundRectCallout">
            <a:avLst>
              <a:gd name="adj1" fmla="val 35755"/>
              <a:gd name="adj2" fmla="val 10102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submit button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137134" y="4356257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Text displayed inside the button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44479"/>
          </a:xfrm>
        </p:spPr>
        <p:txBody>
          <a:bodyPr/>
          <a:lstStyle/>
          <a:p>
            <a:r>
              <a:rPr lang="en-US" dirty="0"/>
              <a:t>Dropdown lists are defined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 </a:t>
            </a:r>
            <a:r>
              <a:rPr lang="en-US" dirty="0"/>
              <a:t>tag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 </a:t>
            </a:r>
            <a:r>
              <a:rPr lang="en-US" dirty="0"/>
              <a:t>elements define options that can be selected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Lists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895600"/>
            <a:ext cx="11353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Volvo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Fiat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Audi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&lt;/select&gt;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918613"/>
            <a:ext cx="4114800" cy="36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444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Text areas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multi-line</a:t>
            </a:r>
            <a:r>
              <a:rPr lang="en-US" dirty="0"/>
              <a:t> input fields</a:t>
            </a:r>
            <a:r>
              <a:rPr lang="bg-BG" dirty="0"/>
              <a:t>)</a:t>
            </a:r>
            <a:r>
              <a:rPr lang="en-US" dirty="0"/>
              <a:t> are defined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/>
              <a:t>tag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</a:t>
            </a:r>
            <a:r>
              <a:rPr lang="en-US" dirty="0"/>
              <a:t> attributes define how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  <a:r>
              <a:rPr lang="en-US" dirty="0"/>
              <a:t> the text area will span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895600"/>
            <a:ext cx="7848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rows="10" cols="30"&gt;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 cat was playing in the garden.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&lt;/textarea&gt;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487" y="2586447"/>
            <a:ext cx="3400425" cy="2990850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84612" y="5081671"/>
            <a:ext cx="4886325" cy="1342876"/>
          </a:xfrm>
          <a:prstGeom prst="wedgeRoundRectCallout">
            <a:avLst>
              <a:gd name="adj1" fmla="val 100076"/>
              <a:gd name="adj2" fmla="val -322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The user can drag the bottom-right corner to resize the text area</a:t>
            </a:r>
          </a:p>
        </p:txBody>
      </p:sp>
    </p:spTree>
    <p:extLst>
      <p:ext uri="{BB962C8B-B14F-4D97-AF65-F5344CB8AC3E}">
        <p14:creationId xmlns:p14="http://schemas.microsoft.com/office/powerpoint/2010/main" val="134821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Style to Your Website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CSS (Cascading Style Sheets)</a:t>
            </a:r>
          </a:p>
        </p:txBody>
      </p:sp>
      <p:pic>
        <p:nvPicPr>
          <p:cNvPr id="1026" name="Picture 2" descr="Резултат с изображение за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94" y="777237"/>
            <a:ext cx="3826414" cy="37250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defines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CSS specifies fonts, colors, margins, sizes, positioning, floating, …</a:t>
            </a:r>
          </a:p>
          <a:p>
            <a:pPr lvl="1"/>
            <a:r>
              <a:rPr lang="en-US" dirty="0"/>
              <a:t>Uses CSS declarations in format: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property:value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Inline CSS </a:t>
            </a:r>
            <a:r>
              <a:rPr lang="en-US" dirty="0"/>
              <a:t>defines formatting rules for certain HTML element: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652" y="4264152"/>
            <a:ext cx="1086774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RED text paragraph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1055"/>
          <a:stretch/>
        </p:blipFill>
        <p:spPr>
          <a:xfrm>
            <a:off x="3275012" y="4830461"/>
            <a:ext cx="6286500" cy="16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"&gt;Purple 24pt&lt;/p&gt;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should hold several fonts. If the browser does not support the first one, it tries the next, and so 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Consolas,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62" y="3873294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should hold several fonts. If the browser does not support the first one, it tries the next, and so on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: sets the size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"Consolas",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24pt;"&gt;Purple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Block-level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(&lt;div&gt;;&lt;h1&gt;;&lt;p&gt;)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Always start on a new line</a:t>
            </a:r>
          </a:p>
          <a:p>
            <a:pPr lvl="1"/>
            <a:r>
              <a:rPr lang="en-US" dirty="0"/>
              <a:t>Take up the whole width available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element:</a:t>
            </a:r>
          </a:p>
          <a:p>
            <a:pPr lvl="1"/>
            <a:r>
              <a:rPr lang="en-US" dirty="0"/>
              <a:t>is often used as a container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HTML elements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 Elements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Element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447800"/>
            <a:ext cx="569245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style="background-color:#AA77FF;color:white;"&gt;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&lt;h2&gt;London&lt;/h2&gt;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style="background-color:red;color:white;"&gt;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 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&lt;p&gt;London is the capital        city of England.&lt;p&gt;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5CD59-3ABB-468D-AB14-8DE798DC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209800"/>
            <a:ext cx="4296512" cy="26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HTML?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HTML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markup)</a:t>
            </a:r>
          </a:p>
          <a:p>
            <a:pPr>
              <a:defRPr/>
            </a:pPr>
            <a:r>
              <a:rPr lang="en-US" dirty="0"/>
              <a:t>The markup tags provide meta-information about the page      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define its structure</a:t>
            </a:r>
          </a:p>
          <a:p>
            <a:pPr>
              <a:defRPr/>
            </a:pPr>
            <a:r>
              <a:rPr lang="en-US" dirty="0"/>
              <a:t>A HTML document consists of many tags (with nesting)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2412" y="1524000"/>
            <a:ext cx="1573415" cy="1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9"/>
            <a:ext cx="3059396" cy="1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rounds border edges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6"/>
            <a:ext cx="3059399" cy="15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rounds border edges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/>
              <a:t>: sets the background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lightgray;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3" y="3553331"/>
            <a:ext cx="3059399" cy="15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144845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31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817812" y="10668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40573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60412" y="8382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6187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9988" b="59988"/>
          <a:stretch/>
        </p:blipFill>
        <p:spPr>
          <a:xfrm>
            <a:off x="1262514" y="1151121"/>
            <a:ext cx="9568966" cy="5312083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284412" y="24384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29210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7997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5" y="3205461"/>
            <a:ext cx="5171414" cy="31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 margin-left: 55px; 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4" y="3205460"/>
            <a:ext cx="5171414" cy="31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 margin-left: 55px; margin-bottom: 10px;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3" y="3203001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6116" y="5159979"/>
            <a:ext cx="3581400" cy="52374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14851" y="4216550"/>
            <a:ext cx="2603990" cy="52374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11681" y="4149209"/>
            <a:ext cx="898129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 href="/home"&gt;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Navigate to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anose="020B0609020204030204" pitchFamily="49" charset="0"/>
              </a:rPr>
              <a:t>&lt;b&gt;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home page</a:t>
            </a:r>
            <a:r>
              <a:rPr lang="en-US" sz="3000" b="1" noProof="1">
                <a:latin typeface="Consolas" panose="020B0609020204030204" pitchFamily="49" charset="0"/>
              </a:rPr>
              <a:t>&lt;/b&gt;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&lt;/a&gt;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3592" y="1143000"/>
            <a:ext cx="11801642" cy="206150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Tags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smallest piece in HTML</a:t>
            </a:r>
          </a:p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Attributes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properties of the tag, e.g. size, color, etc… </a:t>
            </a:r>
          </a:p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Elements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50151" y="3429000"/>
            <a:ext cx="2317529" cy="500370"/>
          </a:xfrm>
          <a:prstGeom prst="wedgeRoundRectCallout">
            <a:avLst>
              <a:gd name="adj1" fmla="val 14742"/>
              <a:gd name="adj2" fmla="val 110863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Opening tag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275011" y="3429000"/>
            <a:ext cx="4038601" cy="500370"/>
          </a:xfrm>
          <a:prstGeom prst="wedgeRoundRectCallout">
            <a:avLst>
              <a:gd name="adj1" fmla="val -38689"/>
              <a:gd name="adj2" fmla="val 10442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Attribute: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"value"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250086" y="4876799"/>
            <a:ext cx="1520726" cy="461581"/>
          </a:xfrm>
          <a:prstGeom prst="wedgeRoundRectCallout">
            <a:avLst>
              <a:gd name="adj1" fmla="val -74835"/>
              <a:gd name="adj2" fmla="val 384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363909" y="5943599"/>
            <a:ext cx="1892303" cy="527691"/>
          </a:xfrm>
          <a:prstGeom prst="wedgeRoundRectCallout">
            <a:avLst>
              <a:gd name="adj1" fmla="val -74925"/>
              <a:gd name="adj2" fmla="val -372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Closing tag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2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of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</a:t>
            </a:r>
          </a:p>
          <a:p>
            <a:endParaRPr lang="en-US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padding.&lt;/p&gt;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5461"/>
            <a:ext cx="5174559" cy="3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of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 padding-left: 65px; </a:t>
            </a:r>
          </a:p>
          <a:p>
            <a:endParaRPr lang="en-US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padding.&lt;/p&gt;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3003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of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 padding-left: 65px; padding-bottom: 15px"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&gt;This page demonstrates padding.&lt;/p&gt;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3002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141412" y="2268508"/>
            <a:ext cx="2895600" cy="3647152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CSS: Philosophy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8328927" y="2214536"/>
            <a:ext cx="2819401" cy="3647152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8474442" y="3583313"/>
            <a:ext cx="2231180" cy="380281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8474442" y="4130301"/>
            <a:ext cx="2231180" cy="3802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8461968" y="4686811"/>
            <a:ext cx="2231180" cy="380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8494655" y="2354277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8488713" y="2693067"/>
            <a:ext cx="737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8499769" y="2992671"/>
            <a:ext cx="809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41412" y="1276161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8494655" y="1284172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4143804" y="2479261"/>
            <a:ext cx="3987117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494211" y="2886235"/>
            <a:ext cx="3630445" cy="1197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906636" y="2910709"/>
            <a:ext cx="4587605" cy="672604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4418011" y="4326536"/>
            <a:ext cx="3809999" cy="5397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>
            <a:off x="4235017" y="4725836"/>
            <a:ext cx="4093909" cy="189631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4196798" y="2537998"/>
            <a:ext cx="3886200" cy="1146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413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1" grpId="0" animBg="1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Resulting Page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4" y="1196976"/>
            <a:ext cx="4648198" cy="5203824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</a:rPr>
              <a:t>Title</a:t>
            </a:r>
            <a:endParaRPr lang="en-US" sz="2000" b="1" noProof="1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tx2"/>
                </a:solidFill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i="1" noProof="1">
                <a:solidFill>
                  <a:schemeClr val="bg1"/>
                </a:solidFill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1"/>
                </a:solidFill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1"/>
                </a:solidFill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tx2"/>
                </a:solidFill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270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5376" y="5159383"/>
            <a:ext cx="1596635" cy="43820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2062" y="4773875"/>
            <a:ext cx="1228150" cy="43820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074170" y="4456992"/>
            <a:ext cx="2629842" cy="2868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115180" y="3286671"/>
            <a:ext cx="2055432" cy="32690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8662" y="1665896"/>
            <a:ext cx="6705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 href="styles.css"&gt;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id="content"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&lt;span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special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beer&lt;/span&gt; for &lt;span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 "special"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59411" y="1711974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46627" y="4540706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32220"/>
            <a:ext cx="9577597" cy="1110780"/>
          </a:xfrm>
        </p:spPr>
        <p:txBody>
          <a:bodyPr/>
          <a:lstStyle/>
          <a:p>
            <a:r>
              <a:rPr lang="en-US" dirty="0"/>
              <a:t>Combining HTML and CSS Files – body id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8662" y="1132691"/>
            <a:ext cx="670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using-css.html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5103813" y="1143000"/>
            <a:ext cx="2430296" cy="2003781"/>
          </a:xfrm>
          <a:prstGeom prst="bentArrow">
            <a:avLst>
              <a:gd name="adj1" fmla="val 10682"/>
              <a:gd name="adj2" fmla="val 10659"/>
              <a:gd name="adj3" fmla="val 19129"/>
              <a:gd name="adj4" fmla="val 64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698" y="4952649"/>
            <a:ext cx="2827164" cy="1675629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20310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0" grpId="0" animBg="1"/>
      <p:bldP spid="17" grpId="0" animBg="1"/>
      <p:bldP spid="8" grpId="0" animBg="1"/>
      <p:bldP spid="22" grpId="0" animBg="1"/>
      <p:bldP spid="23" grpId="0" animBg="1"/>
      <p:bldP spid="12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.class</a:t>
            </a:r>
            <a:r>
              <a:rPr lang="en-US" dirty="0"/>
              <a:t> – selects a group of elements</a:t>
            </a:r>
            <a:br>
              <a:rPr lang="en-US" dirty="0"/>
            </a:br>
            <a:r>
              <a:rPr lang="en-US" dirty="0"/>
              <a:t>with the specified class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#id</a:t>
            </a:r>
            <a:r>
              <a:rPr lang="en-US" dirty="0"/>
              <a:t> – selects a unique element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– selects all specified tags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572"/>
          <a:stretch/>
        </p:blipFill>
        <p:spPr>
          <a:xfrm>
            <a:off x="2238918" y="4495800"/>
            <a:ext cx="3581400" cy="1898250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42129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838200"/>
            <a:ext cx="3709776" cy="2769136"/>
          </a:xfrm>
          <a:prstGeom prst="roundRect">
            <a:avLst>
              <a:gd name="adj" fmla="val 174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Problems in Class (Lab)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Styling with CSS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3060774"/>
            <a:ext cx="4696234" cy="1451833"/>
          </a:xfrm>
          <a:prstGeom prst="roundRect">
            <a:avLst>
              <a:gd name="adj" fmla="val 209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2" y="2743200"/>
            <a:ext cx="2894405" cy="1782270"/>
          </a:xfrm>
          <a:prstGeom prst="roundRect">
            <a:avLst>
              <a:gd name="adj" fmla="val 25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1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295400"/>
            <a:ext cx="895370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4058" y="32048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HTML</a:t>
            </a:r>
            <a:r>
              <a:rPr lang="en-US" sz="3200" dirty="0">
                <a:solidFill>
                  <a:schemeClr val="bg2"/>
                </a:solidFill>
              </a:rPr>
              <a:t> describes text with formatting,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images, tables, forms, etc.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Uses tags like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&lt;a</a:t>
            </a:r>
            <a:r>
              <a:rPr lang="en-US" sz="3000" b="1" noProof="1">
                <a:solidFill>
                  <a:schemeClr val="bg1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href="…"&gt;</a:t>
            </a:r>
            <a:endParaRPr lang="en-US" sz="3000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  <a:r>
              <a:rPr lang="en-US" sz="3200" dirty="0">
                <a:solidFill>
                  <a:schemeClr val="bg2"/>
                </a:solidFill>
              </a:rPr>
              <a:t> adds styling to the HTML documents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Font, color, background, alignment, …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Layout, position, size, margins, paddings, …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Web sites</a:t>
            </a:r>
            <a:r>
              <a:rPr lang="en-US" sz="3200" dirty="0">
                <a:solidFill>
                  <a:schemeClr val="bg2"/>
                </a:solidFill>
              </a:rPr>
              <a:t> consist of HTML + CSS + images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May hold JavaScript code and other assets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19" y="1723767"/>
            <a:ext cx="2202536" cy="12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418012" y="1600200"/>
            <a:ext cx="3124200" cy="1301087"/>
          </a:xfrm>
          <a:prstGeom prst="wedgeRoundRectCallout">
            <a:avLst>
              <a:gd name="adj1" fmla="val -72836"/>
              <a:gd name="adj2" fmla="val -3679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7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this document to be HTML5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724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115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649446" y="2077893"/>
            <a:ext cx="3429000" cy="843888"/>
          </a:xfrm>
          <a:prstGeom prst="wedgeRoundRectCallout">
            <a:avLst>
              <a:gd name="adj1" fmla="val -69915"/>
              <a:gd name="adj2" fmla="val -2483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root element of an HTML page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649446" y="4571999"/>
            <a:ext cx="4054566" cy="1049857"/>
          </a:xfrm>
          <a:prstGeom prst="wedgeRoundRectCallout">
            <a:avLst>
              <a:gd name="adj1" fmla="val -67334"/>
              <a:gd name="adj2" fmla="val 3807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Almost every HTML tag must be closed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2209800"/>
            <a:ext cx="3687155" cy="1295118"/>
          </a:xfrm>
          <a:prstGeom prst="wedgeRoundRectCallout">
            <a:avLst>
              <a:gd name="adj1" fmla="val -71138"/>
              <a:gd name="adj2" fmla="val -1843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meta information about the document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3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797</TotalTime>
  <Words>3845</Words>
  <Application>Microsoft Office PowerPoint</Application>
  <PresentationFormat>Custom</PresentationFormat>
  <Paragraphs>793</Paragraphs>
  <Slides>73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Web Fundamentals Introduction</vt:lpstr>
      <vt:lpstr>Table of Content</vt:lpstr>
      <vt:lpstr>Questions</vt:lpstr>
      <vt:lpstr>PowerPoint Presentation</vt:lpstr>
      <vt:lpstr>What is HTML?</vt:lpstr>
      <vt:lpstr>HTML Terminology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Using HTML5 To Create a Structure</vt:lpstr>
      <vt:lpstr>PowerPoint Presentation</vt:lpstr>
      <vt:lpstr>Headings</vt:lpstr>
      <vt:lpstr>Paragraphs</vt:lpstr>
      <vt:lpstr>Bullets and Numbered Lists</vt:lpstr>
      <vt:lpstr>Hyperlinks</vt:lpstr>
      <vt:lpstr>Local Hyperlinks</vt:lpstr>
      <vt:lpstr>Images</vt:lpstr>
      <vt:lpstr>Images</vt:lpstr>
      <vt:lpstr>Images</vt:lpstr>
      <vt:lpstr>Tables</vt:lpstr>
      <vt:lpstr>Tables</vt:lpstr>
      <vt:lpstr>Tables</vt:lpstr>
      <vt:lpstr>Tables</vt:lpstr>
      <vt:lpstr>Table Attributes</vt:lpstr>
      <vt:lpstr>Table Attributes (2)</vt:lpstr>
      <vt:lpstr>Table Attributes (3)</vt:lpstr>
      <vt:lpstr>HTML Forms</vt:lpstr>
      <vt:lpstr>PowerPoint Presentation</vt:lpstr>
      <vt:lpstr>HTML Form Elements</vt:lpstr>
      <vt:lpstr>HTML Input Types (1)</vt:lpstr>
      <vt:lpstr>HTML Input Types (1)</vt:lpstr>
      <vt:lpstr>HTML Input Types (1)</vt:lpstr>
      <vt:lpstr>HTML Input Types (1)</vt:lpstr>
      <vt:lpstr>HTML Input Types (2)</vt:lpstr>
      <vt:lpstr>HTML Input Types (2)</vt:lpstr>
      <vt:lpstr>HTML Input Types (2)</vt:lpstr>
      <vt:lpstr>Dropdown Lists</vt:lpstr>
      <vt:lpstr>Text Areas</vt:lpstr>
      <vt:lpstr>PowerPoint Presentation</vt:lpstr>
      <vt:lpstr>What is CSS?</vt:lpstr>
      <vt:lpstr>Fonts – Font Family, Size and Colors</vt:lpstr>
      <vt:lpstr>Fonts – Font Family, Size and Colors</vt:lpstr>
      <vt:lpstr>Fonts – Font Family, Size and Colors</vt:lpstr>
      <vt:lpstr>Block-level Elements</vt:lpstr>
      <vt:lpstr>The &lt;div&gt; Element - Example</vt:lpstr>
      <vt:lpstr>Borders, Backgrounds</vt:lpstr>
      <vt:lpstr>Borders, Backgrounds</vt:lpstr>
      <vt:lpstr>Borders, Backgrounds</vt:lpstr>
      <vt:lpstr>The Dev Tools / Styles Inspector / [F12]</vt:lpstr>
      <vt:lpstr>The Dev Tools / Styles Inspector / [F12]</vt:lpstr>
      <vt:lpstr>The Dev Tools / Styles Inspector / [F12]</vt:lpstr>
      <vt:lpstr>The Dev Tools / Styles Inspector / [F12]</vt:lpstr>
      <vt:lpstr>Margins</vt:lpstr>
      <vt:lpstr>Margins</vt:lpstr>
      <vt:lpstr>Margins</vt:lpstr>
      <vt:lpstr>Padding</vt:lpstr>
      <vt:lpstr>Padding</vt:lpstr>
      <vt:lpstr>Padding</vt:lpstr>
      <vt:lpstr>CSS: Philosophy</vt:lpstr>
      <vt:lpstr>The Resulting Page</vt:lpstr>
      <vt:lpstr>Combining HTML and CSS Files – body id</vt:lpstr>
      <vt:lpstr>CSS Selectors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Rado</cp:lastModifiedBy>
  <cp:revision>461</cp:revision>
  <dcterms:created xsi:type="dcterms:W3CDTF">2014-01-02T17:00:34Z</dcterms:created>
  <dcterms:modified xsi:type="dcterms:W3CDTF">2019-01-14T10:06:21Z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