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307" r:id="rId5"/>
    <p:sldId id="341" r:id="rId6"/>
    <p:sldId id="342" r:id="rId7"/>
    <p:sldId id="343" r:id="rId8"/>
    <p:sldId id="344" r:id="rId9"/>
    <p:sldId id="345" r:id="rId10"/>
    <p:sldId id="346" r:id="rId11"/>
    <p:sldId id="348" r:id="rId12"/>
    <p:sldId id="352" r:id="rId13"/>
    <p:sldId id="325" r:id="rId14"/>
    <p:sldId id="353" r:id="rId15"/>
    <p:sldId id="354" r:id="rId16"/>
    <p:sldId id="355" r:id="rId17"/>
    <p:sldId id="356" r:id="rId18"/>
    <p:sldId id="357" r:id="rId19"/>
    <p:sldId id="359" r:id="rId20"/>
    <p:sldId id="360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294" r:id="rId29"/>
    <p:sldId id="305" r:id="rId30"/>
    <p:sldId id="306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B5A4DD-3E75-4ADF-8C18-6A31151E8F3C}">
          <p14:sldIdLst>
            <p14:sldId id="256"/>
            <p14:sldId id="257"/>
            <p14:sldId id="258"/>
          </p14:sldIdLst>
        </p14:section>
        <p14:section name="Thymeleaf" id="{7542FB29-FE0B-413D-84BC-D082ACBB2E1C}">
          <p14:sldIdLst>
            <p14:sldId id="307"/>
            <p14:sldId id="341"/>
            <p14:sldId id="342"/>
            <p14:sldId id="343"/>
            <p14:sldId id="344"/>
            <p14:sldId id="345"/>
            <p14:sldId id="346"/>
            <p14:sldId id="348"/>
            <p14:sldId id="352"/>
          </p14:sldIdLst>
        </p14:section>
        <p14:section name="Spring Controllers" id="{41994C19-FDBD-41FA-A143-6E35976CEB92}">
          <p14:sldIdLst>
            <p14:sldId id="325"/>
            <p14:sldId id="353"/>
            <p14:sldId id="354"/>
            <p14:sldId id="355"/>
            <p14:sldId id="356"/>
            <p14:sldId id="357"/>
            <p14:sldId id="359"/>
            <p14:sldId id="360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Conclusion" id="{940BB3D2-932B-4B90-A84C-9BEA93E9C132}">
          <p14:sldIdLst>
            <p14:sldId id="370"/>
            <p14:sldId id="294"/>
            <p14:sldId id="305"/>
            <p14:sldId id="30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26E6-2AA7-4A35-9356-1A67C962B5A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8097-DBA7-4854-A0D8-B43BB5A999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08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0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4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798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332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6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9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385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59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7570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28.2.2019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04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21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65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51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913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2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Essentials. Thymeleaf and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MVC Frameworks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9" name="Картина 9">
            <a:extLst>
              <a:ext uri="{FF2B5EF4-FFF2-40B4-BE49-F238E27FC236}">
                <a16:creationId xmlns:a16="http://schemas.microsoft.com/office/drawing/2014/main" id="{02231E43-1321-47A1-9B69-CE85DBD83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32" y="1985153"/>
            <a:ext cx="4680047" cy="3584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/>
              <a:t>Variable Expressions are executed on the context variables</a:t>
            </a:r>
          </a:p>
          <a:p>
            <a:endParaRPr lang="en-US"/>
          </a:p>
          <a:p>
            <a:r>
              <a:rPr lang="en-US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Thymeleaf Variable Expressions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1905001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8972" y="3443856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7544" y="4197735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6116" y="4951614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Link Expressions are used to build URLs</a:t>
            </a:r>
          </a:p>
          <a:p>
            <a:endParaRPr lang="en-US"/>
          </a:p>
          <a:p>
            <a:r>
              <a:rPr lang="en-US"/>
              <a:t>Example:</a:t>
            </a:r>
            <a:endParaRPr lang="bg-BG"/>
          </a:p>
          <a:p>
            <a:endParaRPr lang="bg-BG"/>
          </a:p>
          <a:p>
            <a:r>
              <a:rPr lang="en-US"/>
              <a:t>You can also pass query string parameters:</a:t>
            </a:r>
          </a:p>
          <a:p>
            <a:endParaRPr lang="en-US"/>
          </a:p>
          <a:p>
            <a:r>
              <a:rPr lang="en-US"/>
              <a:t>Create dynamic URLs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Thymeleaf Link Expressions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973" y="1945958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8972" y="3222011"/>
            <a:ext cx="71796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@{/register}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972" y="4725522"/>
            <a:ext cx="108990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@{/details(id=${game.id})}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8972" y="6012801"/>
            <a:ext cx="108990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@{/games/{id}/edit(id=${game.id})}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"&gt;Edit&lt;/a&gt;</a:t>
            </a:r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In Thymeleaf you can create almost normal HTML forms: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have a controller that will accept an object of given       type: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Forms in Thymeleaf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748136"/>
            <a:ext cx="101514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="@{/user}"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&lt;input type="number" name="id"/&gt;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&lt;input type="text" name="name"/&gt;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&lt;input type="submit"/&gt;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972" y="5105400"/>
            <a:ext cx="101514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@PostMapping("/user")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public ModelAndView register(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@ModelAttribute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User user) { ... }</a:t>
            </a:r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Controllers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Annotations, </a:t>
            </a:r>
            <a:r>
              <a:rPr lang="en-US" noProof="1"/>
              <a:t>IoC</a:t>
            </a:r>
            <a:r>
              <a:rPr lang="en-US" dirty="0"/>
              <a:t> Container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24" y="2270078"/>
            <a:ext cx="3154532" cy="8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with the </a:t>
            </a:r>
            <a:r>
              <a:rPr lang="en-US" dirty="0">
                <a:solidFill>
                  <a:schemeClr val="bg1"/>
                </a:solidFill>
              </a:rPr>
              <a:t>@Controller </a:t>
            </a:r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Controllers can contain multiple actions on different routes.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Controllers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1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Annotated with with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noProof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…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Actions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1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495801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(ModelAndView mav)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mav.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setViewName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("home-view");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mav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Problem when using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is that it accepts all      types of request methods (get, post, put, delete, head, patch…)</a:t>
            </a:r>
          </a:p>
          <a:p>
            <a:endParaRPr lang="en-US" dirty="0"/>
          </a:p>
          <a:p>
            <a:r>
              <a:rPr lang="en-US" dirty="0"/>
              <a:t>Execute only on GET requests 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3946030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(value</a:t>
            </a:r>
            <a:r>
              <a:rPr lang="en-US" sz="2600" b="1" noProof="1">
                <a:latin typeface="Consolas" pitchFamily="49" charset="0"/>
              </a:rPr>
              <a:t>="/home",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=RequestMethod.GET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8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Easier way to create route for a GET request: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alias for </a:t>
            </a:r>
            <a:r>
              <a:rPr lang="en-US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GET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1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noProof="1">
                <a:solidFill>
                  <a:schemeClr val="bg1"/>
                </a:solidFill>
              </a:rPr>
              <a:t>GetMapping</a:t>
            </a:r>
            <a:r>
              <a:rPr lang="en-US" dirty="0"/>
              <a:t> there is also an alias for                      </a:t>
            </a:r>
            <a:r>
              <a:rPr lang="en-US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POST: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annotations exist for all other types of request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2574430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"/register"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register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Passing a string to the view: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dirty="0"/>
              <a:t> object will be automatically passed to the view as context variables and the attributes can be accessed from               Thymeleaf using the </a:t>
            </a:r>
            <a:r>
              <a:rPr lang="en-US" dirty="0">
                <a:solidFill>
                  <a:schemeClr val="bg1"/>
                </a:solidFill>
              </a:rPr>
              <a:t>Expression syntax </a:t>
            </a:r>
            <a:r>
              <a:rPr lang="en-US" dirty="0"/>
              <a:t>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Attributes to 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0"/>
            <a:ext cx="1045622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welcome(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model.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6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"welcome";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67237" y="5464352"/>
            <a:ext cx="1524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${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82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templating engine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Controllers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Annotations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Http Mappings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Redirect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session will be injected from the </a:t>
            </a:r>
            <a:r>
              <a:rPr lang="en-US" noProof="1"/>
              <a:t>IoC</a:t>
            </a:r>
            <a:r>
              <a:rPr lang="en-US" dirty="0"/>
              <a:t> container when called: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dirty="0">
                <a:solidFill>
                  <a:schemeClr val="bg1"/>
                </a:solidFill>
              </a:rPr>
              <a:t>#session </a:t>
            </a:r>
            <a:r>
              <a:rPr lang="en-US" dirty="0"/>
              <a:t>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Session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0"/>
            <a:ext cx="1045622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home(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6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httpSession.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600" b="1" noProof="1">
                <a:latin typeface="Consolas" pitchFamily="49" charset="0"/>
              </a:rPr>
              <a:t>("id",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973" y="5819194"/>
            <a:ext cx="30648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${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session.id</a:t>
            </a: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Getting a parameter from the query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</a:rPr>
              <a:t>@RequestParam </a:t>
            </a:r>
            <a:r>
              <a:rPr lang="en-US" dirty="0"/>
              <a:t>can also be used to get POST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1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@GetMapping("/details")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details(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600" b="1" noProof="1">
                <a:latin typeface="Consolas" pitchFamily="49" charset="0"/>
              </a:rPr>
              <a:t>"id"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708029"/>
            <a:ext cx="105324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(@RequestParam(</a:t>
            </a:r>
            <a:r>
              <a:rPr lang="en-US" sz="2600" b="1" noProof="1">
                <a:latin typeface="Consolas" pitchFamily="49" charset="0"/>
              </a:rPr>
              <a:t>"name"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 String name)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15793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Getting a parameter from the query string: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Making parameter optional: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 with Default Value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1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@GetMapping("/comment")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comment(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@RequestParam(name</a:t>
            </a:r>
            <a:r>
              <a:rPr lang="en-US" sz="2600" b="1" noProof="1">
                <a:latin typeface="Consolas" pitchFamily="49" charset="0"/>
              </a:rPr>
              <a:t>="author",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defaultValue</a:t>
            </a:r>
            <a:r>
              <a:rPr lang="en-US" sz="2600" b="1" noProof="1">
                <a:latin typeface="Consolas" pitchFamily="49" charset="0"/>
              </a:rPr>
              <a:t> = "Annonymous"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 String author)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 …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708030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@GetMapping("/search")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search(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@RequestParam(name</a:t>
            </a:r>
            <a:r>
              <a:rPr lang="en-US" sz="2600" b="1" noProof="1">
                <a:latin typeface="Consolas" pitchFamily="49" charset="0"/>
              </a:rPr>
              <a:t>="sort",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600" b="1" noProof="1">
                <a:latin typeface="Consolas" pitchFamily="49" charset="0"/>
              </a:rPr>
              <a:t> = false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 String sort)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141625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Spring will automatically try to fill objects with a form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input field names must be the same as the object field       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Objects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1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@ModelAttribute</a:t>
            </a:r>
            <a:r>
              <a:rPr lang="en-US" sz="2600" b="1" noProof="1">
                <a:latin typeface="Consolas" pitchFamily="49" charset="0"/>
              </a:rPr>
              <a:t>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3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Redirecting after POST request: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1"/>
            <a:ext cx="105324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4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Redirecting with query string parameters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Parameters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600" b="1" noProof="1">
                <a:latin typeface="Consolas" pitchFamily="49" charset="0"/>
              </a:rPr>
              <a:t>("errorId",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4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Keeping objects after redirect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Attributes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972" y="1905001"/>
            <a:ext cx="1053242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addFlashAttribute</a:t>
            </a:r>
            <a:r>
              <a:rPr lang="en-US" sz="2600" b="1" noProof="1">
                <a:latin typeface="Consolas" pitchFamily="49" charset="0"/>
              </a:rPr>
              <a:t>("userDto", userDto);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/register";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9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noProof="1"/>
              <a:t>Thymeleaf</a:t>
            </a:r>
            <a:r>
              <a:rPr lang="en-US" dirty="0"/>
              <a:t> is a powerful view engine</a:t>
            </a:r>
          </a:p>
          <a:p>
            <a:pPr lvl="1"/>
            <a:r>
              <a:rPr lang="en-US" dirty="0"/>
              <a:t>You can work with variables and helper </a:t>
            </a:r>
          </a:p>
          <a:p>
            <a:pPr marL="609219" lvl="1" indent="0">
              <a:buNone/>
            </a:pPr>
            <a:r>
              <a:rPr lang="en-US" dirty="0"/>
              <a:t>     Objects</a:t>
            </a:r>
          </a:p>
          <a:p>
            <a:pPr lvl="1"/>
            <a:r>
              <a:rPr lang="en-US" dirty="0"/>
              <a:t>You can easily create forms</a:t>
            </a:r>
          </a:p>
          <a:p>
            <a:r>
              <a:rPr lang="en-US" dirty="0"/>
              <a:t>The Spring Controllers:</a:t>
            </a:r>
          </a:p>
          <a:p>
            <a:pPr lvl="1"/>
            <a:r>
              <a:rPr lang="en-US" dirty="0"/>
              <a:t>You can create routings on actions and controllers</a:t>
            </a:r>
          </a:p>
          <a:p>
            <a:pPr lvl="1"/>
            <a:r>
              <a:rPr lang="en-US" dirty="0"/>
              <a:t>You have access to the </a:t>
            </a:r>
            <a:r>
              <a:rPr lang="en-US" noProof="1"/>
              <a:t>HttpRequest</a:t>
            </a:r>
            <a:r>
              <a:rPr lang="en-US" dirty="0"/>
              <a:t>, </a:t>
            </a:r>
            <a:r>
              <a:rPr lang="en-US" noProof="1"/>
              <a:t>HttpResponse</a:t>
            </a:r>
            <a:r>
              <a:rPr lang="en-US" dirty="0"/>
              <a:t>, </a:t>
            </a:r>
            <a:r>
              <a:rPr lang="en-US" noProof="1"/>
              <a:t>HttpSession      </a:t>
            </a:r>
            <a:r>
              <a:rPr lang="en-US" dirty="0"/>
              <a:t> and others</a:t>
            </a:r>
          </a:p>
          <a:p>
            <a:pPr lvl="1"/>
            <a:r>
              <a:rPr lang="en-US" dirty="0"/>
              <a:t>You can redirect between actions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675858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825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980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/>
              <a:t>Software University – High-Quality Education and </a:t>
            </a:r>
            <a:br>
              <a:rPr lang="en-US" sz="3199"/>
            </a:br>
            <a:r>
              <a:rPr lang="en-US" sz="3199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/>
              <a:t>Software University Foundation</a:t>
            </a:r>
            <a:endParaRPr lang="bg-BG" sz="3199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This course (slides, examples, demos, videos, homework, etc.)</a:t>
            </a:r>
            <a:br>
              <a:rPr lang="en-US"/>
            </a:br>
            <a:r>
              <a:rPr lang="en-US"/>
              <a:t>is licensed under the "</a:t>
            </a:r>
            <a:r>
              <a:rPr lang="en-US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>
                <a:hlinkClick r:id="rId3"/>
              </a:rPr>
              <a:t> 4.0 International</a:t>
            </a:r>
            <a:r>
              <a:rPr lang="en-US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Templating Engine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35" y="1411941"/>
            <a:ext cx="2488826" cy="24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Thymeleaf is a view engine used in </a:t>
            </a:r>
            <a:r>
              <a:rPr lang="en-US" dirty="0">
                <a:solidFill>
                  <a:schemeClr val="bg1"/>
                </a:solidFill>
              </a:rPr>
              <a:t>Spring</a:t>
            </a:r>
            <a:r>
              <a:rPr lang="en-US" dirty="0"/>
              <a:t> </a:t>
            </a:r>
          </a:p>
          <a:p>
            <a:r>
              <a:rPr lang="en-US" dirty="0"/>
              <a:t>It allows us to: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Thymeleaf?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F468A-4ECF-408E-A6FA-F67EB8735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1" y="1151118"/>
            <a:ext cx="1824885" cy="1828460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ED4B5C1D-3835-4536-B1BE-6A8BD3D5BFC8}"/>
              </a:ext>
            </a:extLst>
          </p:cNvPr>
          <p:cNvSpPr/>
          <p:nvPr/>
        </p:nvSpPr>
        <p:spPr>
          <a:xfrm>
            <a:off x="7924800" y="2979578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9DB88-B2DD-45FA-937C-30D7C02C1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3569819"/>
            <a:ext cx="4393651" cy="2565079"/>
          </a:xfrm>
          <a:prstGeom prst="rect">
            <a:avLst/>
          </a:prstGeom>
        </p:spPr>
      </p:pic>
      <p:sp>
        <p:nvSpPr>
          <p:cNvPr id="10" name="Equals 9">
            <a:extLst>
              <a:ext uri="{FF2B5EF4-FFF2-40B4-BE49-F238E27FC236}">
                <a16:creationId xmlns:a16="http://schemas.microsoft.com/office/drawing/2014/main" id="{C76B228D-A920-45ED-9D98-C8BA5D8ADCF4}"/>
              </a:ext>
            </a:extLst>
          </p:cNvPr>
          <p:cNvSpPr/>
          <p:nvPr/>
        </p:nvSpPr>
        <p:spPr>
          <a:xfrm rot="2674821">
            <a:off x="9288012" y="4044775"/>
            <a:ext cx="990600" cy="7119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5EA3F-8527-4760-AE1B-BAB2641AC0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085" y="485235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Use Spring </a:t>
            </a:r>
            <a:r>
              <a:rPr lang="en-US" noProof="1"/>
              <a:t>Initializr</a:t>
            </a:r>
            <a:r>
              <a:rPr lang="en-US" dirty="0"/>
              <a:t> to import Thymeleaf, or use this                    dependency in your </a:t>
            </a:r>
            <a:r>
              <a:rPr lang="en-US" dirty="0">
                <a:solidFill>
                  <a:schemeClr val="bg1"/>
                </a:solidFill>
              </a:rPr>
              <a:t>pom.xml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the Thymeleaf library in your html file: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Thymeleaf?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2438401"/>
            <a:ext cx="1082357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&lt;groupId&gt;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spring-boot-starter-thymeleaf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624" y="5410200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&lt;html xmlns="http://www.w3.org/1999/xhtml"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xmlns:th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http://www.thymeleaf.org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3942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You also need to change the Thymeleaf version in your               </a:t>
            </a:r>
            <a:r>
              <a:rPr lang="en-US" dirty="0">
                <a:solidFill>
                  <a:schemeClr val="bg1"/>
                </a:solidFill>
              </a:rPr>
              <a:t>pom.xml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Thymeleaf Version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2438401"/>
            <a:ext cx="1082357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&lt;properties&gt;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3.0.9.RELEASE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&lt;/thymeleaf.version&gt;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&lt;/thymeleaf-layout-dialect.version&gt;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&lt;/properties&gt;</a:t>
            </a:r>
          </a:p>
        </p:txBody>
      </p:sp>
    </p:spTree>
    <p:extLst>
      <p:ext uri="{BB962C8B-B14F-4D97-AF65-F5344CB8AC3E}">
        <p14:creationId xmlns:p14="http://schemas.microsoft.com/office/powerpoint/2010/main" val="16327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noProof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attribute:</a:t>
            </a:r>
          </a:p>
          <a:p>
            <a:endParaRPr lang="en-US" dirty="0"/>
          </a:p>
          <a:p>
            <a:r>
              <a:rPr lang="en-US" dirty="0"/>
              <a:t>Example of Thymeleaf tag(element processor):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</a:rPr>
              <a:t>th:block</a:t>
            </a:r>
            <a:r>
              <a:rPr lang="en-US" dirty="0"/>
              <a:t> is an attribute container that disappears in the HTML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Thymeleaf Tags and Attributes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10882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="Example"&gt;&lt;/p&gt;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208" y="3886200"/>
            <a:ext cx="10882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rot="21600000">
            <a:off x="192001" y="1151122"/>
            <a:ext cx="11804822" cy="4563879"/>
          </a:xfrm>
        </p:spPr>
        <p:txBody>
          <a:bodyPr>
            <a:normAutofit lnSpcReduction="10000"/>
          </a:bodyPr>
          <a:lstStyle/>
          <a:p>
            <a:r>
              <a:rPr lang="en-US"/>
              <a:t>Variable Expressions</a:t>
            </a:r>
          </a:p>
          <a:p>
            <a:endParaRPr lang="en-US"/>
          </a:p>
          <a:p>
            <a:r>
              <a:rPr lang="en-US"/>
              <a:t>Selection Expressions</a:t>
            </a:r>
          </a:p>
          <a:p>
            <a:endParaRPr lang="en-US"/>
          </a:p>
          <a:p>
            <a:r>
              <a:rPr lang="en-US"/>
              <a:t>Link (URL) Expressions</a:t>
            </a:r>
          </a:p>
          <a:p>
            <a:endParaRPr lang="en-US"/>
          </a:p>
          <a:p>
            <a:r>
              <a:rPr lang="en-US"/>
              <a:t>Fragment Expressions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6553" y="1793558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6552" y="4460558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6551" y="3127058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36552" y="5791201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1454</Words>
  <Application>Microsoft Office PowerPoint</Application>
  <PresentationFormat>Widescreen</PresentationFormat>
  <Paragraphs>372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 MVC Frameworks</vt:lpstr>
      <vt:lpstr>Table of Contents</vt:lpstr>
      <vt:lpstr>Questions</vt:lpstr>
      <vt:lpstr>PowerPoint Presentation</vt:lpstr>
      <vt:lpstr>What is Thymeleaf?</vt:lpstr>
      <vt:lpstr>How to use Thymeleaf?</vt:lpstr>
      <vt:lpstr>Change Thymeleaf Version</vt:lpstr>
      <vt:lpstr>Thymeleaf Tags and Attributes</vt:lpstr>
      <vt:lpstr>Thymeleaf Standard Expressions</vt:lpstr>
      <vt:lpstr>Thymeleaf Variable Expressions</vt:lpstr>
      <vt:lpstr>Thymeleaf Link Expressions</vt:lpstr>
      <vt:lpstr>Forms in Thymeleaf</vt:lpstr>
      <vt:lpstr>PowerPoint Presentation</vt:lpstr>
      <vt:lpstr>Spring Controllers</vt:lpstr>
      <vt:lpstr>Controller Actions</vt:lpstr>
      <vt:lpstr>Request Mapping</vt:lpstr>
      <vt:lpstr>Get Mapping</vt:lpstr>
      <vt:lpstr>Post Mapping</vt:lpstr>
      <vt:lpstr>Passing Attributes to View</vt:lpstr>
      <vt:lpstr>Working with the Session</vt:lpstr>
      <vt:lpstr>Request Parameters</vt:lpstr>
      <vt:lpstr>Request Parameters with Default Value</vt:lpstr>
      <vt:lpstr>Form Objects</vt:lpstr>
      <vt:lpstr>Redirecting</vt:lpstr>
      <vt:lpstr>Redirecting with Parameters</vt:lpstr>
      <vt:lpstr>Redirecting with Attributes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</dc:title>
  <dc:creator>Rado</dc:creator>
  <cp:lastModifiedBy>Ivaylo Jelev</cp:lastModifiedBy>
  <cp:revision>148</cp:revision>
  <dcterms:created xsi:type="dcterms:W3CDTF">2019-01-19T08:33:56Z</dcterms:created>
  <dcterms:modified xsi:type="dcterms:W3CDTF">2019-02-28T13:03:15Z</dcterms:modified>
</cp:coreProperties>
</file>