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63"/>
  </p:notesMasterIdLst>
  <p:handoutMasterIdLst>
    <p:handoutMasterId r:id="rId64"/>
  </p:handoutMasterIdLst>
  <p:sldIdLst>
    <p:sldId id="394" r:id="rId3"/>
    <p:sldId id="513" r:id="rId4"/>
    <p:sldId id="584" r:id="rId5"/>
    <p:sldId id="573" r:id="rId6"/>
    <p:sldId id="609" r:id="rId7"/>
    <p:sldId id="576" r:id="rId8"/>
    <p:sldId id="579" r:id="rId9"/>
    <p:sldId id="578" r:id="rId10"/>
    <p:sldId id="652" r:id="rId11"/>
    <p:sldId id="653" r:id="rId12"/>
    <p:sldId id="654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70" r:id="rId21"/>
    <p:sldId id="522" r:id="rId22"/>
    <p:sldId id="571" r:id="rId23"/>
    <p:sldId id="597" r:id="rId24"/>
    <p:sldId id="650" r:id="rId25"/>
    <p:sldId id="610" r:id="rId26"/>
    <p:sldId id="611" r:id="rId27"/>
    <p:sldId id="612" r:id="rId28"/>
    <p:sldId id="614" r:id="rId29"/>
    <p:sldId id="615" r:id="rId30"/>
    <p:sldId id="616" r:id="rId31"/>
    <p:sldId id="619" r:id="rId32"/>
    <p:sldId id="620" r:id="rId33"/>
    <p:sldId id="621" r:id="rId34"/>
    <p:sldId id="622" r:id="rId35"/>
    <p:sldId id="623" r:id="rId36"/>
    <p:sldId id="624" r:id="rId37"/>
    <p:sldId id="625" r:id="rId38"/>
    <p:sldId id="626" r:id="rId39"/>
    <p:sldId id="627" r:id="rId40"/>
    <p:sldId id="628" r:id="rId41"/>
    <p:sldId id="629" r:id="rId42"/>
    <p:sldId id="651" r:id="rId43"/>
    <p:sldId id="630" r:id="rId44"/>
    <p:sldId id="631" r:id="rId45"/>
    <p:sldId id="632" r:id="rId46"/>
    <p:sldId id="633" r:id="rId47"/>
    <p:sldId id="634" r:id="rId48"/>
    <p:sldId id="635" r:id="rId49"/>
    <p:sldId id="636" r:id="rId50"/>
    <p:sldId id="637" r:id="rId51"/>
    <p:sldId id="638" r:id="rId52"/>
    <p:sldId id="639" r:id="rId53"/>
    <p:sldId id="640" r:id="rId54"/>
    <p:sldId id="641" r:id="rId55"/>
    <p:sldId id="642" r:id="rId56"/>
    <p:sldId id="643" r:id="rId57"/>
    <p:sldId id="647" r:id="rId58"/>
    <p:sldId id="648" r:id="rId59"/>
    <p:sldId id="486" r:id="rId60"/>
    <p:sldId id="649" r:id="rId61"/>
    <p:sldId id="608" r:id="rId6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6B1"/>
    <a:srgbClr val="F3BE60"/>
    <a:srgbClr val="F3CD60"/>
    <a:srgbClr val="EE7F10"/>
    <a:srgbClr val="E3790F"/>
    <a:srgbClr val="E28D10"/>
    <a:srgbClr val="ED9411"/>
    <a:srgbClr val="EA9C00"/>
    <a:srgbClr val="FFAC05"/>
    <a:srgbClr val="EDB51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59" autoAdjust="0"/>
    <p:restoredTop sz="94660" autoAdjust="0"/>
  </p:normalViewPr>
  <p:slideViewPr>
    <p:cSldViewPr>
      <p:cViewPr varScale="1">
        <p:scale>
          <a:sx n="69" d="100"/>
          <a:sy n="69" d="100"/>
        </p:scale>
        <p:origin x="292" y="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74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407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7379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615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5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7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21#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21#2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21#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21#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21#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21#4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21#4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21#4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21#5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21#5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21#6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21#6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21#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21#7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21#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21#7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21#8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21#8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4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8.jpeg"/><Relationship Id="rId7" Type="http://schemas.openxmlformats.org/officeDocument/2006/relationships/image" Target="../media/image21.png"/><Relationship Id="rId12" Type="http://schemas.openxmlformats.org/officeDocument/2006/relationships/hyperlink" Target="http://www.telenor.bg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netpeak.net/" TargetMode="External"/><Relationship Id="rId20" Type="http://schemas.openxmlformats.org/officeDocument/2006/relationships/hyperlink" Target="https://www.sbtech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23" Type="http://schemas.openxmlformats.org/officeDocument/2006/relationships/image" Target="../media/image29.jpe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7.jpe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softwaregroup-bg.com/" TargetMode="External"/><Relationship Id="rId22" Type="http://schemas.openxmlformats.org/officeDocument/2006/relationships/hyperlink" Target="http://www.liebherr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21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8025" y="775486"/>
            <a:ext cx="7618286" cy="1722378"/>
          </a:xfrm>
        </p:spPr>
        <p:txBody>
          <a:bodyPr>
            <a:normAutofit/>
          </a:bodyPr>
          <a:lstStyle/>
          <a:p>
            <a:r>
              <a:rPr lang="en-US" dirty="0" smtClean="0"/>
              <a:t>Linear Data Structures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0411" y="2331276"/>
            <a:ext cx="7007485" cy="716724"/>
          </a:xfrm>
        </p:spPr>
        <p:txBody>
          <a:bodyPr>
            <a:noAutofit/>
          </a:bodyPr>
          <a:lstStyle/>
          <a:p>
            <a:r>
              <a:rPr lang="en-US" sz="3200" dirty="0" smtClean="0"/>
              <a:t>Arrays, </a:t>
            </a:r>
            <a:r>
              <a:rPr lang="en-US" sz="3200" dirty="0"/>
              <a:t>Matrices and Multidimensional </a:t>
            </a:r>
            <a:r>
              <a:rPr lang="en-US" sz="3200" dirty="0" smtClean="0"/>
              <a:t>Arrays, Stacks and Queues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>
                <a:hlinkClick r:id="rId5"/>
              </a:rPr>
              <a:t>http://softuni.bg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576164">
            <a:off x="5100461" y="3806199"/>
            <a:ext cx="149464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7CB0E2-8F82-4550-ABFA-E5CB5A5204F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557B48-AB77-4399-8192-F3798B04A7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5" y="2286000"/>
            <a:ext cx="2212117" cy="5517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3962400"/>
            <a:ext cx="191779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Read a </a:t>
            </a:r>
            <a:r>
              <a:rPr lang="en-US" sz="3000" b="1" dirty="0">
                <a:solidFill>
                  <a:srgbClr val="F3BE60"/>
                </a:solidFill>
              </a:rPr>
              <a:t>text</a:t>
            </a:r>
            <a:r>
              <a:rPr lang="en-US" sz="3000" dirty="0"/>
              <a:t>, split it into words and distribute them into </a:t>
            </a:r>
            <a:r>
              <a:rPr lang="en-US" sz="3000" b="1" dirty="0">
                <a:solidFill>
                  <a:srgbClr val="F3BE60"/>
                </a:solidFill>
              </a:rPr>
              <a:t>3 lists</a:t>
            </a:r>
            <a:r>
              <a:rPr lang="en-US" sz="3000" dirty="0"/>
              <a:t>.</a:t>
            </a:r>
          </a:p>
          <a:p>
            <a:pPr lvl="0"/>
            <a:r>
              <a:rPr lang="en-US" sz="3000" b="1" dirty="0">
                <a:solidFill>
                  <a:srgbClr val="F3BE60"/>
                </a:solidFill>
              </a:rPr>
              <a:t>Lower-case words</a:t>
            </a:r>
            <a:r>
              <a:rPr lang="en-US" sz="3000" dirty="0">
                <a:solidFill>
                  <a:srgbClr val="F3BE60"/>
                </a:solidFill>
              </a:rPr>
              <a:t> </a:t>
            </a:r>
            <a:r>
              <a:rPr lang="en-US" sz="3000" dirty="0"/>
              <a:t>like “programming”, “at” </a:t>
            </a:r>
            <a:r>
              <a:rPr lang="en-US" sz="3000" dirty="0" smtClean="0"/>
              <a:t>consist </a:t>
            </a:r>
            <a:r>
              <a:rPr lang="en-US" sz="3000" dirty="0"/>
              <a:t>of lowercase letters </a:t>
            </a:r>
            <a:endParaRPr lang="en-US" sz="3000" dirty="0" smtClean="0"/>
          </a:p>
          <a:p>
            <a:pPr lvl="0"/>
            <a:r>
              <a:rPr lang="en-US" sz="3000" b="1" dirty="0" smtClean="0">
                <a:solidFill>
                  <a:srgbClr val="F3BE60"/>
                </a:solidFill>
              </a:rPr>
              <a:t>Upper-case </a:t>
            </a:r>
            <a:r>
              <a:rPr lang="en-US" sz="3000" b="1" dirty="0">
                <a:solidFill>
                  <a:srgbClr val="F3BE60"/>
                </a:solidFill>
              </a:rPr>
              <a:t>words</a:t>
            </a:r>
            <a:r>
              <a:rPr lang="en-US" sz="3000" dirty="0">
                <a:solidFill>
                  <a:srgbClr val="F3BE60"/>
                </a:solidFill>
              </a:rPr>
              <a:t> </a:t>
            </a:r>
            <a:r>
              <a:rPr lang="en-US" sz="3000" dirty="0"/>
              <a:t>like “PHP”, “</a:t>
            </a:r>
            <a:r>
              <a:rPr lang="en-US" sz="3000" dirty="0" smtClean="0"/>
              <a:t>JS – </a:t>
            </a:r>
            <a:r>
              <a:rPr lang="en-US" sz="3000" dirty="0"/>
              <a:t>consist of uppercase letters only.</a:t>
            </a:r>
          </a:p>
          <a:p>
            <a:pPr lvl="0"/>
            <a:r>
              <a:rPr lang="en-US" sz="3000" b="1" dirty="0">
                <a:solidFill>
                  <a:srgbClr val="F3BE60"/>
                </a:solidFill>
              </a:rPr>
              <a:t>Mixed-case words</a:t>
            </a:r>
            <a:r>
              <a:rPr lang="en-US" sz="3000" dirty="0"/>
              <a:t> like “C#”, “</a:t>
            </a:r>
            <a:r>
              <a:rPr lang="en-US" sz="3000" dirty="0" err="1"/>
              <a:t>SoftUni</a:t>
            </a:r>
            <a:r>
              <a:rPr lang="en-US" sz="3000" dirty="0"/>
              <a:t>” and “Java” – all others.</a:t>
            </a:r>
          </a:p>
          <a:p>
            <a:r>
              <a:rPr lang="en-US" sz="3000" b="1" dirty="0">
                <a:solidFill>
                  <a:srgbClr val="F3BE60"/>
                </a:solidFill>
              </a:rPr>
              <a:t>S</a:t>
            </a:r>
            <a:r>
              <a:rPr lang="en-US" sz="3000" b="1" dirty="0" smtClean="0">
                <a:solidFill>
                  <a:srgbClr val="F3BE60"/>
                </a:solidFill>
              </a:rPr>
              <a:t>eparators</a:t>
            </a:r>
            <a:r>
              <a:rPr lang="en-US" sz="3000" b="1" dirty="0" smtClean="0"/>
              <a:t> </a:t>
            </a:r>
            <a:r>
              <a:rPr lang="en-US" sz="3000" dirty="0"/>
              <a:t>between the words: </a:t>
            </a:r>
            <a:r>
              <a:rPr lang="en-US" sz="3000" b="1" dirty="0"/>
              <a:t>, ; : . ! ( ) " ' \ / [ ] </a:t>
            </a:r>
            <a:r>
              <a:rPr lang="en-US" sz="3000" b="1" dirty="0" smtClean="0"/>
              <a:t>space.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Split by Word Casing</a:t>
            </a:r>
            <a:endParaRPr lang="en-US" dirty="0"/>
          </a:p>
        </p:txBody>
      </p:sp>
      <p:sp>
        <p:nvSpPr>
          <p:cNvPr id="5" name="Right Arrow 18"/>
          <p:cNvSpPr/>
          <p:nvPr/>
        </p:nvSpPr>
        <p:spPr>
          <a:xfrm>
            <a:off x="4722812" y="5295700"/>
            <a:ext cx="440447" cy="456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4799184"/>
            <a:ext cx="41148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smtClean="0">
                <a:solidFill>
                  <a:srgbClr val="F9E6B1"/>
                </a:solidFill>
                <a:latin typeface="Consolas" panose="020B0609020204030204" pitchFamily="49" charset="0"/>
              </a:rPr>
              <a:t>Learn </a:t>
            </a:r>
            <a:r>
              <a:rPr lang="en-US" sz="2000" dirty="0">
                <a:solidFill>
                  <a:srgbClr val="F9E6B1"/>
                </a:solidFill>
                <a:latin typeface="Consolas" panose="020B0609020204030204" pitchFamily="49" charset="0"/>
              </a:rPr>
              <a:t>programming at </a:t>
            </a:r>
            <a:r>
              <a:rPr lang="en-US" sz="2000" dirty="0" err="1">
                <a:solidFill>
                  <a:srgbClr val="F9E6B1"/>
                </a:solidFill>
                <a:latin typeface="Consolas" panose="020B0609020204030204" pitchFamily="49" charset="0"/>
              </a:rPr>
              <a:t>SoftUni</a:t>
            </a:r>
            <a:r>
              <a:rPr lang="en-US" sz="2000" dirty="0">
                <a:solidFill>
                  <a:srgbClr val="F9E6B1"/>
                </a:solidFill>
                <a:latin typeface="Consolas" panose="020B0609020204030204" pitchFamily="49" charset="0"/>
              </a:rPr>
              <a:t>: Java, PHP, JS, HTML 5, CSS, Web, C#, SQL, databases, AJAX, etc.</a:t>
            </a:r>
            <a:endParaRPr lang="pt-BR" sz="2000" b="1" noProof="1">
              <a:solidFill>
                <a:srgbClr val="F9E6B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08612" y="4799184"/>
            <a:ext cx="640079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sz="2000" dirty="0">
                <a:solidFill>
                  <a:srgbClr val="F9E6B1"/>
                </a:solidFill>
                <a:latin typeface="Consolas" panose="020B0609020204030204" pitchFamily="49" charset="0"/>
              </a:rPr>
              <a:t>Lower-case: programming, at, databases, </a:t>
            </a:r>
            <a:r>
              <a:rPr lang="en-US" sz="2000" dirty="0" err="1">
                <a:solidFill>
                  <a:srgbClr val="F9E6B1"/>
                </a:solidFill>
                <a:latin typeface="Consolas" panose="020B0609020204030204" pitchFamily="49" charset="0"/>
              </a:rPr>
              <a:t>etc</a:t>
            </a:r>
            <a:endParaRPr lang="en-US" sz="2000" dirty="0">
              <a:solidFill>
                <a:srgbClr val="F9E6B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9E6B1"/>
                </a:solidFill>
                <a:latin typeface="Consolas" panose="020B0609020204030204" pitchFamily="49" charset="0"/>
              </a:rPr>
              <a:t>Mixed-case: Learn, </a:t>
            </a:r>
            <a:r>
              <a:rPr lang="en-US" sz="2000" dirty="0" err="1">
                <a:solidFill>
                  <a:srgbClr val="F9E6B1"/>
                </a:solidFill>
                <a:latin typeface="Consolas" panose="020B0609020204030204" pitchFamily="49" charset="0"/>
              </a:rPr>
              <a:t>SoftUni</a:t>
            </a:r>
            <a:r>
              <a:rPr lang="en-US" sz="2000" dirty="0">
                <a:solidFill>
                  <a:srgbClr val="F9E6B1"/>
                </a:solidFill>
                <a:latin typeface="Consolas" panose="020B0609020204030204" pitchFamily="49" charset="0"/>
              </a:rPr>
              <a:t>, Java, 5, Web, C#</a:t>
            </a:r>
          </a:p>
          <a:p>
            <a:r>
              <a:rPr lang="en-US" sz="2000" dirty="0">
                <a:solidFill>
                  <a:srgbClr val="F9E6B1"/>
                </a:solidFill>
                <a:latin typeface="Consolas" panose="020B0609020204030204" pitchFamily="49" charset="0"/>
              </a:rPr>
              <a:t>Upper-case: PHP, JS, HTML, CSS, SQL, </a:t>
            </a:r>
            <a:r>
              <a:rPr lang="en-US" sz="2000" dirty="0" smtClean="0">
                <a:solidFill>
                  <a:srgbClr val="F9E6B1"/>
                </a:solidFill>
                <a:latin typeface="Consolas" panose="020B0609020204030204" pitchFamily="49" charset="0"/>
              </a:rPr>
              <a:t>AJAX</a:t>
            </a:r>
          </a:p>
          <a:p>
            <a:endParaRPr lang="it-IT" sz="2000" b="1" noProof="1">
              <a:solidFill>
                <a:srgbClr val="F9E6B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8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Split By Word Casing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3212" y="914400"/>
            <a:ext cx="11692022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Scanner scanner = new Scanner(System.in);</a:t>
            </a:r>
          </a:p>
          <a:p>
            <a:r>
              <a:rPr lang="en-US" dirty="0">
                <a:solidFill>
                  <a:schemeClr val="tx1"/>
                </a:solidFill>
              </a:rPr>
              <a:t>String text = </a:t>
            </a:r>
            <a:r>
              <a:rPr lang="en-US" dirty="0" err="1">
                <a:solidFill>
                  <a:schemeClr val="tx1"/>
                </a:solidFill>
              </a:rPr>
              <a:t>scanner.nextLine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splitted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text.split</a:t>
            </a:r>
            <a:r>
              <a:rPr lang="en-US" dirty="0">
                <a:solidFill>
                  <a:schemeClr val="tx1"/>
                </a:solidFill>
              </a:rPr>
              <a:t>("[.!,/()'\\\\\";:\\[\\] </a:t>
            </a:r>
            <a:r>
              <a:rPr lang="en-US" dirty="0" smtClean="0">
                <a:solidFill>
                  <a:schemeClr val="tx1"/>
                </a:solidFill>
              </a:rPr>
              <a:t>]");</a:t>
            </a:r>
          </a:p>
          <a:p>
            <a:r>
              <a:rPr lang="en-US" dirty="0">
                <a:solidFill>
                  <a:schemeClr val="tx1"/>
                </a:solidFill>
              </a:rPr>
              <a:t>List&lt;String&gt; </a:t>
            </a:r>
            <a:r>
              <a:rPr lang="en-US" dirty="0" err="1">
                <a:solidFill>
                  <a:schemeClr val="tx1"/>
                </a:solidFill>
              </a:rPr>
              <a:t>lowerCase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ArrayList</a:t>
            </a:r>
            <a:r>
              <a:rPr lang="en-US" dirty="0" smtClean="0">
                <a:solidFill>
                  <a:schemeClr val="tx1"/>
                </a:solidFill>
              </a:rPr>
              <a:t>&lt;&gt;();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TODO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(String word : </a:t>
            </a:r>
            <a:r>
              <a:rPr lang="en-US" dirty="0" err="1">
                <a:solidFill>
                  <a:schemeClr val="tx1"/>
                </a:solidFill>
              </a:rPr>
              <a:t>splitted</a:t>
            </a:r>
            <a:r>
              <a:rPr lang="en-US" dirty="0">
                <a:solidFill>
                  <a:schemeClr val="tx1"/>
                </a:solidFill>
              </a:rPr>
              <a:t>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nn-NO" dirty="0" smtClean="0">
                <a:solidFill>
                  <a:schemeClr val="tx1"/>
                </a:solidFill>
              </a:rPr>
              <a:t>	for </a:t>
            </a:r>
            <a:r>
              <a:rPr lang="nn-NO" dirty="0">
                <a:solidFill>
                  <a:schemeClr val="tx1"/>
                </a:solidFill>
              </a:rPr>
              <a:t>(int i = 0; i &lt; word.length(); i++) </a:t>
            </a:r>
            <a:endParaRPr lang="nn-NO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	if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Character.isLowerCase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word.charAt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lowerCount</a:t>
            </a:r>
            <a:r>
              <a:rPr lang="en-US" dirty="0" smtClean="0">
                <a:solidFill>
                  <a:schemeClr val="tx1"/>
                </a:solidFill>
              </a:rPr>
              <a:t>)))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        </a:t>
            </a:r>
            <a:r>
              <a:rPr lang="en-US" dirty="0" err="1">
                <a:solidFill>
                  <a:schemeClr val="tx1"/>
                </a:solidFill>
              </a:rPr>
              <a:t>lowerCount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if (</a:t>
            </a:r>
            <a:r>
              <a:rPr lang="en-US" dirty="0" err="1">
                <a:solidFill>
                  <a:schemeClr val="tx1"/>
                </a:solidFill>
              </a:rPr>
              <a:t>lowerCount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 err="1">
                <a:solidFill>
                  <a:schemeClr val="tx1"/>
                </a:solidFill>
              </a:rPr>
              <a:t>wordLength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</a:t>
            </a:r>
            <a:r>
              <a:rPr lang="en-US" dirty="0" err="1">
                <a:solidFill>
                  <a:schemeClr val="tx1"/>
                </a:solidFill>
              </a:rPr>
              <a:t>lowerCase.add</a:t>
            </a:r>
            <a:r>
              <a:rPr lang="en-US" dirty="0">
                <a:solidFill>
                  <a:schemeClr val="tx1"/>
                </a:solidFill>
              </a:rPr>
              <a:t>(word);</a:t>
            </a:r>
          </a:p>
          <a:p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//TODO</a:t>
            </a:r>
          </a:p>
          <a:p>
            <a:r>
              <a:rPr lang="en-US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dirty="0">
                <a:solidFill>
                  <a:schemeClr val="tx1"/>
                </a:solidFill>
                <a:effectLst/>
              </a:rPr>
              <a:t>("Lower-case: " + </a:t>
            </a:r>
            <a:r>
              <a:rPr lang="en-US" dirty="0" err="1">
                <a:solidFill>
                  <a:schemeClr val="tx1"/>
                </a:solidFill>
                <a:effectLst/>
              </a:rPr>
              <a:t>String.join</a:t>
            </a:r>
            <a:r>
              <a:rPr lang="en-US" dirty="0">
                <a:solidFill>
                  <a:schemeClr val="tx1"/>
                </a:solidFill>
                <a:effectLst/>
              </a:rPr>
              <a:t>(", ", </a:t>
            </a:r>
            <a:r>
              <a:rPr lang="en-US" dirty="0" err="1">
                <a:solidFill>
                  <a:schemeClr val="tx1"/>
                </a:solidFill>
                <a:effectLst/>
              </a:rPr>
              <a:t>lowerCase</a:t>
            </a:r>
            <a:r>
              <a:rPr lang="en-US" dirty="0">
                <a:solidFill>
                  <a:schemeClr val="tx1"/>
                </a:solidFill>
                <a:effectLst/>
              </a:rPr>
              <a:t>));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212" y="62484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https://judge.softuni.bg/Contests/Practice/Index/1021#1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551" y="4889783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Multidimensional Arrays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0812" y="5707927"/>
            <a:ext cx="11963400" cy="692873"/>
          </a:xfrm>
        </p:spPr>
        <p:txBody>
          <a:bodyPr/>
          <a:lstStyle/>
          <a:p>
            <a:r>
              <a:rPr lang="en-US" dirty="0"/>
              <a:t>Using Array of Arrays, </a:t>
            </a:r>
            <a:r>
              <a:rPr lang="en-US" dirty="0" smtClean="0"/>
              <a:t>Matrices and </a:t>
            </a:r>
            <a:r>
              <a:rPr lang="en-US" dirty="0"/>
              <a:t>Cubes</a:t>
            </a:r>
          </a:p>
        </p:txBody>
      </p:sp>
      <p:pic>
        <p:nvPicPr>
          <p:cNvPr id="39937" name="Picture 1" descr="C:\Trash\coordinate-system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4494212" y="1981200"/>
            <a:ext cx="2514600" cy="2271252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95062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Arrays can have more than one dimension,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matrices</a:t>
            </a:r>
          </a:p>
          <a:p>
            <a:pPr>
              <a:lnSpc>
                <a:spcPct val="100000"/>
              </a:lnSpc>
            </a:pPr>
            <a:r>
              <a:rPr lang="en-US" dirty="0"/>
              <a:t>The most used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multidimensional</a:t>
            </a:r>
            <a:r>
              <a:rPr lang="en-US" dirty="0"/>
              <a:t> arrays are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2-dimensional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Multidimensional Array?</a:t>
            </a:r>
            <a:endParaRPr lang="bg-B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0F7C77-57BD-492C-955A-B040C0711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111709"/>
              </p:ext>
            </p:extLst>
          </p:nvPr>
        </p:nvGraphicFramePr>
        <p:xfrm>
          <a:off x="989012" y="3657600"/>
          <a:ext cx="6477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2803088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2938369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8000535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3858556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8298342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Matrix</a:t>
                      </a:r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COLUMS</a:t>
                      </a:r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78034"/>
                  </a:ext>
                </a:extLst>
              </a:tr>
              <a:tr h="548640">
                <a:tc rowSpan="4">
                  <a:txBody>
                    <a:bodyPr/>
                    <a:lstStyle/>
                    <a:p>
                      <a:pPr algn="ctr"/>
                      <a:endParaRPr lang="en-GB" dirty="0" smtClean="0"/>
                    </a:p>
                    <a:p>
                      <a:pPr algn="ctr"/>
                      <a:r>
                        <a:rPr lang="en-GB" dirty="0" smtClean="0"/>
                        <a:t>R</a:t>
                      </a:r>
                    </a:p>
                    <a:p>
                      <a:pPr algn="ctr"/>
                      <a:r>
                        <a:rPr lang="en-GB" dirty="0" smtClean="0"/>
                        <a:t>O</a:t>
                      </a:r>
                    </a:p>
                    <a:p>
                      <a:pPr algn="ctr"/>
                      <a:r>
                        <a:rPr lang="en-GB" dirty="0" smtClean="0"/>
                        <a:t>W</a:t>
                      </a:r>
                    </a:p>
                    <a:p>
                      <a:pPr algn="ctr"/>
                      <a:r>
                        <a:rPr lang="en-GB" dirty="0" smtClean="0"/>
                        <a:t>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[0][0]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[0][1]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[0][2]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[0][3]</a:t>
                      </a:r>
                      <a:endParaRPr lang="en-GB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62194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[1][0]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[1][1]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[1][2]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[1][3]</a:t>
                      </a:r>
                      <a:endParaRPr lang="en-GB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42212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[2][0]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[2][1]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[2][2]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[2][3]</a:t>
                      </a:r>
                      <a:endParaRPr lang="en-GB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044317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[3][0]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[3][1]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[3][2]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[3][3]</a:t>
                      </a:r>
                      <a:endParaRPr lang="en-GB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04157"/>
                  </a:ext>
                </a:extLst>
              </a:tr>
            </a:tbl>
          </a:graphicData>
        </a:graphic>
      </p:graphicFrame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7694612" y="3505200"/>
            <a:ext cx="2286000" cy="613562"/>
          </a:xfrm>
          <a:prstGeom prst="wedgeRoundRectCallout">
            <a:avLst>
              <a:gd name="adj1" fmla="val -92273"/>
              <a:gd name="adj2" fmla="val 1631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Row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8304212" y="5193033"/>
            <a:ext cx="2379469" cy="689763"/>
          </a:xfrm>
          <a:prstGeom prst="wedgeRoundRectCallout">
            <a:avLst>
              <a:gd name="adj1" fmla="val -99056"/>
              <a:gd name="adj2" fmla="val -601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Column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8356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r>
              <a:rPr lang="en-US" dirty="0"/>
              <a:t>Declaring multidimensional arrays: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multidimensional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each dimension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Declaring and Creating Multidimensional Arrays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60414" y="1752600"/>
            <a:ext cx="10667998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strCube;</a:t>
            </a: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60414" y="5181600"/>
            <a:ext cx="10667998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intMatrix = new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int[3][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4]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float[][]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floatMatrix = new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float[8][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2]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stringCube = new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String[5][5][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5]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89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Initializing a multidimensional array with values 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Matrices are represented by a list of rows</a:t>
            </a:r>
          </a:p>
          <a:p>
            <a:pPr lvl="1"/>
            <a:r>
              <a:rPr lang="en-US" dirty="0"/>
              <a:t>Each row consists of a list of values</a:t>
            </a:r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Multidimensional Arrays</a:t>
            </a:r>
            <a:endParaRPr lang="bg-BG" dirty="0"/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760412" y="2101403"/>
            <a:ext cx="10668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{1, 2, 3, 4},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03078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Autofit/>
          </a:bodyPr>
          <a:lstStyle/>
          <a:p>
            <a:r>
              <a:rPr lang="en-US" dirty="0"/>
              <a:t>Accessing Elements</a:t>
            </a:r>
            <a:endParaRPr lang="bg-BG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-dimensional 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684212" y="1931313"/>
            <a:ext cx="10515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nDimensionalArray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200" b="1" baseline="-250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200" b="1" baseline="-25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auto">
          <a:xfrm>
            <a:off x="684212" y="3200400"/>
            <a:ext cx="71628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array = 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array[1][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1]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element</a:t>
            </a:r>
            <a:r>
              <a:rPr lang="en-US" sz="2200" b="1" baseline="-250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4</a:t>
            </a:r>
          </a:p>
        </p:txBody>
      </p:sp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684211" y="4800600"/>
            <a:ext cx="10515601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array = new int[3][4];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row &lt; array.length;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col = 0; col &lt; array[0].length;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array[row][col]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row + col;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85211" y="2590800"/>
            <a:ext cx="1981201" cy="1981200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687855"/>
              </p:ext>
            </p:extLst>
          </p:nvPr>
        </p:nvGraphicFramePr>
        <p:xfrm>
          <a:off x="8893979" y="2777837"/>
          <a:ext cx="1645920" cy="16459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9967668" y="3859744"/>
            <a:ext cx="635487" cy="615680"/>
          </a:xfrm>
          <a:prstGeom prst="ellipse">
            <a:avLst/>
          </a:prstGeom>
          <a:noFill/>
          <a:ln w="57150">
            <a:solidFill>
              <a:schemeClr val="tx2">
                <a:lumMod val="9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 b="1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317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5" grpId="0" uiExpand="1" build="p"/>
      <p:bldP spid="561159" grpId="0" animBg="1"/>
      <p:bldP spid="561160" grpId="0" animBg="1"/>
      <p:bldP spid="8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Matrix 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08012" y="1219200"/>
            <a:ext cx="1095840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rows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cols = Integer.parseInt(scanner.nextLine());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new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int[rows][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cols]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row = 0;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&lt; rows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String[] inputTokens = scanner.nextLine().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(int column = 0;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cols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column++)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		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matrix[row][column]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           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Integer.parseInt(inputTokens[column]);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64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matrix from the console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rows</a:t>
            </a:r>
          </a:p>
          <a:p>
            <a:r>
              <a:rPr lang="en-US" dirty="0"/>
              <a:t>Print the number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columns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Print the sum of 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All Elements of Matrix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2055812" y="4095482"/>
            <a:ext cx="3581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int[][] matrix = {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5, 2, 3, 1 },</a:t>
            </a:r>
          </a:p>
          <a:p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1, 9, 2, 4 },</a:t>
            </a:r>
          </a:p>
          <a:p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9, 8, 6, 11 }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Right Arrow 18"/>
          <p:cNvSpPr/>
          <p:nvPr/>
        </p:nvSpPr>
        <p:spPr>
          <a:xfrm>
            <a:off x="6475412" y="4801617"/>
            <a:ext cx="440447" cy="456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70812" y="4095482"/>
            <a:ext cx="189442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199" y="1527128"/>
            <a:ext cx="2551653" cy="22352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https://judge.softuni.bg/Contests/Practice/Index/1021#2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79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All elements of </a:t>
            </a:r>
            <a:r>
              <a:rPr lang="en-US" dirty="0" smtClean="0"/>
              <a:t>Matrix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511508" y="1371600"/>
            <a:ext cx="108204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int[][] matrix = new int[4][4];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matrix[0].length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row = 0; row &lt;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 {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col = 0; col &lt;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matrix[row].length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 {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sum += matrix[row][col];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System.out.println(sum);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847012" y="2286000"/>
            <a:ext cx="3070504" cy="1012172"/>
          </a:xfrm>
          <a:prstGeom prst="wedgeRoundRectCallout">
            <a:avLst>
              <a:gd name="adj1" fmla="val -91243"/>
              <a:gd name="adj2" fmla="val -1841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2">
                <a:lumMod val="9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Gets length of 0</a:t>
            </a:r>
            <a:r>
              <a:rPr lang="en-US" sz="25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dimension (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rows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11760" y="4724400"/>
            <a:ext cx="3070504" cy="1012172"/>
          </a:xfrm>
          <a:prstGeom prst="wedgeRoundRectCallout">
            <a:avLst>
              <a:gd name="adj1" fmla="val -31115"/>
              <a:gd name="adj2" fmla="val -11254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2">
                <a:lumMod val="9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Gets length of 1</a:t>
            </a:r>
            <a:r>
              <a:rPr lang="en-US" sz="25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dimension (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columns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https://judge.softuni.bg/Contests/Practice/Index/1021#2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21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Table of Contents</a:t>
            </a:r>
            <a:endParaRPr lang="bg-BG" sz="440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56302" y="1433594"/>
            <a:ext cx="11804822" cy="5249679"/>
          </a:xfrm>
        </p:spPr>
        <p:txBody>
          <a:bodyPr>
            <a:normAutofit/>
          </a:bodyPr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Arrays and Lists</a:t>
            </a:r>
            <a:endParaRPr lang="en-US" sz="4000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r>
              <a:rPr lang="en-US" sz="4000" dirty="0"/>
              <a:t>Matrices </a:t>
            </a:r>
            <a:r>
              <a:rPr lang="en-US" sz="4000" dirty="0" smtClean="0"/>
              <a:t>and Multidimensional Array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Stacks</a:t>
            </a:r>
            <a:endParaRPr lang="bg-BG" sz="4000" dirty="0" smtClean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Queues</a:t>
            </a:r>
            <a:endParaRPr lang="en-US" sz="4000" dirty="0"/>
          </a:p>
          <a:p>
            <a:pPr marL="0" indent="0">
              <a:lnSpc>
                <a:spcPct val="100000"/>
              </a:lnSpc>
              <a:buNone/>
            </a:pP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AD56F5D-E863-4567-BE5A-D74E3E0888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55" y="32206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Problem: Find Specific Square in Matrix</a:t>
            </a:r>
            <a:endParaRPr lang="bg-BG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199033" y="1016220"/>
            <a:ext cx="11430000" cy="5535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Find the 2x2 square with max sum in a given matrix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Read the matrix from the console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Find the biggest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2x2 submatrix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Print the result in form of a new matrix </a:t>
            </a:r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1825413" y="3962400"/>
            <a:ext cx="3581400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{4, 6, 7, 9, 1, 0} </a:t>
            </a:r>
            <a:b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3275012" y="4724400"/>
            <a:ext cx="914400" cy="6858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6568798" y="4808901"/>
            <a:ext cx="1371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102383" y="4651108"/>
            <a:ext cx="850812" cy="8002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9, 8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7, 9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https://judge.softuni.bg/Contests/Practice/Index/1021#3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21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2" grpId="0" animBg="1"/>
      <p:bldP spid="590853" grpId="0" animBg="1"/>
      <p:bldP spid="4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Find Specific Square in </a:t>
            </a:r>
            <a:r>
              <a:rPr lang="en-US" dirty="0" smtClean="0"/>
              <a:t>Matrix</a:t>
            </a:r>
            <a:endParaRPr lang="bg-BG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258960" y="1001197"/>
            <a:ext cx="11534789" cy="52037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Finding maximal sum of 2x2 submatrix</a:t>
            </a:r>
            <a:endParaRPr lang="bg-BG" sz="3600" dirty="0"/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798512" y="1814124"/>
            <a:ext cx="105918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bestSum = Integer.MIN_VALUE;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resultCol;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&lt; matrix.length - 1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col = 0;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 matrix[row].length - 1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sum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matrix[row][col]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matrix[row][col + 1]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  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	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matrix[row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+ 1][col]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matrix[row + 1][col +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1]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(sum &gt; bestSum)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bestSum =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resultRow 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resultCol 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https://judge.softuni.bg/Contests/Practice/Index/1021#3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95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02378"/>
            <a:ext cx="10363200" cy="737501"/>
          </a:xfrm>
        </p:spPr>
        <p:txBody>
          <a:bodyPr/>
          <a:lstStyle/>
          <a:p>
            <a:r>
              <a:rPr lang="en-US" sz="4800" dirty="0"/>
              <a:t>Practice: Using Multidimensional Arrays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914400"/>
            <a:ext cx="3524026" cy="3637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981200"/>
            <a:ext cx="5320513" cy="1944739"/>
          </a:xfrm>
          <a:prstGeom prst="roundRect">
            <a:avLst>
              <a:gd name="adj" fmla="val 6733"/>
            </a:avLst>
          </a:prstGeom>
        </p:spPr>
      </p:pic>
    </p:spTree>
    <p:extLst>
      <p:ext uri="{BB962C8B-B14F-4D97-AF65-F5344CB8AC3E}">
        <p14:creationId xmlns:p14="http://schemas.microsoft.com/office/powerpoint/2010/main" val="21509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In First 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10668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5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80812" y="6553200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968" y="533400"/>
            <a:ext cx="11637703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6D18E"/>
                </a:solidFill>
              </a:rPr>
              <a:t>Stack</a:t>
            </a:r>
            <a:br>
              <a:rPr lang="en-US" sz="6000" dirty="0">
                <a:solidFill>
                  <a:srgbClr val="F6D18E"/>
                </a:solidFill>
              </a:rPr>
            </a:br>
            <a:r>
              <a:rPr lang="en-US" sz="4400" dirty="0"/>
              <a:t>Last In First Out</a:t>
            </a:r>
            <a:br>
              <a:rPr lang="en-US" sz="4400" dirty="0"/>
            </a:br>
            <a:endParaRPr lang="en-US" sz="4400" dirty="0">
              <a:solidFill>
                <a:srgbClr val="F6D18E"/>
              </a:solidFill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4970203" y="3707673"/>
            <a:ext cx="1879235" cy="21597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5116300" y="386399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5116300" y="453390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5116300" y="520380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6" name="Bent Arrow 25"/>
          <p:cNvSpPr/>
          <p:nvPr/>
        </p:nvSpPr>
        <p:spPr>
          <a:xfrm rot="5400000">
            <a:off x="3904239" y="1683218"/>
            <a:ext cx="836526" cy="3200400"/>
          </a:xfrm>
          <a:prstGeom prst="bentArrow">
            <a:avLst>
              <a:gd name="adj1" fmla="val 1138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6246812" y="2871147"/>
            <a:ext cx="3610231" cy="830534"/>
          </a:xfrm>
          <a:prstGeom prst="bentArrow">
            <a:avLst>
              <a:gd name="adj1" fmla="val 1138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Stacks </a:t>
            </a:r>
            <a:r>
              <a:rPr lang="en-US" dirty="0">
                <a:cs typeface="Consolas" panose="020B0609020204030204" pitchFamily="49" charset="0"/>
              </a:rPr>
              <a:t>provide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following functionality:</a:t>
            </a:r>
            <a:endParaRPr lang="en-US" dirty="0"/>
          </a:p>
          <a:p>
            <a:pPr lvl="1"/>
            <a:r>
              <a:rPr lang="en-US" dirty="0"/>
              <a:t>Pushing an element at the top 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top fo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Abstract Data Type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857329" y="3810000"/>
            <a:ext cx="1600200" cy="2342383"/>
            <a:chOff x="1873046" y="3810000"/>
            <a:chExt cx="1600200" cy="2342383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01456" y="3810000"/>
            <a:ext cx="1600200" cy="2342383"/>
            <a:chOff x="5301456" y="3810000"/>
            <a:chExt cx="1600200" cy="2342383"/>
          </a:xfrm>
        </p:grpSpPr>
        <p:sp>
          <p:nvSpPr>
            <p:cNvPr id="31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5317173" y="4260893"/>
                <a:ext cx="1600200" cy="1891490"/>
                <a:chOff x="8685212" y="1078864"/>
                <a:chExt cx="1600200" cy="1891490"/>
              </a:xfrm>
            </p:grpSpPr>
            <p:sp>
              <p:nvSpPr>
                <p:cNvPr id="42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43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44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45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 flipH="1">
                  <a:off x="8788782" y="1078864"/>
                  <a:ext cx="1410569" cy="857034"/>
                </a:xfrm>
                <a:prstGeom prst="ellipse">
                  <a:avLst/>
                </a:prstGeom>
                <a:solidFill>
                  <a:schemeClr val="accent1">
                    <a:alpha val="3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</p:grpSp>
          <p:cxnSp>
            <p:nvCxnSpPr>
              <p:cNvPr id="64" name="Straight Arrow Connector 63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/>
          <p:cNvGrpSpPr/>
          <p:nvPr/>
        </p:nvGrpSpPr>
        <p:grpSpPr>
          <a:xfrm>
            <a:off x="8731295" y="3810000"/>
            <a:ext cx="1600200" cy="2342383"/>
            <a:chOff x="8747012" y="3810000"/>
            <a:chExt cx="1600200" cy="2342383"/>
          </a:xfrm>
        </p:grpSpPr>
        <p:grpSp>
          <p:nvGrpSpPr>
            <p:cNvPr id="51" name="Group 50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52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53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54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55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ontent Placeholder 2"/>
          <p:cNvSpPr txBox="1">
            <a:spLocks/>
          </p:cNvSpPr>
          <p:nvPr/>
        </p:nvSpPr>
        <p:spPr>
          <a:xfrm>
            <a:off x="2018483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5443695" y="608373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8872695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97488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Creating a Stack</a:t>
            </a:r>
          </a:p>
          <a:p>
            <a:endParaRPr lang="en-US" dirty="0"/>
          </a:p>
          <a:p>
            <a:r>
              <a:rPr lang="en-US" dirty="0"/>
              <a:t>Adding elements at the top of the stack</a:t>
            </a:r>
          </a:p>
          <a:p>
            <a:endParaRPr lang="en-US" dirty="0"/>
          </a:p>
          <a:p>
            <a:r>
              <a:rPr lang="en-US" dirty="0" smtClean="0"/>
              <a:t>Removing elements</a:t>
            </a:r>
          </a:p>
          <a:p>
            <a:endParaRPr lang="en-US" dirty="0" smtClean="0"/>
          </a:p>
          <a:p>
            <a:r>
              <a:rPr lang="en-US" dirty="0" smtClean="0"/>
              <a:t>Getting the value of the topmost element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116" y="32766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stack.push(element);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Stack Implementation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853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4116" y="46730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element = stack.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64116" y="6044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element = stack.peek();</a:t>
            </a:r>
          </a:p>
        </p:txBody>
      </p:sp>
    </p:spTree>
    <p:extLst>
      <p:ext uri="{BB962C8B-B14F-4D97-AF65-F5344CB8AC3E}">
        <p14:creationId xmlns:p14="http://schemas.microsoft.com/office/powerpoint/2010/main" val="42043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438" y="63593"/>
            <a:ext cx="9577597" cy="1058789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push()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latin typeface="+mn-lt"/>
                <a:ea typeface="+mn-ea"/>
                <a:cs typeface="Consolas" panose="020B0609020204030204" pitchFamily="49" charset="0"/>
              </a:rPr>
              <a:t>Adds an element on top of the Stack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2283" y="34560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</p:spTree>
    <p:extLst>
      <p:ext uri="{BB962C8B-B14F-4D97-AF65-F5344CB8AC3E}">
        <p14:creationId xmlns:p14="http://schemas.microsoft.com/office/powerpoint/2010/main" val="155241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167438" y="270165"/>
            <a:ext cx="9577597" cy="1110780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pop()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Returns the last element from the stack and removes it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12283" y="34560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</p:spTree>
    <p:extLst>
      <p:ext uri="{BB962C8B-B14F-4D97-AF65-F5344CB8AC3E}">
        <p14:creationId xmlns:p14="http://schemas.microsoft.com/office/powerpoint/2010/main" val="296192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3.34259E-6 L -0.00026 -0.16008 C -0.00026 -0.23063 0.07778 -0.32015 0.14226 -0.32015 L 0.28765 -0.32015 " pathEditMode="relative" rAng="-5400000" ptsTypes="FfFF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6" y="-160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2.1721E-6 L -0.00026 -0.2105 C -0.00026 -0.30303 0.07895 -0.42216 0.14317 -0.42216 L 0.28752 -0.42216 " pathEditMode="relative" rAng="16200000" ptsTypes="FfFF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6" y="-2109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2283" y="34560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89232" y="551660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214655" y="2608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sz="3400" b="1" kern="1200" dirty="0">
                <a:solidFill>
                  <a:srgbClr val="F3BE60"/>
                </a:solidFill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b="1" kern="12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cs typeface="Consolas" panose="020B0609020204030204" pitchFamily="49" charset="0"/>
              </a:rPr>
              <a:t>Returns the last element from the stack, but </a:t>
            </a:r>
            <a:r>
              <a:rPr lang="en-US" sz="3400" b="1" kern="1200" dirty="0">
                <a:solidFill>
                  <a:schemeClr val="tx1"/>
                </a:solidFill>
                <a:cs typeface="Consolas" panose="020B0609020204030204" pitchFamily="49" charset="0"/>
              </a:rPr>
              <a:t>does not </a:t>
            </a:r>
            <a:r>
              <a:rPr lang="en-US" sz="3400" kern="1200" dirty="0">
                <a:solidFill>
                  <a:schemeClr val="tx1"/>
                </a:solidFill>
                <a:cs typeface="Consolas" panose="020B0609020204030204" pitchFamily="49" charset="0"/>
              </a:rPr>
              <a:t>remove it</a:t>
            </a:r>
            <a:endParaRPr lang="en-US" sz="3400" b="1" kern="1200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76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0013 -0.23895 C -0.00013 -0.34582 0.06201 -0.47791 0.11243 -0.47791 L 0.22486 -0.47791 " pathEditMode="relative" rAng="-5400000" ptsTypes="FfFF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6" y="-238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9600" b="1" dirty="0" smtClean="0"/>
              <a:t>java-fund</a:t>
            </a:r>
            <a:endParaRPr lang="en-US" sz="5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2020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28800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size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isEmpty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isEmpty()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exists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Integer[] arr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847012" y="4971758"/>
            <a:ext cx="2667000" cy="1163418"/>
          </a:xfrm>
          <a:prstGeom prst="wedgeRoundRectCallout">
            <a:avLst>
              <a:gd name="adj1" fmla="val -44574"/>
              <a:gd name="adj2" fmla="val -81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Retains order of elements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7612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180011" y="2515948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995" y="25761"/>
            <a:ext cx="9577597" cy="1110780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</a:t>
            </a:r>
            <a:r>
              <a:rPr lang="bg-BG" dirty="0"/>
              <a:t> </a:t>
            </a:r>
            <a:r>
              <a:rPr lang="en-US" dirty="0"/>
              <a:t> 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0932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6812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6812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0812" y="2971800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push</a:t>
            </a:r>
            <a:r>
              <a:rPr lang="bg-BG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0812" y="3891280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bg-BG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0812" y="4953000"/>
            <a:ext cx="2218600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eek</a:t>
            </a:r>
            <a:r>
              <a:rPr lang="bg-BG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2283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</p:spTree>
    <p:extLst>
      <p:ext uri="{BB962C8B-B14F-4D97-AF65-F5344CB8AC3E}">
        <p14:creationId xmlns:p14="http://schemas.microsoft.com/office/powerpoint/2010/main" val="92136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 calculator</a:t>
            </a:r>
            <a:r>
              <a:rPr lang="en-US" dirty="0"/>
              <a:t> that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evaluate simple expressions</a:t>
            </a:r>
            <a:r>
              <a:rPr lang="en-US" dirty="0"/>
              <a:t> (only addition and subtraction)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Simple Calculator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https://judge.softuni.bg/Contests/Practice/Index/1021#4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68507" y="3003064"/>
            <a:ext cx="6651810" cy="1803072"/>
            <a:chOff x="2130418" y="3003064"/>
            <a:chExt cx="6651810" cy="1803072"/>
          </a:xfrm>
        </p:grpSpPr>
        <p:sp>
          <p:nvSpPr>
            <p:cNvPr id="18" name="Right Arrow 18"/>
            <p:cNvSpPr/>
            <p:nvPr/>
          </p:nvSpPr>
          <p:spPr>
            <a:xfrm>
              <a:off x="6558758" y="3749354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130418" y="3003064"/>
              <a:ext cx="3887794" cy="1802853"/>
              <a:chOff x="2580483" y="3826816"/>
              <a:chExt cx="1868432" cy="2141161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 + 5 + 10 - 2 - 1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0483" y="5248369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2 - 2 + 5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486828" y="3003064"/>
              <a:ext cx="1295400" cy="1803072"/>
              <a:chOff x="2580483" y="3826816"/>
              <a:chExt cx="1868432" cy="2141422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8" y="4529024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14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580483" y="5248630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15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https://judge.softuni.bg/Contests/Practice/Index/1021#4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844457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tokens = scanner.nextLine().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split("\\s+")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Deque&lt;String&gt;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addAll(stack, tokens)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continues…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709171" y="3124200"/>
            <a:ext cx="2071652" cy="1163418"/>
          </a:xfrm>
          <a:prstGeom prst="wedgeRoundRectCallout">
            <a:avLst>
              <a:gd name="adj1" fmla="val -44574"/>
              <a:gd name="adj2" fmla="val -81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Split by regex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80012" y="4572000"/>
            <a:ext cx="2971800" cy="1455336"/>
          </a:xfrm>
          <a:prstGeom prst="wedgeRoundRectCallout">
            <a:avLst>
              <a:gd name="adj1" fmla="val -44574"/>
              <a:gd name="adj2" fmla="val -81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Adds a collection to another collection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7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</a:t>
            </a:r>
            <a:r>
              <a:rPr lang="en-GB" dirty="0" smtClean="0"/>
              <a:t>Calculator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https://judge.softuni.bg/Contests/Practice/Index/1021#4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17687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stack.size() &gt; 1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first = Integer.valueOf(stack.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op = 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second = Integer.valueOf(stack.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(op)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"+": 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String.valueOf(first + second)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   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"-": 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String.valueOf(first - second)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0721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converter which takes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decimal number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converts it into a binary number</a:t>
            </a:r>
            <a:r>
              <a:rPr lang="en-US" dirty="0"/>
              <a:t>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Decimal To Binary Converter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https://judge.softuni.bg/Contests/Practice/Index/1021#5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35860" y="3200400"/>
            <a:ext cx="9117104" cy="1803072"/>
            <a:chOff x="2768507" y="3003064"/>
            <a:chExt cx="9117104" cy="1803072"/>
          </a:xfrm>
        </p:grpSpPr>
        <p:sp>
          <p:nvSpPr>
            <p:cNvPr id="18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68507" y="3003064"/>
              <a:ext cx="3887794" cy="1802853"/>
              <a:chOff x="2580483" y="3826816"/>
              <a:chExt cx="1868432" cy="2141161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0483" y="5248369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1024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124916" y="3003064"/>
              <a:ext cx="3760695" cy="1803072"/>
              <a:chOff x="2580483" y="3826816"/>
              <a:chExt cx="1868432" cy="2141422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8" y="4529024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1010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580483" y="5248630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10000000000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4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Decimal To Binary Converter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https://judge.softuni.bg/Contests/Practice/Index/1021#5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decimal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if number is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(decimal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stack.push(decimal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(!stack.isEmpty())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System.out.print(stack.pop());</a:t>
            </a:r>
          </a:p>
        </p:txBody>
      </p:sp>
    </p:spTree>
    <p:extLst>
      <p:ext uri="{BB962C8B-B14F-4D97-AF65-F5344CB8AC3E}">
        <p14:creationId xmlns:p14="http://schemas.microsoft.com/office/powerpoint/2010/main" val="362225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We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given an arithmetical expression</a:t>
            </a:r>
            <a:r>
              <a:rPr lang="en-US" sz="3200" dirty="0"/>
              <a:t> with brackets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with nesting</a:t>
            </a:r>
            <a:r>
              <a:rPr lang="en-US" sz="32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extract all sub-expressions</a:t>
            </a:r>
            <a:r>
              <a:rPr lang="en-US" sz="3200" dirty="0"/>
              <a:t> in brackets</a:t>
            </a:r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Matching Brackets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https://judge.softuni.bg/Contests/Practice/Index/1021#6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71046" y="2880826"/>
            <a:ext cx="4846732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1 + (2 - (2 + 3) * 4 / (3 + 1)) * 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71046" y="4191000"/>
            <a:ext cx="4846732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(2 + 3)</a:t>
            </a:r>
          </a:p>
          <a:p>
            <a:pPr>
              <a:lnSpc>
                <a:spcPct val="110000"/>
              </a:lnSpc>
            </a:pPr>
            <a:r>
              <a:rPr lang="en-US" dirty="0"/>
              <a:t>(3 + 1)</a:t>
            </a:r>
          </a:p>
          <a:p>
            <a:pPr>
              <a:lnSpc>
                <a:spcPct val="110000"/>
              </a:lnSpc>
            </a:pPr>
            <a:r>
              <a:rPr lang="en-US" dirty="0"/>
              <a:t>(2 - (2 + 3) * 4 / (3 + 1))</a:t>
            </a:r>
          </a:p>
        </p:txBody>
      </p:sp>
      <p:sp>
        <p:nvSpPr>
          <p:cNvPr id="7" name="Right Arrow 18"/>
          <p:cNvSpPr/>
          <p:nvPr/>
        </p:nvSpPr>
        <p:spPr>
          <a:xfrm rot="5400000">
            <a:off x="5866037" y="3564475"/>
            <a:ext cx="456751" cy="541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904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Matching Brackets</a:t>
            </a:r>
            <a:endParaRPr lang="bg-BG" dirty="0"/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664116" y="19060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expression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https://judge.softuni.bg/Contests/Practice/Index/1021#6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Matching Brackets</a:t>
            </a:r>
            <a:endParaRPr lang="bg-BG" dirty="0"/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664116" y="1069303"/>
            <a:ext cx="108404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expression.length();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char ch = expression.charAt(i);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(ch == '(')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(ch == ')')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contents = 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expression.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startIndex, i + 1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https://judge.softuni.bg/Contests/Practice/Index/1021#6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105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 and Lists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2827">
            <a:off x="1962412" y="2244098"/>
            <a:ext cx="8219213" cy="21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4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Working with Stacks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8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740" y="4953000"/>
            <a:ext cx="8938472" cy="820600"/>
          </a:xfrm>
        </p:spPr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740" y="5754968"/>
            <a:ext cx="8938472" cy="688256"/>
          </a:xfrm>
        </p:spPr>
        <p:txBody>
          <a:bodyPr/>
          <a:lstStyle/>
          <a:p>
            <a:r>
              <a:rPr lang="en-US" dirty="0" smtClean="0"/>
              <a:t>First In First Out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45" y="1126245"/>
            <a:ext cx="4319267" cy="33695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596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68036" y="392903"/>
            <a:ext cx="12188824" cy="14155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6D18E"/>
                </a:solidFill>
              </a:rPr>
              <a:t>Queue</a:t>
            </a:r>
            <a:r>
              <a:rPr lang="en-US" sz="6600" dirty="0">
                <a:solidFill>
                  <a:srgbClr val="F6D18E"/>
                </a:solidFill>
              </a:rPr>
              <a:t/>
            </a:r>
            <a:br>
              <a:rPr lang="en-US" sz="6600" dirty="0">
                <a:solidFill>
                  <a:srgbClr val="F6D18E"/>
                </a:solidFill>
              </a:rPr>
            </a:br>
            <a:r>
              <a:rPr lang="en-US" sz="4400" dirty="0"/>
              <a:t>First In First Out</a:t>
            </a:r>
            <a:r>
              <a:rPr lang="en-US" sz="6600" dirty="0"/>
              <a:t> </a:t>
            </a:r>
          </a:p>
        </p:txBody>
      </p:sp>
      <p:grpSp>
        <p:nvGrpSpPr>
          <p:cNvPr id="16" name="Group 15"/>
          <p:cNvGrpSpPr/>
          <p:nvPr/>
        </p:nvGrpSpPr>
        <p:grpSpPr>
          <a:xfrm flipH="1">
            <a:off x="1865277" y="3505200"/>
            <a:ext cx="8140795" cy="779501"/>
            <a:chOff x="1865277" y="3505200"/>
            <a:chExt cx="8140795" cy="779501"/>
          </a:xfrm>
        </p:grpSpPr>
        <p:grpSp>
          <p:nvGrpSpPr>
            <p:cNvPr id="3" name="Group 2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7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42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Queues </a:t>
            </a:r>
            <a:r>
              <a:rPr lang="en-US" dirty="0">
                <a:cs typeface="Consolas" panose="020B0609020204030204" pitchFamily="49" charset="0"/>
              </a:rPr>
              <a:t>provide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following functionality:</a:t>
            </a:r>
            <a:endParaRPr lang="en-US" dirty="0"/>
          </a:p>
          <a:p>
            <a:pPr lvl="1"/>
            <a:r>
              <a:rPr lang="en-US" dirty="0"/>
              <a:t>Adding an element at the end of the queue</a:t>
            </a:r>
          </a:p>
          <a:p>
            <a:pPr lvl="1"/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Removing</a:t>
            </a:r>
            <a:r>
              <a:rPr lang="en-US" dirty="0"/>
              <a:t> the first element from the queue</a:t>
            </a:r>
          </a:p>
          <a:p>
            <a:pPr lvl="1"/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first element of the queue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33" name="Group 32"/>
          <p:cNvGrpSpPr/>
          <p:nvPr/>
        </p:nvGrpSpPr>
        <p:grpSpPr>
          <a:xfrm flipH="1">
            <a:off x="2534419" y="236220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9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7" name="Straight Arrow Connector 6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34" name="Group 33"/>
          <p:cNvGrpSpPr/>
          <p:nvPr/>
        </p:nvGrpSpPr>
        <p:grpSpPr>
          <a:xfrm flipH="1">
            <a:off x="2534419" y="3537858"/>
            <a:ext cx="7119987" cy="1217019"/>
            <a:chOff x="2022426" y="3418574"/>
            <a:chExt cx="8140795" cy="1432859"/>
          </a:xfrm>
        </p:grpSpPr>
        <p:grpSp>
          <p:nvGrpSpPr>
            <p:cNvPr id="13" name="Group 12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7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8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5" name="Straight Arrow Connector 14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1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2534419" y="5105400"/>
            <a:ext cx="7119987" cy="910293"/>
            <a:chOff x="2022426" y="4961634"/>
            <a:chExt cx="8140795" cy="961076"/>
          </a:xfrm>
        </p:grpSpPr>
        <p:grpSp>
          <p:nvGrpSpPr>
            <p:cNvPr id="21" name="Group 20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5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6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7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8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3" name="Straight Arrow Connector 22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09722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Creating a Queue</a:t>
            </a:r>
          </a:p>
          <a:p>
            <a:endParaRPr lang="en-US" dirty="0"/>
          </a:p>
          <a:p>
            <a:r>
              <a:rPr lang="en-US" dirty="0"/>
              <a:t>Adding elements at the end of the queue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– throws exception if queue is full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offer() </a:t>
            </a:r>
            <a:r>
              <a:rPr lang="en-US" dirty="0">
                <a:latin typeface="+mj-lt"/>
              </a:rPr>
              <a:t>– returns false if queue is full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116" y="184789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ArrayDeque&lt;Integer&gt; queue = new ArrayDeque&lt;&gt;();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64116" y="3300752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8793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throws exception if queue is empty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dirty="0"/>
              <a:t>returns null if queue is empty</a:t>
            </a:r>
          </a:p>
          <a:p>
            <a:r>
              <a:rPr lang="en-US" dirty="0"/>
              <a:t>Check first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1903993"/>
            <a:ext cx="1084049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remove()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116" y="5221069"/>
            <a:ext cx="1084049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peek();</a:t>
            </a: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4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279861"/>
            <a:ext cx="9601200" cy="111078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add() / offer()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400" b="0" dirty="0">
                <a:solidFill>
                  <a:schemeClr val="tx1"/>
                </a:solidFill>
                <a:latin typeface="+mn-lt"/>
              </a:rPr>
              <a:t>Adds an element to the queue</a:t>
            </a:r>
            <a:endParaRPr lang="en-US" sz="3400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1412" y="3559314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48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5212" y="3559314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174767" y="282578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remove() / poll()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400" b="0" dirty="0">
                <a:solidFill>
                  <a:schemeClr val="tx1"/>
                </a:solidFill>
                <a:latin typeface="+mn-lt"/>
              </a:rPr>
              <a:t>Returns and removes first element</a:t>
            </a:r>
            <a:endParaRPr lang="en-US" sz="34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42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Children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 a circle </a:t>
            </a:r>
            <a:r>
              <a:rPr lang="en-US" dirty="0"/>
              <a:t>and pass a hot potato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child is removed </a:t>
            </a:r>
            <a:r>
              <a:rPr lang="en-US" dirty="0"/>
              <a:t>until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only one remains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Upon removal </a:t>
            </a:r>
            <a:r>
              <a:rPr lang="en-US" dirty="0"/>
              <a:t>the potato is passed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forward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https://judge.softuni.bg/Contests/Practice/Index/1021#7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667449" y="3986204"/>
            <a:ext cx="8853926" cy="1944787"/>
            <a:chOff x="1736286" y="4105472"/>
            <a:chExt cx="8853926" cy="1944787"/>
          </a:xfrm>
        </p:grpSpPr>
        <p:sp>
          <p:nvSpPr>
            <p:cNvPr id="18" name="Right Arrow 18"/>
            <p:cNvSpPr/>
            <p:nvPr/>
          </p:nvSpPr>
          <p:spPr>
            <a:xfrm>
              <a:off x="5939905" y="4949123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36286" y="4105472"/>
              <a:ext cx="3884621" cy="1944787"/>
              <a:chOff x="2582008" y="3826816"/>
              <a:chExt cx="1866907" cy="2309730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16077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736916" y="4105472"/>
              <a:ext cx="3853296" cy="1944787"/>
              <a:chOff x="2582007" y="3826816"/>
              <a:chExt cx="1866908" cy="2309729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7" y="4529023"/>
                <a:ext cx="1866908" cy="16075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Last is Toshko</a:t>
                </a: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43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https://judge.softuni.bg/Contests/Practice/Index/1021#7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219200"/>
            <a:ext cx="108404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children = scanner.nextLine().split("\\s+");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ArrayDeque&lt;String&gt;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queue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ArrayDeque&lt;&gt;()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(String child : children)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child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</p:spTree>
    <p:extLst>
      <p:ext uri="{BB962C8B-B14F-4D97-AF65-F5344CB8AC3E}">
        <p14:creationId xmlns:p14="http://schemas.microsoft.com/office/powerpoint/2010/main" val="332243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 Java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</a:t>
            </a:r>
            <a:r>
              <a:rPr lang="en-US" dirty="0" smtClean="0"/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smtClean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smtClean="0">
                <a:solidFill>
                  <a:srgbClr val="FFFFFF"/>
                </a:solidFill>
                <a:latin typeface="+mn-lt"/>
              </a:rPr>
            </a:br>
            <a:r>
              <a:rPr lang="en-US" sz="2800" smtClean="0">
                <a:solidFill>
                  <a:srgbClr val="FFFFFF"/>
                </a:solidFill>
                <a:latin typeface="+mn-lt"/>
              </a:rPr>
              <a:t>of </a:t>
            </a:r>
            <a:r>
              <a:rPr lang="en-US" sz="2800">
                <a:solidFill>
                  <a:srgbClr val="FFFFFF"/>
                </a:solidFill>
                <a:latin typeface="+mn-lt"/>
              </a:rPr>
              <a:t>an array</a:t>
            </a:r>
            <a:endParaRPr lang="bg-BG" sz="2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</p:spTree>
    <p:extLst>
      <p:ext uri="{BB962C8B-B14F-4D97-AF65-F5344CB8AC3E}">
        <p14:creationId xmlns:p14="http://schemas.microsoft.com/office/powerpoint/2010/main" val="100479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https://judge.softuni.bg/Contests/Practice/Index/1021#7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52400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System.out.println("Removed " + queue.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2094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Utility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checks the value of the first element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returns queue size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converts the queue to an array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checks if element is in the queue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612" y="4724400"/>
            <a:ext cx="2286000" cy="1615218"/>
          </a:xfrm>
          <a:prstGeom prst="roundRect">
            <a:avLst>
              <a:gd name="adj" fmla="val 13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1782417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element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pee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size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Integer[] arr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exists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2673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7612" y="3559314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>
          <a:xfrm>
            <a:off x="173787" y="27986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400" b="0" dirty="0">
                <a:solidFill>
                  <a:schemeClr val="tx1"/>
                </a:solidFill>
                <a:latin typeface="+mn-lt"/>
              </a:rPr>
              <a:t>Gets the first element without removing it</a:t>
            </a:r>
            <a:endParaRPr lang="en-US" sz="3400" b="0" dirty="0"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62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Rework the previous problem so that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child is removed only on a prime cycle</a:t>
            </a:r>
            <a:r>
              <a:rPr lang="en-US" dirty="0"/>
              <a:t> (cycles start from 1)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If a cycle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prime</a:t>
            </a:r>
            <a:r>
              <a:rPr lang="en-US" dirty="0"/>
              <a:t>, just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 child's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</a:t>
            </a:r>
            <a:r>
              <a:rPr lang="en-GB" dirty="0"/>
              <a:t> Potato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https://judge.softuni.bg/Contests/Practice/Index/1021#8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67449" y="3276600"/>
            <a:ext cx="8853926" cy="2646661"/>
            <a:chOff x="1736286" y="4105471"/>
            <a:chExt cx="8853926" cy="2646661"/>
          </a:xfrm>
        </p:grpSpPr>
        <p:sp>
          <p:nvSpPr>
            <p:cNvPr id="15" name="Right Arrow 18"/>
            <p:cNvSpPr/>
            <p:nvPr/>
          </p:nvSpPr>
          <p:spPr>
            <a:xfrm>
              <a:off x="5939905" y="5403517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736286" y="4105471"/>
              <a:ext cx="3884621" cy="2646658"/>
              <a:chOff x="2582008" y="3826816"/>
              <a:chExt cx="1866907" cy="3143309"/>
            </a:xfrm>
          </p:grpSpPr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244136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736916" y="4105473"/>
              <a:ext cx="3853296" cy="2646659"/>
              <a:chOff x="2582007" y="3826816"/>
              <a:chExt cx="1866908" cy="3143308"/>
            </a:xfrm>
          </p:grpSpPr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2582007" y="4529022"/>
                <a:ext cx="1866908" cy="2441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Prime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Prime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Last is Toshko</a:t>
                </a: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79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Potato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https://judge.softuni.bg/Contests/Practice/Index/1021#8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17687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cycle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offer(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(isPrime(cycle))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System.out.println("Prime " +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peek()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System.out.println("Removed " +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cycle++;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63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</a:t>
            </a:r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1412" y="2627661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 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</a:t>
            </a:r>
            <a:endParaRPr lang="en-US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6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bg-BG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add</a:t>
            </a:r>
            <a:r>
              <a:rPr lang="bg-BG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1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0" grpId="3" animBg="1"/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  <p:bldP spid="33" grpId="0" animBg="1"/>
      <p:bldP spid="21" grpId="0" animBg="1"/>
      <p:bldP spid="21" grpId="1" animBg="1"/>
      <p:bldP spid="29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2" grpId="3" animBg="1"/>
      <p:bldP spid="34" grpId="0" animBg="1"/>
      <p:bldP spid="34" grpId="1" animBg="1"/>
      <p:bldP spid="35" grpId="0"/>
      <p:bldP spid="35" grpId="1"/>
      <p:bldP spid="36" grpId="0"/>
      <p:bldP spid="36" grpId="1"/>
      <p:bldP spid="37" grpId="0"/>
      <p:bldP spid="37" grpId="1"/>
      <p:bldP spid="37" grpId="2"/>
      <p:bldP spid="37" grpId="3"/>
      <p:bldP spid="37" grpId="4"/>
      <p:bldP spid="37" grpId="5"/>
      <p:bldP spid="37" grpId="6"/>
      <p:bldP spid="37" grpId="7"/>
      <p:bldP spid="37" grpId="8"/>
      <p:bldP spid="37" grpId="9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Retains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specific order </a:t>
            </a:r>
            <a:r>
              <a:rPr lang="en-US" dirty="0"/>
              <a:t>to the elements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Higher priority </a:t>
            </a: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pushed to the beginning </a:t>
            </a:r>
            <a:r>
              <a:rPr lang="en-US" dirty="0"/>
              <a:t>of the queue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 priority </a:t>
            </a: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pushed to the end </a:t>
            </a:r>
            <a:r>
              <a:rPr lang="en-US" dirty="0"/>
              <a:t>of the queue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grpSp>
        <p:nvGrpSpPr>
          <p:cNvPr id="14" name="Group 13"/>
          <p:cNvGrpSpPr/>
          <p:nvPr/>
        </p:nvGrpSpPr>
        <p:grpSpPr>
          <a:xfrm flipH="1">
            <a:off x="1865277" y="4648200"/>
            <a:ext cx="8140795" cy="779501"/>
            <a:chOff x="1865277" y="3505200"/>
            <a:chExt cx="8140795" cy="779501"/>
          </a:xfrm>
        </p:grpSpPr>
        <p:grpSp>
          <p:nvGrpSpPr>
            <p:cNvPr id="15" name="Group 14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1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A</a:t>
                </a:r>
              </a:p>
            </p:txBody>
          </p:sp>
          <p:sp>
            <p:nvSpPr>
              <p:cNvPr id="2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C</a:t>
                </a:r>
              </a:p>
            </p:txBody>
          </p:sp>
          <p:sp>
            <p:nvSpPr>
              <p:cNvPr id="2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B</a:t>
                </a:r>
              </a:p>
            </p:txBody>
          </p:sp>
        </p:grpSp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48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Working with Queues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19200"/>
            <a:ext cx="11804822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600" dirty="0" smtClean="0"/>
              <a:t>Arrays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in Java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600" dirty="0" smtClean="0"/>
              <a:t>Arrays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can be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multidimensional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600" dirty="0"/>
              <a:t>Matrices are like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tables</a:t>
            </a:r>
            <a:endParaRPr lang="bg-BG" sz="3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600" dirty="0" smtClean="0"/>
              <a:t>Stacks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600" b="1" dirty="0" smtClean="0">
                <a:solidFill>
                  <a:srgbClr val="F3CD60"/>
                </a:solidFill>
              </a:rPr>
              <a:t>Last In First Out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600" dirty="0" smtClean="0"/>
              <a:t>Queue – </a:t>
            </a:r>
            <a:r>
              <a:rPr lang="en-US" sz="3600" b="1" dirty="0" smtClean="0">
                <a:solidFill>
                  <a:srgbClr val="F3CD60"/>
                </a:solidFill>
              </a:rPr>
              <a:t>First In First Out</a:t>
            </a:r>
            <a:endParaRPr lang="en-US" sz="3600" b="1" dirty="0">
              <a:solidFill>
                <a:srgbClr val="F3CD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694612" y="2438400"/>
            <a:ext cx="3327946" cy="3200400"/>
            <a:chOff x="8304212" y="2667000"/>
            <a:chExt cx="3327946" cy="32004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212" y="2667000"/>
              <a:ext cx="2209800" cy="141201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AEA56F9-3ACB-4278-B9E9-E0F541A58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9523412" y="3585207"/>
              <a:ext cx="2108746" cy="22821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Java Advanced </a:t>
            </a:r>
            <a:r>
              <a:rPr lang="en-US" dirty="0"/>
              <a:t>– 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33178" r="-29792"/>
          <a:stretch/>
        </p:blipFill>
        <p:spPr>
          <a:xfrm>
            <a:off x="4891690" y="1267840"/>
            <a:ext cx="2614762" cy="73623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18331" r="-18331"/>
          <a:stretch/>
        </p:blipFill>
        <p:spPr>
          <a:xfrm>
            <a:off x="4862979" y="5300520"/>
            <a:ext cx="263872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8219130" y="5300520"/>
            <a:ext cx="3604684" cy="741400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540868" y="1267840"/>
            <a:ext cx="3585896" cy="73753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l="-14709" r="-21057"/>
          <a:stretch/>
        </p:blipFill>
        <p:spPr>
          <a:xfrm>
            <a:off x="7033530" y="3932189"/>
            <a:ext cx="2158320" cy="706525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4906" t="-4936" r="-6206" b="-4690"/>
          <a:stretch/>
        </p:blipFill>
        <p:spPr>
          <a:xfrm>
            <a:off x="7033530" y="2584642"/>
            <a:ext cx="2158320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rcRect l="-9951" r="-9951"/>
          <a:stretch/>
        </p:blipFill>
        <p:spPr>
          <a:xfrm>
            <a:off x="8271378" y="1274099"/>
            <a:ext cx="3555466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4" name="Picture 3">
            <a:hlinkClick r:id="rId18"/>
            <a:extLst>
              <a:ext uri="{FF2B5EF4-FFF2-40B4-BE49-F238E27FC236}">
                <a16:creationId xmlns:a16="http://schemas.microsoft.com/office/drawing/2014/main" id="{A0776537-67C3-4742-9746-D7654DD6FF7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46" t="-15048" r="-53846" b="-14226"/>
          <a:stretch/>
        </p:blipFill>
        <p:spPr>
          <a:xfrm>
            <a:off x="9673025" y="2585906"/>
            <a:ext cx="2150789" cy="73001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6" name="Picture 5">
            <a:hlinkClick r:id="rId20"/>
            <a:extLst>
              <a:ext uri="{FF2B5EF4-FFF2-40B4-BE49-F238E27FC236}">
                <a16:creationId xmlns:a16="http://schemas.microsoft.com/office/drawing/2014/main" id="{7FFB619D-CE8B-44DC-8073-5F04FDFAA105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2" r="-23306"/>
          <a:stretch/>
        </p:blipFill>
        <p:spPr>
          <a:xfrm>
            <a:off x="9663098" y="3942581"/>
            <a:ext cx="2154510" cy="73127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0" name="Picture 9">
            <a:hlinkClick r:id="rId22"/>
            <a:extLst>
              <a:ext uri="{FF2B5EF4-FFF2-40B4-BE49-F238E27FC236}">
                <a16:creationId xmlns:a16="http://schemas.microsoft.com/office/drawing/2014/main" id="{B6B862F2-3005-4A86-ABC4-559A60AE8F28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20825"/>
          <a:stretch/>
        </p:blipFill>
        <p:spPr>
          <a:xfrm>
            <a:off x="540868" y="5300520"/>
            <a:ext cx="360468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8276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Allocating an array 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in Java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95390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int[]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/>
              <a:t>numbers =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int[10]</a:t>
            </a:r>
            <a:r>
              <a:rPr lang="en-US" dirty="0"/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51173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 (int i = 0; i &lt;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numbers.length</a:t>
            </a:r>
            <a:r>
              <a:rPr lang="en-US" dirty="0"/>
              <a:t>; i++)</a:t>
            </a:r>
          </a:p>
          <a:p>
            <a:r>
              <a:rPr lang="en-US" dirty="0"/>
              <a:t>    numbers[i] = i + 1;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410200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numbers[3] </a:t>
            </a:r>
            <a:r>
              <a:rPr lang="en-US" dirty="0"/>
              <a:t>= 20;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numbers[5] </a:t>
            </a:r>
            <a:r>
              <a:rPr lang="en-US" dirty="0"/>
              <a:t>= numbers[2] + numbers[7];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5637212" y="1061816"/>
            <a:ext cx="3419224" cy="648928"/>
          </a:xfrm>
          <a:prstGeom prst="wedgeRoundRectCallout">
            <a:avLst>
              <a:gd name="adj1" fmla="val -46615"/>
              <a:gd name="adj2" fmla="val 1307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10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999412" y="5235816"/>
            <a:ext cx="2743200" cy="652770"/>
          </a:xfrm>
          <a:prstGeom prst="wedgeRoundRectCallout">
            <a:avLst>
              <a:gd name="adj1" fmla="val -87833"/>
              <a:gd name="adj2" fmla="val 503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index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094411" y="4082272"/>
            <a:ext cx="3419224" cy="785012"/>
          </a:xfrm>
          <a:prstGeom prst="wedgeRoundRectCallout">
            <a:avLst>
              <a:gd name="adj1" fmla="val -84658"/>
              <a:gd name="adj2" fmla="val -333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All elements are of the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same type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813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animBg="1"/>
      <p:bldP spid="8" grpId="0" animBg="1"/>
      <p:bldP spid="9" grpId="0" animBg="1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44462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41299" y="1039813"/>
            <a:ext cx="9434513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that:</a:t>
            </a:r>
          </a:p>
          <a:p>
            <a:pPr lvl="1"/>
            <a:r>
              <a:rPr lang="en-US" dirty="0" smtClean="0"/>
              <a:t>Encrypts an </a:t>
            </a:r>
            <a:r>
              <a:rPr lang="en-US" dirty="0"/>
              <a:t>array of </a:t>
            </a:r>
            <a:r>
              <a:rPr lang="en-US" dirty="0" smtClean="0"/>
              <a:t>strings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 smtClean="0"/>
              <a:t> of:</a:t>
            </a:r>
          </a:p>
          <a:p>
            <a:pPr lvl="2"/>
            <a:r>
              <a:rPr lang="en-US" dirty="0" smtClean="0"/>
              <a:t>Vowels code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* </a:t>
            </a:r>
            <a:r>
              <a:rPr lang="en-US" dirty="0" smtClean="0"/>
              <a:t>current string length</a:t>
            </a:r>
          </a:p>
          <a:p>
            <a:pPr lvl="2"/>
            <a:r>
              <a:rPr lang="en-US" dirty="0" smtClean="0"/>
              <a:t>Consonants code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current string length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Sorts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</a:t>
            </a:r>
            <a:r>
              <a:rPr lang="en-US" dirty="0" smtClean="0"/>
              <a:t>array</a:t>
            </a:r>
            <a:endParaRPr lang="en-US" dirty="0"/>
          </a:p>
          <a:p>
            <a:endParaRPr lang="en-US" dirty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Encrypt, Sort and </a:t>
            </a:r>
            <a:r>
              <a:rPr lang="en-US" dirty="0"/>
              <a:t>Print Array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927613" y="2133600"/>
            <a:ext cx="3384911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//Maya =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825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//M = 77 / 4 =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 = 97 * 4 =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388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//y = 121 / 4 =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97 *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388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304212" y="1219200"/>
            <a:ext cx="2733423" cy="560614"/>
          </a:xfrm>
          <a:prstGeom prst="wedgeRoundRectCallout">
            <a:avLst>
              <a:gd name="adj1" fmla="val 35652"/>
              <a:gd name="adj2" fmla="val 1896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Division of </a:t>
            </a:r>
            <a:r>
              <a:rPr lang="en-US" sz="2800" dirty="0" err="1" smtClean="0">
                <a:solidFill>
                  <a:srgbClr val="FFFFFF"/>
                </a:solidFill>
                <a:latin typeface="+mn-lt"/>
              </a:rPr>
              <a:t>ints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ight Arrow 18"/>
          <p:cNvSpPr/>
          <p:nvPr/>
        </p:nvSpPr>
        <p:spPr>
          <a:xfrm>
            <a:off x="5196765" y="5182617"/>
            <a:ext cx="440447" cy="456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09128" y="4495800"/>
            <a:ext cx="1798494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Katya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Maya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257384" y="4495800"/>
            <a:ext cx="189442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1032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1071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1532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29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</a:t>
            </a:r>
            <a:r>
              <a:rPr lang="en-US" dirty="0" smtClean="0"/>
              <a:t>Encrypt, </a:t>
            </a:r>
            <a:r>
              <a:rPr lang="en-US" dirty="0"/>
              <a:t>Sort and Print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0" y="1295400"/>
            <a:ext cx="10210802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Scanner scanner = new Scanner(System.in);</a:t>
            </a:r>
          </a:p>
          <a:p>
            <a:r>
              <a:rPr lang="en-US" dirty="0">
                <a:solidFill>
                  <a:schemeClr val="tx1"/>
                </a:solidFill>
              </a:rPr>
              <a:t>int n = scanner.nextInt();</a:t>
            </a:r>
          </a:p>
          <a:p>
            <a:r>
              <a:rPr lang="en-US" dirty="0">
                <a:solidFill>
                  <a:schemeClr val="tx1"/>
                </a:solidFill>
              </a:rPr>
              <a:t>String[] lines = new String[n];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 (int i = 0; i &lt;= n; i++)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lines[i] = scanner.nextLine();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/>
              <a:t>i</a:t>
            </a:r>
            <a:r>
              <a:rPr lang="en-US" dirty="0" smtClean="0"/>
              <a:t>nt[] linesSorted 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encryptArray</a:t>
            </a:r>
            <a:r>
              <a:rPr lang="en-US" dirty="0" smtClean="0"/>
              <a:t>(lines);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Arrays.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/>
              <a:t>linesSorted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printArray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/>
              <a:t>linesSorted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 //TODO: write the methods on your own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https://judge.softuni.bg/Contests/Practice/Index/1021#0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4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23628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Java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Lists in Java are defined through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Lists in Java</a:t>
            </a:r>
            <a:endParaRPr lang="en-US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810" y="5074695"/>
            <a:ext cx="1065360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mtClean="0"/>
              <a:t>ArrayList&lt;Integer&gt; numbers = new ArrayList&lt;Integer&gt;();</a:t>
            </a:r>
          </a:p>
          <a:p>
            <a:r>
              <a:rPr lang="en-US" smtClean="0"/>
              <a:t>numbers.add(5);</a:t>
            </a:r>
          </a:p>
          <a:p>
            <a:r>
              <a:rPr lang="en-US" smtClean="0"/>
              <a:t>System.out.println(numbers.get(0)); // 5</a:t>
            </a:r>
          </a:p>
        </p:txBody>
      </p:sp>
    </p:spTree>
    <p:extLst>
      <p:ext uri="{BB962C8B-B14F-4D97-AF65-F5344CB8AC3E}">
        <p14:creationId xmlns:p14="http://schemas.microsoft.com/office/powerpoint/2010/main" val="420113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2962</Words>
  <Application>Microsoft Office PowerPoint</Application>
  <PresentationFormat>Custom</PresentationFormat>
  <Paragraphs>711</Paragraphs>
  <Slides>60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Consolas</vt:lpstr>
      <vt:lpstr>Wingdings</vt:lpstr>
      <vt:lpstr>Wingdings 2</vt:lpstr>
      <vt:lpstr>SoftUni 16x9</vt:lpstr>
      <vt:lpstr>Linear Data Structures</vt:lpstr>
      <vt:lpstr>Table of Contents</vt:lpstr>
      <vt:lpstr>Have a Question?</vt:lpstr>
      <vt:lpstr>Arrays and Lists</vt:lpstr>
      <vt:lpstr>Array in Java</vt:lpstr>
      <vt:lpstr>Working with Arrays in Java</vt:lpstr>
      <vt:lpstr>Problem: Encrypt, Sort and Print Array</vt:lpstr>
      <vt:lpstr>Solution: Encrypt, Sort and Print Array</vt:lpstr>
      <vt:lpstr>Lists in Java</vt:lpstr>
      <vt:lpstr>Problem: Split by Word Casing</vt:lpstr>
      <vt:lpstr>Solution: Split By Word Casing</vt:lpstr>
      <vt:lpstr>Multidimensional Arrays </vt:lpstr>
      <vt:lpstr>What is Multidimensional Array?</vt:lpstr>
      <vt:lpstr>Declaring and Creating Multidimensional Arrays</vt:lpstr>
      <vt:lpstr>Initializing Multidimensional Arrays</vt:lpstr>
      <vt:lpstr>Accessing Elements</vt:lpstr>
      <vt:lpstr>Reading a Matrix – Example</vt:lpstr>
      <vt:lpstr>Problem: Sum of All Elements of Matrix</vt:lpstr>
      <vt:lpstr>Solution: Sum of All elements of Matrix </vt:lpstr>
      <vt:lpstr>Problem: Find Specific Square in Matrix</vt:lpstr>
      <vt:lpstr>Solution: Find Specific Square in Matrix</vt:lpstr>
      <vt:lpstr>Practice: Using Multidimensional Arrays </vt:lpstr>
      <vt:lpstr>Stacks</vt:lpstr>
      <vt:lpstr>Stack Last In First Out </vt:lpstr>
      <vt:lpstr>Stack – Abstract Data Type</vt:lpstr>
      <vt:lpstr>ArrayDeque&lt;E&gt; – Java Stack Implementation</vt:lpstr>
      <vt:lpstr>push() – Adds an element on top of the Stack</vt:lpstr>
      <vt:lpstr>pop() – Returns the last element from the stack and removes it</vt:lpstr>
      <vt:lpstr>PowerPoint Presentation</vt:lpstr>
      <vt:lpstr>Stack – Utility Methods</vt:lpstr>
      <vt:lpstr>Stack – Overview of all operations  </vt:lpstr>
      <vt:lpstr>Problem: Simple Calculator</vt:lpstr>
      <vt:lpstr>Solution: Simple Calculator</vt:lpstr>
      <vt:lpstr>Solution: Simple Calculator (2)</vt:lpstr>
      <vt:lpstr>Problem: Decimal To Binary Converter</vt:lpstr>
      <vt:lpstr>Solution: Decimal To Binary Converter</vt:lpstr>
      <vt:lpstr>Problem: Matching Brackets</vt:lpstr>
      <vt:lpstr>Solution: Matching Brackets</vt:lpstr>
      <vt:lpstr>Solution : Matching Brackets</vt:lpstr>
      <vt:lpstr>Working with Stacks</vt:lpstr>
      <vt:lpstr>Queues</vt:lpstr>
      <vt:lpstr>Queue First In First Out </vt:lpstr>
      <vt:lpstr>Queue – Abstract Data Type</vt:lpstr>
      <vt:lpstr>ArrayDeque&lt;E&gt; – Java Queue Implementation</vt:lpstr>
      <vt:lpstr>ArrayDeque&lt;E&gt; – Java Queue Implementation (2)</vt:lpstr>
      <vt:lpstr>add() / offer() Adds an element to the queue</vt:lpstr>
      <vt:lpstr>remove() / poll() Returns and removes first element</vt:lpstr>
      <vt:lpstr>Problem: Hot Potato</vt:lpstr>
      <vt:lpstr>Solution: Hot Potato</vt:lpstr>
      <vt:lpstr>Solution: Hot Potato (2)</vt:lpstr>
      <vt:lpstr>ArrayDeque&lt;E&gt; – Java Queue Implementation (2)</vt:lpstr>
      <vt:lpstr>peek() Gets the first element without removing it</vt:lpstr>
      <vt:lpstr>Problem: Math Potato</vt:lpstr>
      <vt:lpstr>Solution: Math Potato</vt:lpstr>
      <vt:lpstr>Queue – Overview of All Operations </vt:lpstr>
      <vt:lpstr>Priority Queue</vt:lpstr>
      <vt:lpstr>Working with Queues</vt:lpstr>
      <vt:lpstr>Summary</vt:lpstr>
      <vt:lpstr>Java Advanced – Course Overview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</dc:title>
  <dc:subject>Java Advanced – Practical Training Course @ SoftUni</dc:subject>
  <dc:creator/>
  <cp:keywords>Java, programming, Software University, SoftUni, programming, coding, software development, education, training, course</cp:keywords>
  <dc:description>Java Advanced Course @ SoftUni – https://softuni.bg/courses/java-advanced</dc:description>
  <cp:lastModifiedBy/>
  <cp:revision>1</cp:revision>
  <dcterms:created xsi:type="dcterms:W3CDTF">2014-01-02T17:00:34Z</dcterms:created>
  <dcterms:modified xsi:type="dcterms:W3CDTF">2018-05-17T10:07:34Z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