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  <p:sldMasterId id="2147483679" r:id="rId3"/>
  </p:sldMasterIdLst>
  <p:notesMasterIdLst>
    <p:notesMasterId r:id="rId38"/>
  </p:notesMasterIdLst>
  <p:handoutMasterIdLst>
    <p:handoutMasterId r:id="rId39"/>
  </p:handoutMasterIdLst>
  <p:sldIdLst>
    <p:sldId id="394" r:id="rId4"/>
    <p:sldId id="513" r:id="rId5"/>
    <p:sldId id="595" r:id="rId6"/>
    <p:sldId id="560" r:id="rId7"/>
    <p:sldId id="561" r:id="rId8"/>
    <p:sldId id="582" r:id="rId9"/>
    <p:sldId id="562" r:id="rId10"/>
    <p:sldId id="570" r:id="rId11"/>
    <p:sldId id="571" r:id="rId12"/>
    <p:sldId id="575" r:id="rId13"/>
    <p:sldId id="583" r:id="rId14"/>
    <p:sldId id="586" r:id="rId15"/>
    <p:sldId id="585" r:id="rId16"/>
    <p:sldId id="584" r:id="rId17"/>
    <p:sldId id="587" r:id="rId18"/>
    <p:sldId id="588" r:id="rId19"/>
    <p:sldId id="577" r:id="rId20"/>
    <p:sldId id="552" r:id="rId21"/>
    <p:sldId id="553" r:id="rId22"/>
    <p:sldId id="598" r:id="rId23"/>
    <p:sldId id="576" r:id="rId24"/>
    <p:sldId id="572" r:id="rId25"/>
    <p:sldId id="591" r:id="rId26"/>
    <p:sldId id="589" r:id="rId27"/>
    <p:sldId id="590" r:id="rId28"/>
    <p:sldId id="573" r:id="rId29"/>
    <p:sldId id="592" r:id="rId30"/>
    <p:sldId id="593" r:id="rId31"/>
    <p:sldId id="565" r:id="rId32"/>
    <p:sldId id="579" r:id="rId33"/>
    <p:sldId id="486" r:id="rId34"/>
    <p:sldId id="599" r:id="rId35"/>
    <p:sldId id="597" r:id="rId36"/>
    <p:sldId id="60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AA"/>
    <a:srgbClr val="7F7F7F"/>
    <a:srgbClr val="FFFFFF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434" autoAdjust="0"/>
  </p:normalViewPr>
  <p:slideViewPr>
    <p:cSldViewPr>
      <p:cViewPr varScale="1">
        <p:scale>
          <a:sx n="69" d="100"/>
          <a:sy n="69" d="100"/>
        </p:scale>
        <p:origin x="380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5/20/2018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22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824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70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3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2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5/20/2018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C130-E202-4D80-9C31-5A9DC26FC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5/20/2018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1.jpeg"/><Relationship Id="rId7" Type="http://schemas.openxmlformats.org/officeDocument/2006/relationships/image" Target="../media/image14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netpeak.net/" TargetMode="External"/><Relationship Id="rId20" Type="http://schemas.openxmlformats.org/officeDocument/2006/relationships/hyperlink" Target="https://www.sbtech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jpe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softwaregroup-bg.com/" TargetMode="External"/><Relationship Id="rId22" Type="http://schemas.openxmlformats.org/officeDocument/2006/relationships/hyperlink" Target="http://www.liebherr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457257"/>
          </a:xfrm>
        </p:spPr>
        <p:txBody>
          <a:bodyPr>
            <a:normAutofit/>
          </a:bodyPr>
          <a:lstStyle/>
          <a:p>
            <a:r>
              <a:rPr lang="en-US" dirty="0"/>
              <a:t>Sets, Maps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133600"/>
            <a:ext cx="8443700" cy="922872"/>
          </a:xfrm>
        </p:spPr>
        <p:txBody>
          <a:bodyPr>
            <a:noAutofit/>
          </a:bodyPr>
          <a:lstStyle/>
          <a:p>
            <a:r>
              <a:rPr lang="en-US" sz="3000" dirty="0" smtClean="0"/>
              <a:t>Java Collections API - Sets</a:t>
            </a:r>
            <a:r>
              <a:rPr lang="bg-BG" sz="3000" dirty="0"/>
              <a:t>, </a:t>
            </a:r>
            <a:r>
              <a:rPr lang="en-US" sz="3000" dirty="0"/>
              <a:t>Maps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http://softuni.bg</a:t>
            </a:r>
            <a:endParaRPr lang="en-US" dirty="0"/>
          </a:p>
        </p:txBody>
      </p:sp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88620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001011" y="3624820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3124200"/>
            <a:ext cx="3530667" cy="38813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557B48-AB77-4399-8192-F3798B04A7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5" y="2286000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721305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8593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 </a:t>
            </a:r>
          </a:p>
          <a:p>
            <a:pPr lvl="1"/>
            <a:r>
              <a:rPr lang="en-US" dirty="0" smtClean="0"/>
              <a:t>Record car number for every car that enter in parking lot</a:t>
            </a:r>
          </a:p>
          <a:p>
            <a:pPr lvl="1"/>
            <a:r>
              <a:rPr lang="en-US" dirty="0" smtClean="0"/>
              <a:t>Remove car number when the car go 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370012" y="3796634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33588" y="3925937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0012" y="5349878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33588" y="5483912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8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13716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parkingLot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while(true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(input.equals("END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String[] reminder = input.split(", ");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(reminder[0].equals("IN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parkingLot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(reminder[1]);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8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90929"/>
            <a:ext cx="106680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 vip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&lt;String&gt;();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regular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TreeSet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sc.nextLine();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(input.equals("PARTY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"))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sign = Character.toString(input.charAt(0));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.contains(sign)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vip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regular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Remove from guest, that came to party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.addAll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(vip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37412" y="4572000"/>
            <a:ext cx="4191000" cy="838200"/>
          </a:xfrm>
          <a:prstGeom prst="wedgeRoundRectCallout">
            <a:avLst>
              <a:gd name="adj1" fmla="val -109333"/>
              <a:gd name="adj2" fmla="val -739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29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"Voina" is similar to card game, but with numbers</a:t>
            </a:r>
          </a:p>
          <a:p>
            <a:r>
              <a:rPr lang="en-US" sz="3200" dirty="0" smtClean="0"/>
              <a:t>There are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two</a:t>
            </a:r>
            <a:r>
              <a:rPr lang="en-US" sz="3200" dirty="0" smtClean="0"/>
              <a:t> players. Each one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20 numbers </a:t>
            </a:r>
            <a:r>
              <a:rPr lang="en-US" sz="3200" dirty="0" smtClean="0"/>
              <a:t>(read from console, separated with single space)</a:t>
            </a:r>
          </a:p>
          <a:p>
            <a:r>
              <a:rPr lang="en-US" sz="3200" dirty="0" smtClean="0"/>
              <a:t>Each player can have only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200" dirty="0" smtClean="0"/>
              <a:t> numbers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smtClean="0"/>
              <a:t>"Voina" is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round game</a:t>
            </a:r>
            <a:r>
              <a:rPr lang="en-US" sz="3200" dirty="0" smtClean="0"/>
              <a:t>, so every round each player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bet his first number</a:t>
            </a:r>
            <a:r>
              <a:rPr lang="en-US" sz="3200" dirty="0" smtClean="0"/>
              <a:t> from deck. </a:t>
            </a:r>
            <a:endParaRPr lang="en-US" sz="3200" dirty="0"/>
          </a:p>
          <a:p>
            <a:r>
              <a:rPr lang="en-US" sz="3200" dirty="0" smtClean="0"/>
              <a:t>Player with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bigger number win </a:t>
            </a:r>
            <a:r>
              <a:rPr lang="en-US" sz="3200" dirty="0" smtClean="0"/>
              <a:t>and place both numbers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at the bottom</a:t>
            </a:r>
            <a:r>
              <a:rPr lang="en-US" sz="3200" dirty="0" smtClean="0"/>
              <a:t> of his deck</a:t>
            </a:r>
          </a:p>
          <a:p>
            <a:r>
              <a:rPr lang="en-US" sz="3200" dirty="0" smtClean="0"/>
              <a:t>Game and after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50 rounds </a:t>
            </a:r>
            <a:r>
              <a:rPr lang="en-US" sz="3200" dirty="0" smtClean="0"/>
              <a:t>or when any player have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 smtClean="0"/>
              <a:t> numbers</a:t>
            </a:r>
          </a:p>
          <a:p>
            <a:endParaRPr lang="en-US" sz="3200" dirty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"Voina" – Number Game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2937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160208"/>
            <a:ext cx="112776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&lt;Integer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secondPlayer = getPlayerNumbers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50; i++) {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firstNumber = firstPlayer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get top number for second player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(firstNumber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(secondNumber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if (secondNumber &gt; firstNumber)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finish logic about second player win or draw 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55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770" y="4419600"/>
            <a:ext cx="10210800" cy="14576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noProof="1" smtClean="0">
                <a:cs typeface="Consolas" panose="020B0609020204030204" pitchFamily="49" charset="0"/>
              </a:rPr>
              <a:t>, </a:t>
            </a:r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740" y="5681290"/>
            <a:ext cx="8938472" cy="719034"/>
          </a:xfrm>
        </p:spPr>
        <p:txBody>
          <a:bodyPr anchor="ctr"/>
          <a:lstStyle/>
          <a:p>
            <a:r>
              <a:rPr lang="en-US" noProof="1">
                <a:latin typeface="+mj-lt"/>
                <a:cs typeface="Consolas" panose="020B0609020204030204" pitchFamily="49" charset="0"/>
              </a:rPr>
              <a:t>Exercises in class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212" y="737540"/>
            <a:ext cx="3124200" cy="32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7190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HashMap&lt;Key, Value&gt;</a:t>
            </a:r>
          </a:p>
        </p:txBody>
      </p:sp>
      <p:sp>
        <p:nvSpPr>
          <p:cNvPr id="4" name="Oval 3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иван </a:t>
            </a:r>
            <a:endParaRPr lang="en-US" sz="2800" dirty="0"/>
          </a:p>
          <a:p>
            <a:pPr algn="ctr"/>
            <a:r>
              <a:rPr lang="bg-BG" sz="2800" dirty="0"/>
              <a:t>гошо</a:t>
            </a:r>
            <a:endParaRPr lang="en-US" sz="2800" dirty="0"/>
          </a:p>
          <a:p>
            <a:pPr algn="ctr"/>
            <a:r>
              <a:rPr lang="bg-BG" sz="2800" dirty="0"/>
              <a:t>пешо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9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0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8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endParaRPr lang="en-US" sz="3600" noProof="1" smtClean="0"/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600" noProof="1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lvl="1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LinkedHashMap&lt;K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6012" y="1752600"/>
            <a:ext cx="3053465" cy="393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 smtClean="0"/>
              <a:t>String, Integer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189412" y="3109170"/>
            <a:ext cx="3429000" cy="557499"/>
          </a:xfrm>
          <a:prstGeom prst="wedgeRoundRectCallout">
            <a:avLst>
              <a:gd name="adj1" fmla="val -38826"/>
              <a:gd name="adj2" fmla="val -202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values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65212" y="3109170"/>
            <a:ext cx="2667000" cy="557499"/>
          </a:xfrm>
          <a:prstGeom prst="wedgeRoundRectCallout">
            <a:avLst>
              <a:gd name="adj1" fmla="val 16279"/>
              <a:gd name="adj2" fmla="val -1951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Type of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put()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3032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2284412" y="216469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35554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197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197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0645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0645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21256 0.006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6884 0.232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4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 L 0.60015 0.331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76184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9599612" y="2611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84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599612" y="21488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anose="020B0609020204030204" pitchFamily="49" charset="0"/>
              </a:rPr>
              <a:t>HashMap</a:t>
            </a:r>
            <a:r>
              <a:rPr lang="en-US" dirty="0" smtClean="0">
                <a:latin typeface="Consolas" panose="020B0609020204030204" pitchFamily="49" charset="0"/>
              </a:rPr>
              <a:t>&lt;K</a:t>
            </a:r>
            <a:r>
              <a:rPr lang="en-US" dirty="0">
                <a:latin typeface="Consolas" panose="020B0609020204030204" pitchFamily="49" charset="0"/>
              </a:rPr>
              <a:t>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3524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85212" y="3538061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288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>
                <a:solidFill>
                  <a:prstClr val="white"/>
                </a:solidFill>
              </a:rPr>
              <a:t>Pesho</a:t>
            </a:r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4532" y="3542526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>
                <a:solidFill>
                  <a:prstClr val="white"/>
                </a:solidFill>
              </a:rPr>
              <a:t>0881-123-987</a:t>
            </a:r>
          </a:p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61841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9599611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74620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2" grpId="0" animBg="1"/>
      <p:bldP spid="42" grpId="1" animBg="1"/>
      <p:bldP spid="42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</a:t>
            </a:r>
            <a:r>
              <a:rPr lang="en-US" dirty="0" smtClean="0"/>
              <a:t>Maps - Example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503223" y="1151121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</a:t>
            </a:r>
            <a:r>
              <a:rPr 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&lt;String, Integer&gt; vehicles = new </a:t>
            </a:r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HashMap&lt;&gt;();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("BMW",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for(String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key: vehicles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.keySet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System.out.println(key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223" y="4953000"/>
            <a:ext cx="112776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3" name="Down Arrow 2"/>
          <p:cNvSpPr/>
          <p:nvPr/>
        </p:nvSpPr>
        <p:spPr>
          <a:xfrm>
            <a:off x="5657391" y="4155710"/>
            <a:ext cx="484632" cy="685800"/>
          </a:xfrm>
          <a:prstGeom prst="downArrow">
            <a:avLst>
              <a:gd name="adj1" fmla="val 50000"/>
              <a:gd name="adj2" fmla="val 68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37412" y="4498610"/>
            <a:ext cx="3318905" cy="530589"/>
          </a:xfrm>
          <a:prstGeom prst="wedgeRoundRectCallout">
            <a:avLst>
              <a:gd name="adj1" fmla="val -1062"/>
              <a:gd name="adj2" fmla="val -1499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value for key 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142023" y="1705475"/>
            <a:ext cx="3429000" cy="557499"/>
          </a:xfrm>
          <a:prstGeom prst="wedgeRoundRectCallout">
            <a:avLst>
              <a:gd name="adj1" fmla="val -84647"/>
              <a:gd name="adj2" fmla="val 1767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Override first value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827031" y="2430333"/>
            <a:ext cx="3429000" cy="557499"/>
          </a:xfrm>
          <a:prstGeom prst="wedgeRoundRectCallout">
            <a:avLst>
              <a:gd name="adj1" fmla="val -110563"/>
              <a:gd name="adj2" fmla="val 913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Return set of all keys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1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 number of occurrences of each value.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225048"/>
              </p:ext>
            </p:extLst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-5.5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52834"/>
              </p:ext>
            </p:extLst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91556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421818"/>
            <a:ext cx="112776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HashMap&lt;String, Integer&gt; result = new HashMap&lt;&gt;();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number : input)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.containsKey(number)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1);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result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.get(number)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+ 1);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key : result.keySet())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" - " 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times");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5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 V&gt;</a:t>
            </a:r>
            <a:r>
              <a:rPr lang="en-US" dirty="0"/>
              <a:t> – </a:t>
            </a:r>
            <a:r>
              <a:rPr lang="en-US" dirty="0" smtClean="0"/>
              <a:t>put()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 Map&lt;String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49684"/>
              </p:ext>
            </p:extLst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45310"/>
              </p:ext>
            </p:extLst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0160242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1360263"/>
            <a:ext cx="112776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TreeMap&lt;&gt;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scoresStrings = scanner.nextLine().split(", ");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scores[j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graduationList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.put(name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scores)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09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HashMap&lt;K, V&gt;, TreeMap&lt;K, V&gt;, LinkedHashMap&lt;K, V&gt;</a:t>
            </a:r>
            <a:endParaRPr lang="en-US" sz="31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keySet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a </a:t>
            </a:r>
            <a:r>
              <a:rPr lang="en-US" dirty="0"/>
              <a:t>set of unique keys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  <a:endParaRPr lang="en-US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#java-fund</a:t>
            </a:r>
            <a:endParaRPr lang="en-US" sz="5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740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51740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1812" y="93522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7808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sz="3200" noProof="1"/>
              <a:t> and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 </a:t>
            </a:r>
            <a:r>
              <a:rPr lang="en-US" sz="3200" noProof="1"/>
              <a:t>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HashMap&lt;K,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V&gt;, TreeMap&lt;K, V&gt;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LinkedHashMap&lt;K, V&gt;</a:t>
            </a:r>
            <a:r>
              <a:rPr lang="en-US" sz="3200" dirty="0"/>
              <a:t> are an associative arrays where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/>
              <a:t> is accessed by its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388372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Java Advanced </a:t>
            </a:r>
            <a:r>
              <a:rPr lang="en-US" dirty="0"/>
              <a:t>– 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hlinkClick r:id="rId18"/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hlinkClick r:id="rId20"/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hlinkClick r:id="rId22"/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88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 license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Java</a:t>
            </a:r>
            <a:r>
              <a:rPr lang="en-US" sz="2000" dirty="0"/>
              <a:t>" book by </a:t>
            </a:r>
            <a:r>
              <a:rPr lang="en-US" sz="2000" dirty="0" err="1"/>
              <a:t>Svetlin</a:t>
            </a:r>
            <a:r>
              <a:rPr lang="en-US" sz="2000" dirty="0"/>
              <a:t>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44462" y="103188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41299" y="1039813"/>
            <a:ext cx="9434513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740" y="43434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4812" y="5257800"/>
            <a:ext cx="8938472" cy="1365365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sp>
        <p:nvSpPr>
          <p:cNvPr id="4" name="Oval 3"/>
          <p:cNvSpPr/>
          <p:nvPr/>
        </p:nvSpPr>
        <p:spPr>
          <a:xfrm>
            <a:off x="3351212" y="1160600"/>
            <a:ext cx="3276600" cy="2878000"/>
          </a:xfrm>
          <a:prstGeom prst="ellipse">
            <a:avLst/>
          </a:prstGeom>
          <a:solidFill>
            <a:srgbClr val="C6C0AA">
              <a:alpha val="50000"/>
            </a:srgb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3 </a:t>
            </a:r>
            <a:endParaRPr lang="en-US" sz="2800" dirty="0"/>
          </a:p>
          <a:p>
            <a:pPr algn="r"/>
            <a:r>
              <a:rPr lang="bg-BG" sz="2800" dirty="0"/>
              <a:t>  </a:t>
            </a:r>
            <a:endParaRPr lang="en-US" sz="2800" dirty="0"/>
          </a:p>
          <a:p>
            <a:pPr algn="ctr"/>
            <a:r>
              <a:rPr lang="bg-BG" sz="2800" dirty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561012" y="1143000"/>
            <a:ext cx="3276600" cy="2878000"/>
          </a:xfrm>
          <a:prstGeom prst="ellipse">
            <a:avLst/>
          </a:prstGeom>
          <a:solidFill>
            <a:srgbClr val="C6C0AA">
              <a:alpha val="50000"/>
            </a:srgb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-3 </a:t>
            </a:r>
            <a:endParaRPr lang="en-US" sz="2800" dirty="0"/>
          </a:p>
          <a:p>
            <a:r>
              <a:rPr lang="bg-BG" sz="2800" dirty="0"/>
              <a:t>5</a:t>
            </a:r>
          </a:p>
          <a:p>
            <a:pPr algn="ctr"/>
            <a:r>
              <a:rPr lang="bg-BG" sz="2800" dirty="0"/>
              <a:t>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keeps unique elements</a:t>
            </a:r>
          </a:p>
          <a:p>
            <a:pPr lvl="1"/>
            <a:r>
              <a:rPr lang="en-US" dirty="0"/>
              <a:t>Provides methods for adding/removing/searching elements</a:t>
            </a:r>
          </a:p>
          <a:p>
            <a:pPr lvl="1"/>
            <a:r>
              <a:rPr lang="en-US" dirty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lvl="1"/>
            <a:r>
              <a:rPr lang="en-US" dirty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lvl="1"/>
            <a:r>
              <a:rPr lang="en-US" dirty="0"/>
              <a:t>The elements are ordered incrementally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lvl="1"/>
            <a:r>
              <a:rPr lang="en-US" dirty="0"/>
              <a:t>The order of appearance is preserved</a:t>
            </a:r>
            <a:endParaRPr lang="en-US" noProof="1"/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easy reading you can use 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diamond inference 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</a:rPr>
              <a:t>syntax</a:t>
            </a:r>
          </a:p>
          <a:p>
            <a:pPr lvl="1"/>
            <a:endParaRPr lang="en-US" sz="31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size</a:t>
            </a:r>
            <a:r>
              <a:rPr lang="en-US" sz="3100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.isEmpty()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 Methods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799096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5025" y="3121964"/>
            <a:ext cx="105155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TreeSet&lt;</a:t>
            </a:r>
            <a:r>
              <a:rPr lang="en-US" dirty="0" smtClean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tree = </a:t>
            </a:r>
            <a:r>
              <a:rPr lang="en-US" dirty="0"/>
              <a:t>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TreeSet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&lt;&gt;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51682" y="5032275"/>
            <a:ext cx="10515598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HashSet&lt;</a:t>
            </a:r>
            <a:r>
              <a:rPr lang="en-US" dirty="0"/>
              <a:t>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hash = new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HashSet&lt;&gt;</a:t>
            </a:r>
            <a:r>
              <a:rPr lang="en-US" dirty="0" smtClean="0"/>
              <a:t>();</a:t>
            </a:r>
          </a:p>
          <a:p>
            <a:r>
              <a:rPr lang="en-US" dirty="0"/>
              <a:t>System.out.println(hash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.size()</a:t>
            </a:r>
            <a:r>
              <a:rPr lang="en-US" dirty="0" smtClean="0"/>
              <a:t>); 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r>
              <a:rPr lang="en-US" dirty="0" smtClean="0"/>
              <a:t>System.out.println(hash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isEmpty()</a:t>
            </a:r>
            <a:r>
              <a:rPr lang="en-US" dirty="0"/>
              <a:t>);</a:t>
            </a:r>
            <a:r>
              <a:rPr lang="en-US" dirty="0">
                <a:solidFill>
                  <a:srgbClr val="F3BE60"/>
                </a:solidFill>
              </a:rPr>
              <a:t> </a:t>
            </a:r>
            <a:r>
              <a:rPr lang="en-US" dirty="0" smtClean="0"/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4565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0.105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0.129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2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2" y="5418743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2" y="403032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1701</Words>
  <Application>Microsoft Office PowerPoint</Application>
  <PresentationFormat>Custom</PresentationFormat>
  <Paragraphs>420</Paragraphs>
  <Slides>34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Consolas</vt:lpstr>
      <vt:lpstr>Wingdings</vt:lpstr>
      <vt:lpstr>Wingdings 2</vt:lpstr>
      <vt:lpstr>SoftUni 16x9</vt:lpstr>
      <vt:lpstr>2_SoftUni 16x9</vt:lpstr>
      <vt:lpstr>Sets, Maps</vt:lpstr>
      <vt:lpstr>Table of Contents</vt:lpstr>
      <vt:lpstr>Have a Question?</vt:lpstr>
      <vt:lpstr>Sets</vt:lpstr>
      <vt:lpstr>Sets in Java</vt:lpstr>
      <vt:lpstr>Sets 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SoftUni party </vt:lpstr>
      <vt:lpstr>HashSet&lt;E&gt;, TreeSet&lt;E&gt; and LinkedHashSet&lt;E&gt;</vt:lpstr>
      <vt:lpstr>Associative Arrays</vt:lpstr>
      <vt:lpstr>Associative Arrays (Maps)</vt:lpstr>
      <vt:lpstr>Maps Methods</vt:lpstr>
      <vt:lpstr>HashMap&lt;K, V&gt; – put()</vt:lpstr>
      <vt:lpstr>HashMap&lt;K, V&gt; – remove()</vt:lpstr>
      <vt:lpstr>Looping Through Maps - Example</vt:lpstr>
      <vt:lpstr>Problem: Count Same Values in Array</vt:lpstr>
      <vt:lpstr>Solution: Count Same Values in Array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Associative Arrays</vt:lpstr>
      <vt:lpstr>Summary</vt:lpstr>
      <vt:lpstr>Java Advanced – Course Overview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2018-05-19T22:02:02Z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