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530" r:id="rId3"/>
    <p:sldId id="531" r:id="rId4"/>
    <p:sldId id="586" r:id="rId5"/>
    <p:sldId id="612" r:id="rId6"/>
    <p:sldId id="613" r:id="rId7"/>
    <p:sldId id="614" r:id="rId8"/>
    <p:sldId id="615" r:id="rId9"/>
    <p:sldId id="552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01" r:id="rId22"/>
    <p:sldId id="602" r:id="rId23"/>
    <p:sldId id="603" r:id="rId24"/>
    <p:sldId id="605" r:id="rId25"/>
    <p:sldId id="606" r:id="rId26"/>
    <p:sldId id="607" r:id="rId27"/>
    <p:sldId id="563" r:id="rId28"/>
    <p:sldId id="608" r:id="rId29"/>
    <p:sldId id="532" r:id="rId30"/>
    <p:sldId id="528" r:id="rId31"/>
    <p:sldId id="492" r:id="rId32"/>
    <p:sldId id="493" r:id="rId33"/>
    <p:sldId id="529" r:id="rId34"/>
    <p:sldId id="4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0"/>
            <p14:sldId id="531"/>
          </p14:sldIdLst>
        </p14:section>
        <p14:section name="Filters" id="{C0C02304-EEAE-459C-93B0-65892C930305}">
          <p14:sldIdLst>
            <p14:sldId id="586"/>
            <p14:sldId id="612"/>
            <p14:sldId id="613"/>
            <p14:sldId id="614"/>
            <p14:sldId id="615"/>
          </p14:sldIdLst>
        </p14:section>
        <p14:section name="Spring Security" id="{BE109DFA-0A9A-4D2F-BCB3-94C01816B357}">
          <p14:sldIdLst>
            <p14:sldId id="552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5"/>
            <p14:sldId id="606"/>
            <p14:sldId id="607"/>
          </p14:sldIdLst>
        </p14:section>
        <p14:section name="CSRF" id="{479CE3D6-45E2-4FD1-AC19-C910EE418258}">
          <p14:sldIdLst>
            <p14:sldId id="563"/>
            <p14:sldId id="608"/>
          </p14:sldIdLst>
        </p14:section>
        <p14:section name="Conclusion" id="{10E03AB1-9AA8-4E86-9A64-D741901E50A2}">
          <p14:sldIdLst>
            <p14:sldId id="532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83" d="100"/>
          <a:sy n="83" d="100"/>
        </p:scale>
        <p:origin x="67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18.3.2019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80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38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8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0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75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47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4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89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67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69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362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6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49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88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86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58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160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7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6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4.png"/><Relationship Id="rId10" Type="http://schemas.openxmlformats.org/officeDocument/2006/relationships/image" Target="../media/image6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5.jpe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9.gif"/><Relationship Id="rId5" Type="http://schemas.openxmlformats.org/officeDocument/2006/relationships/image" Target="../media/image7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8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Filters and User Authentication</a:t>
            </a:r>
          </a:p>
          <a:p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Java MVC Frameworks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4AB84A-2811-4D37-BF14-80BCFABA3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86" y="2168001"/>
            <a:ext cx="1473071" cy="13489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0F85F7-6187-450C-836E-735909CC20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38" y="3190557"/>
            <a:ext cx="1366584" cy="136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1B93C6-31D8-4BB8-A390-7D0874DC076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28" y="4477625"/>
            <a:ext cx="1332029" cy="13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Framework that focuses on providing both </a:t>
            </a:r>
            <a:r>
              <a:rPr lang="en-US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and  </a:t>
            </a:r>
            <a:r>
              <a:rPr lang="en-US" dirty="0">
                <a:solidFill>
                  <a:schemeClr val="bg1"/>
                </a:solidFill>
              </a:rPr>
              <a:t>authorization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Security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01187"/>
            <a:ext cx="2790026" cy="2790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8647" y="5636291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197">
            <a:off x="6892447" y="2456867"/>
            <a:ext cx="3048183" cy="30847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30984" y="5636291"/>
            <a:ext cx="217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Authorization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89752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Security Mechanism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79016" y="2155631"/>
            <a:ext cx="141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Intercept</a:t>
            </a:r>
          </a:p>
          <a:p>
            <a:r>
              <a:rPr lang="en-US" sz="2000" dirty="0"/>
              <a:t>Request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0" y="3332963"/>
            <a:ext cx="1495920" cy="1229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81" y="4711479"/>
            <a:ext cx="525572" cy="525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5" y="4719566"/>
            <a:ext cx="522474" cy="522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49" y="4668631"/>
            <a:ext cx="570902" cy="570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1" y="3376706"/>
            <a:ext cx="1385039" cy="8298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59" y="3332962"/>
            <a:ext cx="994840" cy="11920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83002" y="2868875"/>
            <a:ext cx="142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GET</a:t>
            </a:r>
            <a:br>
              <a:rPr lang="en-US" sz="2000" dirty="0"/>
            </a:br>
            <a:r>
              <a:rPr lang="en-US" sz="2000" dirty="0"/>
              <a:t>username password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60" y="3332962"/>
            <a:ext cx="994840" cy="1192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311" y="3306619"/>
            <a:ext cx="1255357" cy="1255357"/>
          </a:xfrm>
          <a:prstGeom prst="rect">
            <a:avLst/>
          </a:prstGeom>
        </p:spPr>
      </p:pic>
      <p:sp>
        <p:nvSpPr>
          <p:cNvPr id="19" name="Can 18"/>
          <p:cNvSpPr/>
          <p:nvPr/>
        </p:nvSpPr>
        <p:spPr>
          <a:xfrm>
            <a:off x="5137479" y="5669891"/>
            <a:ext cx="2209800" cy="838200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  <a:endParaRPr lang="bg-BG" sz="2800" dirty="0"/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3810001" y="1225531"/>
            <a:ext cx="1826309" cy="683212"/>
          </a:xfrm>
          <a:prstGeom prst="wedgeRoundRectCallout">
            <a:avLst>
              <a:gd name="adj1" fmla="val 32745"/>
              <a:gd name="adj2" fmla="val 4939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000" dirty="0">
                <a:solidFill>
                  <a:srgbClr val="FFFFFF"/>
                </a:solidFill>
              </a:rPr>
              <a:t>Authentication Manager</a:t>
            </a:r>
            <a:endParaRPr lang="bg-BG" sz="2000" dirty="0">
              <a:solidFill>
                <a:srgbClr val="FFFFFF"/>
              </a:solidFill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6705600" y="1219200"/>
            <a:ext cx="1905000" cy="683212"/>
          </a:xfrm>
          <a:prstGeom prst="wedgeRoundRectCallout">
            <a:avLst>
              <a:gd name="adj1" fmla="val 32745"/>
              <a:gd name="adj2" fmla="val 4939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000" dirty="0">
                <a:solidFill>
                  <a:srgbClr val="FFFFFF"/>
                </a:solidFill>
              </a:rPr>
              <a:t>Access Decision Manager</a:t>
            </a:r>
            <a:endParaRPr lang="bg-BG" sz="2000" dirty="0">
              <a:solidFill>
                <a:srgbClr val="FFFF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86010" y="3914044"/>
            <a:ext cx="1743660" cy="177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0685" y="4640955"/>
            <a:ext cx="517032" cy="78922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33801" y="4719567"/>
            <a:ext cx="142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Validate</a:t>
            </a:r>
          </a:p>
          <a:p>
            <a:r>
              <a:rPr lang="en-US" sz="2000" dirty="0"/>
              <a:t>username</a:t>
            </a:r>
            <a:br>
              <a:rPr lang="en-US" sz="2000" dirty="0"/>
            </a:br>
            <a:r>
              <a:rPr lang="en-US" sz="2000" dirty="0"/>
              <a:t>password</a:t>
            </a:r>
            <a:endParaRPr lang="en-US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591830" y="3901797"/>
            <a:ext cx="1409317" cy="12246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28046" y="3176651"/>
            <a:ext cx="14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</a:t>
            </a:r>
            <a:br>
              <a:rPr lang="en-US" sz="2000" dirty="0"/>
            </a:br>
            <a:r>
              <a:rPr lang="en-US" sz="2000" dirty="0"/>
              <a:t>Credentials</a:t>
            </a:r>
            <a:endParaRPr lang="en-US" sz="28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139431" y="4668631"/>
            <a:ext cx="316482" cy="761544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31017" y="4743867"/>
            <a:ext cx="14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Validate</a:t>
            </a:r>
            <a:br>
              <a:rPr lang="en-US" sz="2000" dirty="0"/>
            </a:br>
            <a:r>
              <a:rPr lang="en-US" sz="2000" dirty="0"/>
              <a:t>Roles</a:t>
            </a:r>
            <a:endParaRPr lang="en-US" sz="28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512364" y="3913867"/>
            <a:ext cx="1743660" cy="177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73089" y="3176651"/>
            <a:ext cx="164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</a:t>
            </a:r>
            <a:br>
              <a:rPr lang="en-US" sz="2000" dirty="0"/>
            </a:br>
            <a:r>
              <a:rPr lang="en-US" sz="2000" dirty="0"/>
              <a:t>Authorization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435707" y="2725636"/>
            <a:ext cx="126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Secured Resources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02033" y="2129431"/>
            <a:ext cx="18653" cy="1015316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58101" y="2110938"/>
            <a:ext cx="18653" cy="1015316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7824" y="2910980"/>
            <a:ext cx="141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Web Client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16431" y="2161707"/>
            <a:ext cx="141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Intercept</a:t>
            </a:r>
          </a:p>
          <a:p>
            <a:r>
              <a:rPr lang="en-US" sz="20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69231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9" grpId="0" animBg="1"/>
      <p:bldP spid="20" grpId="0" animBg="1"/>
      <p:bldP spid="21" grpId="0" animBg="1"/>
      <p:bldP spid="26" grpId="0"/>
      <p:bldP spid="29" grpId="0"/>
      <p:bldP spid="33" grpId="0"/>
      <p:bldP spid="35" grpId="0"/>
      <p:bldP spid="36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Security Maven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3124005"/>
            <a:ext cx="11806419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&lt;groupId&gt;org.springframework.boot&lt;/groupId&gt;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&lt;artifactId&gt;spring-boot-starter-security&lt;/artifactId&gt;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5908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Extending the </a:t>
            </a:r>
            <a:r>
              <a:rPr lang="en-US" noProof="1">
                <a:solidFill>
                  <a:schemeClr val="bg1"/>
                </a:solidFill>
              </a:rPr>
              <a:t>WebSecurityConfigurerAdapter</a:t>
            </a:r>
            <a:r>
              <a:rPr lang="en-US" noProof="1"/>
              <a:t> class.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Security Configuration (1)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3124006"/>
            <a:ext cx="11806419" cy="154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@EnableWebSecurity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SecurityConfiguration extends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WebSecurityConfigurerAdapter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//Configuration goes here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5908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690553" y="3124006"/>
            <a:ext cx="2667000" cy="551227"/>
          </a:xfrm>
          <a:prstGeom prst="wedgeRoundRectCallout">
            <a:avLst>
              <a:gd name="adj1" fmla="val -64741"/>
              <a:gd name="adj2" fmla="val -424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Enable Security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2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Overriding </a:t>
            </a:r>
            <a:r>
              <a:rPr lang="en-US" dirty="0">
                <a:solidFill>
                  <a:schemeClr val="bg1"/>
                </a:solidFill>
              </a:rPr>
              <a:t>configure()</a:t>
            </a:r>
            <a:r>
              <a:rPr lang="en-US" dirty="0"/>
              <a:t> method.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Security Configuration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3124006"/>
            <a:ext cx="11806419" cy="2128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protected void configure(HttpSecurity http) throws 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.authorizeRequests()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.antMatchers(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"/"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"/register"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).permitAll()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.anyRequest().authenticated()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5908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945465" y="3737295"/>
            <a:ext cx="3088488" cy="551227"/>
          </a:xfrm>
          <a:prstGeom prst="wedgeRoundRectCallout">
            <a:avLst>
              <a:gd name="adj1" fmla="val -69047"/>
              <a:gd name="adj2" fmla="val 2290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Authorize Requests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369605" y="4190899"/>
            <a:ext cx="3088488" cy="551227"/>
          </a:xfrm>
          <a:prstGeom prst="wedgeRoundRectCallout">
            <a:avLst>
              <a:gd name="adj1" fmla="val -89733"/>
              <a:gd name="adj2" fmla="val 37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Permit Routes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304356" y="5247306"/>
            <a:ext cx="3733800" cy="551227"/>
          </a:xfrm>
          <a:prstGeom prst="wedgeRoundRectCallout">
            <a:avLst>
              <a:gd name="adj1" fmla="val -94951"/>
              <a:gd name="adj2" fmla="val -1275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Require Authentication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2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677679"/>
          </a:xfrm>
        </p:spPr>
        <p:txBody>
          <a:bodyPr/>
          <a:lstStyle/>
          <a:p>
            <a:r>
              <a:rPr lang="en-US" dirty="0"/>
              <a:t>Implementing the </a:t>
            </a:r>
            <a:r>
              <a:rPr lang="en-US" noProof="1">
                <a:solidFill>
                  <a:schemeClr val="bg1"/>
                </a:solidFill>
              </a:rPr>
              <a:t>UserDetails</a:t>
            </a:r>
            <a:r>
              <a:rPr lang="en-US" dirty="0"/>
              <a:t> interface.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- User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652" y="2590606"/>
            <a:ext cx="11806419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User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UserDetails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username;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password;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boolean isAccountNonExpired;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boolean isAccountNonLocked;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boolean isCredentialsNonExpired;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boolean isEnabled;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Set&lt;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Role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authorities;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2652" y="2057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Implementing the </a:t>
            </a:r>
            <a:r>
              <a:rPr lang="en-US" noProof="1">
                <a:solidFill>
                  <a:schemeClr val="bg1"/>
                </a:solidFill>
              </a:rPr>
              <a:t>GrantedAuthority</a:t>
            </a:r>
            <a:r>
              <a:rPr lang="en-US" dirty="0"/>
              <a:t> interface.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 - Roles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4599" y="2590605"/>
            <a:ext cx="8115397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Role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GrantedAuthority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authority;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4599" y="2057401"/>
            <a:ext cx="8115397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Role.java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054780" y="3594686"/>
            <a:ext cx="2667000" cy="551227"/>
          </a:xfrm>
          <a:prstGeom prst="wedgeRoundRectCallout">
            <a:avLst>
              <a:gd name="adj1" fmla="val -37901"/>
              <a:gd name="adj2" fmla="val -1612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Role Interface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8E170-017B-47B8-9D65-9D0450892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03" y="2057400"/>
            <a:ext cx="2735817" cy="22823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0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Implementing the </a:t>
            </a:r>
            <a:r>
              <a:rPr lang="en-US" noProof="1">
                <a:solidFill>
                  <a:schemeClr val="bg1"/>
                </a:solidFill>
              </a:rPr>
              <a:t>UserDetailsService</a:t>
            </a:r>
            <a:r>
              <a:rPr lang="en-US" dirty="0"/>
              <a:t> interface.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 - </a:t>
            </a:r>
            <a:r>
              <a:rPr lang="en-US" noProof="1"/>
              <a:t>UserService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590606"/>
            <a:ext cx="11806419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UserServiceImpl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UserDetailsService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BCryptPasswordEncoder bCryptPasswordEncoder;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register(RegisterModel registerModel) {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bCryptPasswordEncoder.encode(password));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057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495309" y="4050589"/>
            <a:ext cx="2895600" cy="551227"/>
          </a:xfrm>
          <a:prstGeom prst="wedgeRoundRectCallout">
            <a:avLst>
              <a:gd name="adj1" fmla="val -54429"/>
              <a:gd name="adj2" fmla="val -11449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Encrypt Password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50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Disabling </a:t>
            </a:r>
            <a:r>
              <a:rPr lang="en-US" dirty="0">
                <a:solidFill>
                  <a:schemeClr val="bg1"/>
                </a:solidFill>
              </a:rPr>
              <a:t>CSRF</a:t>
            </a:r>
            <a:r>
              <a:rPr lang="en-US" dirty="0"/>
              <a:t> protection temporarily.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 -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590605"/>
            <a:ext cx="11806419" cy="183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void configure(HttpSecurity http) throws 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http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.csrf().disable();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057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743200" y="4931645"/>
            <a:ext cx="2895600" cy="551227"/>
          </a:xfrm>
          <a:prstGeom prst="wedgeRoundRectCallout">
            <a:avLst>
              <a:gd name="adj1" fmla="val -42659"/>
              <a:gd name="adj2" fmla="val -18537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Disable CSRF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Mechanism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1" y="2590800"/>
            <a:ext cx="2412566" cy="1982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67" y="4870351"/>
            <a:ext cx="847624" cy="84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6800"/>
            <a:ext cx="842628" cy="842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8" y="4837749"/>
            <a:ext cx="920730" cy="920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73" y="2704664"/>
            <a:ext cx="2233742" cy="1338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486144"/>
            <a:ext cx="1604442" cy="192244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256293" y="2854845"/>
            <a:ext cx="3128073" cy="4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3543" y="2051025"/>
            <a:ext cx="179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</a:t>
            </a:r>
            <a:r>
              <a:rPr lang="en-US" sz="2000" dirty="0"/>
              <a:t> </a:t>
            </a:r>
            <a:r>
              <a:rPr lang="en-US" sz="2800" dirty="0"/>
              <a:t>Client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11861" y="3580784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26996" y="3447368"/>
            <a:ext cx="3128072" cy="1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5891" y="2924147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56293" y="4146237"/>
            <a:ext cx="3128073" cy="4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08474" y="2309666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401994" y="4188474"/>
            <a:ext cx="235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442133" y="3009364"/>
            <a:ext cx="1595958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81883" y="1970041"/>
            <a:ext cx="1316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449897" y="4188474"/>
            <a:ext cx="1595958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0355" y="3192131"/>
            <a:ext cx="146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313" y="2499624"/>
            <a:ext cx="1950461" cy="19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4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  <p:bldP spid="22" grpId="0"/>
      <p:bldP spid="23" grpId="0"/>
      <p:bldP spid="2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Filters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Interceptors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Use cases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User Authentication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What’s Spring Security?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Cross-Site Request Forgery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Setting up Spring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-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981005"/>
            <a:ext cx="11806419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.formLogin().loginPage("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/login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").permitAll()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.usernameParameter("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.passwordParameter("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4478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404" y="4547606"/>
            <a:ext cx="11806419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404" y="4014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login.html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6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- </a:t>
            </a:r>
            <a:r>
              <a:rPr lang="en-US" noProof="1"/>
              <a:t>UserService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133406"/>
            <a:ext cx="11806419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UserServiceImpl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UserDetailsService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BCryptPasswordEncoder bCryptPasswordEncoder;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UserDetails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loadUserByUsername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(String username) throws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UsernameNotFoundException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6002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678664" y="2908070"/>
            <a:ext cx="2438224" cy="914400"/>
          </a:xfrm>
          <a:prstGeom prst="wedgeRoundRectCallout">
            <a:avLst>
              <a:gd name="adj1" fmla="val -98393"/>
              <a:gd name="adj2" fmla="val -5950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User Service Interface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- Controller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752405"/>
            <a:ext cx="11806419" cy="329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LoginController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@GetMapping("/login")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getLoginPage(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@RequestParam(required = false)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String error, 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if(error != null){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model.addAttribute("error", "Error");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"login";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2192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LoginController.java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372350" y="3639587"/>
            <a:ext cx="2438224" cy="609600"/>
          </a:xfrm>
          <a:prstGeom prst="wedgeRoundRectCallout">
            <a:avLst>
              <a:gd name="adj1" fmla="val -68377"/>
              <a:gd name="adj2" fmla="val -15788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Error Handling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Logout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3200205"/>
            <a:ext cx="11806419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.and()        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.logout().logoutSuccessUrl("/login?logout").permitAll()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6670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4874501" y="4695825"/>
            <a:ext cx="2438224" cy="1347170"/>
          </a:xfrm>
          <a:prstGeom prst="wedgeRoundRectCallout">
            <a:avLst>
              <a:gd name="adj1" fmla="val -39930"/>
              <a:gd name="adj2" fmla="val -1092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Logout. No Controller is required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6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/>
              <a:t>This is the currently logged user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980" y="2590606"/>
            <a:ext cx="11806419" cy="154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@GetMapping("/user")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getUser(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Principal principal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System.out.println(principal.getName());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"user";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980" y="2057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UserController.java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248150" y="4600576"/>
            <a:ext cx="2667000" cy="1022575"/>
          </a:xfrm>
          <a:prstGeom prst="wedgeRoundRectCallout">
            <a:avLst>
              <a:gd name="adj1" fmla="val -40141"/>
              <a:gd name="adj2" fmla="val -15300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Print Logged-In username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1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Grant Access to specific methods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 / Post Authorize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452" y="2528503"/>
            <a:ext cx="11806419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@EnableGlobalMethodSecurity(prePostEnabled = true)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SecurityConfiguration extends WebSecurityConfigurerAdapter {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452" y="1995299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452" y="4961470"/>
            <a:ext cx="11806419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UserService extends UserDetailsService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@PreAuthorize("hasRole('ADMIN')")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void delete();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2452" y="4428266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556926" y="1387477"/>
            <a:ext cx="2438224" cy="1347170"/>
          </a:xfrm>
          <a:prstGeom prst="wedgeRoundRectCallout">
            <a:avLst>
              <a:gd name="adj1" fmla="val -166501"/>
              <a:gd name="adj2" fmla="val 5199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Enables </a:t>
            </a:r>
            <a:r>
              <a:rPr lang="en-US" sz="2800" b="1" noProof="1">
                <a:solidFill>
                  <a:schemeClr val="bg1"/>
                </a:solidFill>
              </a:rPr>
              <a:t>PreAuthorize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292128" y="5589334"/>
            <a:ext cx="2757600" cy="1082679"/>
          </a:xfrm>
          <a:prstGeom prst="wedgeRoundRectCallout">
            <a:avLst>
              <a:gd name="adj1" fmla="val -93701"/>
              <a:gd name="adj2" fmla="val -582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Requires Admin Role to execute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Access Handling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657566"/>
            <a:ext cx="11806419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.exceptionHandling().accessDeniedPage("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/unauthorized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124362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404" y="4629480"/>
            <a:ext cx="11806419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/unauthorized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unauthorized(){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unauthorized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404" y="4096276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AccessController.java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9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CSRF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B2BE7-9263-47AB-B99C-4D8C79F891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854" y="1784910"/>
            <a:ext cx="3232292" cy="1691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49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CSFR Protection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600006"/>
            <a:ext cx="11806419" cy="27099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.csrf()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csrfTokenRepository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csrfTokenRepository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CsrfTokenRepository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csrfTokenRepository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repository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	new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repository.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setSessionAttributeName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731" y="116375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AccessController.java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5849" y="5800998"/>
            <a:ext cx="11806419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type="hidden" th:name="${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.parameterName}" th:value="${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 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0404" y="5267794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form.html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1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Spring Security </a:t>
            </a:r>
            <a:r>
              <a:rPr lang="en-US" dirty="0"/>
              <a:t>– framework that focuses </a:t>
            </a:r>
            <a:br>
              <a:rPr lang="en-US" dirty="0"/>
            </a:br>
            <a:r>
              <a:rPr lang="en-US" dirty="0"/>
              <a:t>on providing both </a:t>
            </a:r>
            <a:r>
              <a:rPr lang="en-US" dirty="0">
                <a:solidFill>
                  <a:schemeClr val="bg1"/>
                </a:solidFill>
              </a:rPr>
              <a:t>authentication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solidFill>
                  <a:schemeClr val="bg1"/>
                </a:solidFill>
              </a:rPr>
              <a:t>authorization</a:t>
            </a:r>
          </a:p>
          <a:p>
            <a:pPr>
              <a:buClr>
                <a:schemeClr val="tx1"/>
              </a:buClr>
            </a:pPr>
            <a:r>
              <a:rPr lang="en-US" dirty="0"/>
              <a:t>Filters &amp; Interceptors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Intercepting 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Modifying Request Chain </a:t>
            </a:r>
            <a:r>
              <a:rPr lang="en-US"/>
              <a:t>Behaviour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1041401"/>
            <a:ext cx="2152650" cy="137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67291" y="4269419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pic>
        <p:nvPicPr>
          <p:cNvPr id="4" name="Graphic 3" descr="Filter">
            <a:extLst>
              <a:ext uri="{FF2B5EF4-FFF2-40B4-BE49-F238E27FC236}">
                <a16:creationId xmlns:a16="http://schemas.microsoft.com/office/drawing/2014/main" id="{A6631EF3-5CFC-4306-8790-D40DA9782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109" y="1385091"/>
            <a:ext cx="2941782" cy="294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filter is an object used to </a:t>
            </a:r>
            <a:r>
              <a:rPr lang="en-US" dirty="0">
                <a:solidFill>
                  <a:schemeClr val="bg1"/>
                </a:solidFill>
              </a:rPr>
              <a:t>intercept</a:t>
            </a:r>
            <a:r>
              <a:rPr lang="en-US" dirty="0"/>
              <a:t> the HTTP </a:t>
            </a:r>
            <a:r>
              <a:rPr lang="en-US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      </a:t>
            </a:r>
            <a:r>
              <a:rPr lang="en-US" dirty="0">
                <a:solidFill>
                  <a:schemeClr val="bg1"/>
                </a:solidFill>
              </a:rPr>
              <a:t>responses</a:t>
            </a:r>
            <a:r>
              <a:rPr lang="en-US" dirty="0"/>
              <a:t> of your application</a:t>
            </a:r>
          </a:p>
          <a:p>
            <a:r>
              <a:rPr lang="en-US" dirty="0"/>
              <a:t>We can perform two operations at two instances:</a:t>
            </a:r>
          </a:p>
          <a:p>
            <a:pPr lvl="1"/>
            <a:r>
              <a:rPr lang="en-US" dirty="0"/>
              <a:t>Before sending the </a:t>
            </a:r>
            <a:r>
              <a:rPr lang="en-US" dirty="0">
                <a:solidFill>
                  <a:schemeClr val="bg1"/>
                </a:solidFill>
              </a:rPr>
              <a:t>request</a:t>
            </a:r>
            <a:r>
              <a:rPr lang="en-US" dirty="0"/>
              <a:t> to the controller</a:t>
            </a:r>
          </a:p>
          <a:p>
            <a:pPr lvl="1"/>
            <a:r>
              <a:rPr lang="en-US" dirty="0"/>
              <a:t>Before sending a </a:t>
            </a:r>
            <a:r>
              <a:rPr lang="en-US" dirty="0">
                <a:solidFill>
                  <a:schemeClr val="bg1"/>
                </a:solidFill>
              </a:rPr>
              <a:t>response</a:t>
            </a:r>
            <a:r>
              <a:rPr lang="en-US" dirty="0"/>
              <a:t> to the 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16141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415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GreetingFilter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(ServletRequest servletRequest, ServletResponse servletResponse, FilterChain filterChain) throws IOException, ServletException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HttpServletRequest request = (HttpServletRequest) servletRequest;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HttpServletResponse response = (HttpServletResponse) servletResponse;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request.getSession().setAttribute("name", "Pesho");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filterChain.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(request, response);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GreetingFilter.java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9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@GetMapping("/")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ModelAndView index(ModelAndView modelAndView, HttpSession session)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modelAndView.setViewName("index");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modelAndView.addObject("name",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session.getAttribute("name")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HomeController.java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 lang="en" xmlns="http://www.w3.org/1999/xhtml" xmlns: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="http://www.thymeleaf.org"&gt;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&lt;meta charset="UTF-8"&gt;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&lt;title&gt;Filter Demo&lt;/title&gt;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="'Hello, '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'!'"&gt;&lt;/h1&gt;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4129087"/>
            <a:ext cx="3794125" cy="19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8719" y="1532312"/>
            <a:ext cx="1854561" cy="24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0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11179</TotalTime>
  <Words>1169</Words>
  <Application>Microsoft Office PowerPoint</Application>
  <PresentationFormat>Widescreen</PresentationFormat>
  <Paragraphs>303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Java MVC Frameworks</vt:lpstr>
      <vt:lpstr>Table of Contents</vt:lpstr>
      <vt:lpstr>Have a Question?</vt:lpstr>
      <vt:lpstr>PowerPoint Presentation</vt:lpstr>
      <vt:lpstr>Filters</vt:lpstr>
      <vt:lpstr>Filter Example(1)</vt:lpstr>
      <vt:lpstr>Filter Example(2)</vt:lpstr>
      <vt:lpstr>Filter Example(3)</vt:lpstr>
      <vt:lpstr>PowerPoint Presentation</vt:lpstr>
      <vt:lpstr>Spring Security</vt:lpstr>
      <vt:lpstr>Spring Security Mechanism</vt:lpstr>
      <vt:lpstr>Spring Security Maven</vt:lpstr>
      <vt:lpstr>Spring Security Configuration (1)</vt:lpstr>
      <vt:lpstr>Spring Security Configuration (2)</vt:lpstr>
      <vt:lpstr>Registration - User</vt:lpstr>
      <vt:lpstr>Registration - Roles</vt:lpstr>
      <vt:lpstr>Registration - UserService</vt:lpstr>
      <vt:lpstr>Registration - Configuration</vt:lpstr>
      <vt:lpstr>Login Mechanism</vt:lpstr>
      <vt:lpstr>Login - Configuration</vt:lpstr>
      <vt:lpstr>Login - UserService</vt:lpstr>
      <vt:lpstr>Login - Controller</vt:lpstr>
      <vt:lpstr>Logout</vt:lpstr>
      <vt:lpstr>Principal</vt:lpstr>
      <vt:lpstr>Pre / Post Authorize</vt:lpstr>
      <vt:lpstr>No Access Handling</vt:lpstr>
      <vt:lpstr>PowerPoint Presentation</vt:lpstr>
      <vt:lpstr>Spring CSFR Protection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Ivaylo Jelev</cp:lastModifiedBy>
  <cp:revision>5545</cp:revision>
  <dcterms:created xsi:type="dcterms:W3CDTF">2018-05-23T13:08:44Z</dcterms:created>
  <dcterms:modified xsi:type="dcterms:W3CDTF">2019-03-18T15:50:10Z</dcterms:modified>
</cp:coreProperties>
</file>