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48"/>
  </p:notesMasterIdLst>
  <p:handoutMasterIdLst>
    <p:handoutMasterId r:id="rId49"/>
  </p:handoutMasterIdLst>
  <p:sldIdLst>
    <p:sldId id="276" r:id="rId3"/>
    <p:sldId id="585" r:id="rId4"/>
    <p:sldId id="560" r:id="rId5"/>
    <p:sldId id="587" r:id="rId6"/>
    <p:sldId id="562" r:id="rId7"/>
    <p:sldId id="567" r:id="rId8"/>
    <p:sldId id="568" r:id="rId9"/>
    <p:sldId id="563" r:id="rId10"/>
    <p:sldId id="570" r:id="rId11"/>
    <p:sldId id="459" r:id="rId12"/>
    <p:sldId id="457" r:id="rId13"/>
    <p:sldId id="454" r:id="rId14"/>
    <p:sldId id="460" r:id="rId15"/>
    <p:sldId id="577" r:id="rId16"/>
    <p:sldId id="578" r:id="rId17"/>
    <p:sldId id="463" r:id="rId18"/>
    <p:sldId id="468" r:id="rId19"/>
    <p:sldId id="571" r:id="rId20"/>
    <p:sldId id="572" r:id="rId21"/>
    <p:sldId id="557" r:id="rId22"/>
    <p:sldId id="476" r:id="rId23"/>
    <p:sldId id="478" r:id="rId24"/>
    <p:sldId id="547" r:id="rId25"/>
    <p:sldId id="503" r:id="rId26"/>
    <p:sldId id="493" r:id="rId27"/>
    <p:sldId id="505" r:id="rId28"/>
    <p:sldId id="582" r:id="rId29"/>
    <p:sldId id="583" r:id="rId30"/>
    <p:sldId id="521" r:id="rId31"/>
    <p:sldId id="522" r:id="rId32"/>
    <p:sldId id="523" r:id="rId33"/>
    <p:sldId id="575" r:id="rId34"/>
    <p:sldId id="525" r:id="rId35"/>
    <p:sldId id="527" r:id="rId36"/>
    <p:sldId id="528" r:id="rId37"/>
    <p:sldId id="529" r:id="rId38"/>
    <p:sldId id="576" r:id="rId39"/>
    <p:sldId id="589" r:id="rId40"/>
    <p:sldId id="592" r:id="rId41"/>
    <p:sldId id="600" r:id="rId42"/>
    <p:sldId id="601" r:id="rId43"/>
    <p:sldId id="594" r:id="rId44"/>
    <p:sldId id="591" r:id="rId45"/>
    <p:sldId id="596" r:id="rId46"/>
    <p:sldId id="599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6F3BEB6-AA13-4975-A1C7-2B19B7F88FE9}">
          <p14:sldIdLst>
            <p14:sldId id="276"/>
            <p14:sldId id="585"/>
          </p14:sldIdLst>
        </p14:section>
        <p14:section name="Console Input and Output" id="{89766E36-D248-485C-BC4C-A3F596CE8129}">
          <p14:sldIdLst>
            <p14:sldId id="560"/>
            <p14:sldId id="587"/>
            <p14:sldId id="562"/>
            <p14:sldId id="567"/>
            <p14:sldId id="568"/>
            <p14:sldId id="563"/>
            <p14:sldId id="570"/>
          </p14:sldIdLst>
        </p14:section>
        <p14:section name="Data Types" id="{2C5FD10A-64CF-456B-ABF0-F1459D248148}">
          <p14:sldIdLst>
            <p14:sldId id="459"/>
            <p14:sldId id="457"/>
            <p14:sldId id="454"/>
            <p14:sldId id="460"/>
            <p14:sldId id="577"/>
            <p14:sldId id="578"/>
            <p14:sldId id="463"/>
            <p14:sldId id="468"/>
            <p14:sldId id="571"/>
            <p14:sldId id="572"/>
            <p14:sldId id="557"/>
            <p14:sldId id="476"/>
            <p14:sldId id="478"/>
            <p14:sldId id="547"/>
          </p14:sldIdLst>
        </p14:section>
        <p14:section name="Conditional Statements" id="{8985233E-1D09-49D3-AF79-D0A033682529}">
          <p14:sldIdLst>
            <p14:sldId id="503"/>
            <p14:sldId id="493"/>
            <p14:sldId id="505"/>
            <p14:sldId id="582"/>
            <p14:sldId id="583"/>
            <p14:sldId id="521"/>
            <p14:sldId id="522"/>
            <p14:sldId id="523"/>
            <p14:sldId id="575"/>
            <p14:sldId id="525"/>
            <p14:sldId id="527"/>
            <p14:sldId id="528"/>
            <p14:sldId id="529"/>
            <p14:sldId id="576"/>
          </p14:sldIdLst>
        </p14:section>
        <p14:section name="Bitwise Operations" id="{78E59AE4-2F24-4858-A033-DEAC0569759C}">
          <p14:sldIdLst>
            <p14:sldId id="589"/>
            <p14:sldId id="592"/>
            <p14:sldId id="600"/>
            <p14:sldId id="601"/>
            <p14:sldId id="594"/>
            <p14:sldId id="591"/>
            <p14:sldId id="596"/>
            <p14:sldId id="599"/>
          </p14:sldIdLst>
        </p14:section>
        <p14:section name="Conclusion" id="{23A86473-D866-4350-BCDA-FBD4C2474597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4" autoAdjust="0"/>
    <p:restoredTop sz="90391" autoAdjust="0"/>
  </p:normalViewPr>
  <p:slideViewPr>
    <p:cSldViewPr>
      <p:cViewPr varScale="1">
        <p:scale>
          <a:sx n="68" d="100"/>
          <a:sy n="68" d="100"/>
        </p:scale>
        <p:origin x="-534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4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3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9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3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336E69-9B49-4708-A2E4-F426004D59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82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82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82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82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82#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82#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382#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82#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82#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382#0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82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82#0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8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82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util/Formatt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8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95399"/>
            <a:ext cx="11804822" cy="5426077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Console-Based Input and Output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Data Types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Conditional Statements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Loops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Bitwise operations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979">
            <a:off x="5574162" y="3217123"/>
            <a:ext cx="1805693" cy="2877459"/>
          </a:xfrm>
          <a:prstGeom prst="roundRect">
            <a:avLst>
              <a:gd name="adj" fmla="val 2736"/>
            </a:avLst>
          </a:prstGeom>
        </p:spPr>
      </p:pic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AD56F5D-E863-4567-BE5A-D74E3E088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0875553">
            <a:off x="9285009" y="3122575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8" y="4495800"/>
            <a:ext cx="1905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07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/>
              <a:t> (-128 to 127): signed 8-bit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/>
              <a:t> (-32,768 to 32,767): signed 16-bit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/>
              <a:t> (-2,147,483,648 to 2,147,483,647): signed 32-bit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/>
              <a:t> (-9,223,372,036,854,775,808 to 9,223,372,036,854,775,807): signed 64-bit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grpSp>
        <p:nvGrpSpPr>
          <p:cNvPr id="3" name="Group 2"/>
          <p:cNvGrpSpPr/>
          <p:nvPr/>
        </p:nvGrpSpPr>
        <p:grpSpPr>
          <a:xfrm>
            <a:off x="8987550" y="4267200"/>
            <a:ext cx="2578862" cy="1760569"/>
            <a:chOff x="7937623" y="847893"/>
            <a:chExt cx="2578862" cy="1760569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7937623" y="847893"/>
              <a:ext cx="9605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37543">
              <a:off x="8355414" y="1900576"/>
              <a:ext cx="1106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573983" y="1677691"/>
              <a:ext cx="942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0755703">
              <a:off x="9149270" y="1109796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12812" y="4300174"/>
            <a:ext cx="7494958" cy="19482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1;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= 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(short) (b + i + num);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723041" y="3920304"/>
            <a:ext cx="3188579" cy="998592"/>
          </a:xfrm>
          <a:prstGeom prst="wedgeRoundRectCallout">
            <a:avLst>
              <a:gd name="adj1" fmla="val -94976"/>
              <a:gd name="adj2" fmla="val 929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Capital l is harder to confuse with 1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5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371600"/>
            <a:ext cx="10363198" cy="5123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= 0.33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 = 1.67;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f + d;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fSum = f + d;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will not compile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infinity = 3.14 / 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0.33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1.67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System.out.println(sum);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2.000000013113022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System.out.printf("%.2f", sum);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System.out.println(infinity);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646612" y="2133600"/>
            <a:ext cx="3188579" cy="677679"/>
          </a:xfrm>
          <a:prstGeom prst="wedgeRoundRectCallout">
            <a:avLst>
              <a:gd name="adj1" fmla="val -76119"/>
              <a:gd name="adj2" fmla="val -496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Double by default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1237530"/>
            <a:ext cx="3188579" cy="677679"/>
          </a:xfrm>
          <a:prstGeom prst="wedgeRoundRectCallout">
            <a:avLst>
              <a:gd name="adj1" fmla="val -109903"/>
              <a:gd name="adj2" fmla="val -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rgbClr val="FFFFFF"/>
                </a:solidFill>
              </a:rPr>
              <a:t>" specifies a float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4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floating-point arithmetic sometime works incorrectly</a:t>
            </a:r>
          </a:p>
          <a:p>
            <a:pPr lvl="1"/>
            <a:r>
              <a:rPr lang="en-US" dirty="0"/>
              <a:t>Don't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for financial calculations!</a:t>
            </a:r>
          </a:p>
          <a:p>
            <a:r>
              <a:rPr lang="en-US" dirty="0"/>
              <a:t>In Java 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BigDecimal</a:t>
            </a:r>
            <a:r>
              <a:rPr lang="en-US" b="1" dirty="0"/>
              <a:t> </a:t>
            </a:r>
            <a:r>
              <a:rPr lang="en-US" dirty="0"/>
              <a:t>class for financial calculations: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BigDecimal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3479155"/>
            <a:ext cx="10363198" cy="26930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java.math.BigDecimal;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bigF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("0.33");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bigD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("1.67");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bigSum = bigF.add(bigD);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System.out.println(bigSum);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</a:t>
            </a:r>
          </a:p>
        </p:txBody>
      </p:sp>
    </p:spTree>
    <p:extLst>
      <p:ext uri="{BB962C8B-B14F-4D97-AF65-F5344CB8AC3E}">
        <p14:creationId xmlns:p14="http://schemas.microsoft.com/office/powerpoint/2010/main" val="22841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that reads: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Quantity of a product </a:t>
            </a:r>
            <a:r>
              <a:rPr lang="en-US" dirty="0"/>
              <a:t>from the first 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Prints the amount </a:t>
            </a:r>
            <a:r>
              <a:rPr lang="en-US" dirty="0"/>
              <a:t>of Deutsche Marks needed to buy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Exchange rate: 4210500000000 : 1, price of 1kg product : 1.20 BGN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Euro Trip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9124" y="3886200"/>
            <a:ext cx="6767400" cy="1753879"/>
            <a:chOff x="2582008" y="4404328"/>
            <a:chExt cx="7024804" cy="1753879"/>
          </a:xfrm>
        </p:grpSpPr>
        <p:sp>
          <p:nvSpPr>
            <p:cNvPr id="16" name="Right Arrow 18"/>
            <p:cNvSpPr/>
            <p:nvPr/>
          </p:nvSpPr>
          <p:spPr>
            <a:xfrm>
              <a:off x="4708515" y="5100496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582008" y="4404328"/>
              <a:ext cx="1866905" cy="1752394"/>
              <a:chOff x="2582008" y="4404328"/>
              <a:chExt cx="1866905" cy="1752394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2" y="4404328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2.35</a:t>
                </a: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582010" y="4981840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582008" y="5569281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15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395143" y="4404328"/>
              <a:ext cx="4211669" cy="1753879"/>
              <a:chOff x="5395143" y="4404328"/>
              <a:chExt cx="4211669" cy="1753879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395147" y="4404328"/>
                <a:ext cx="4211665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11873610000000.00 marks</a:t>
                </a: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5395143" y="4992310"/>
                <a:ext cx="4211665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5052600000000.00 marks</a:t>
                </a: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5395143" y="5570766"/>
                <a:ext cx="4211665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75789000000000.00 marks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8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2312" y="1260722"/>
            <a:ext cx="10744201" cy="40387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quantity = Double.parseDouble(scanner.nextLine());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pricePerKilo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priceInLevs = new </a:t>
            </a: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(pricePerKilo * quantity);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exchangeRate = new </a:t>
            </a: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("4210500000000");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marksNeeded = exchangeRate.</a:t>
            </a: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(priceInLevs);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System.out.printf("%.2f marks", marksNeeded);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Euro Trip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6858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Primitive Data Types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905000"/>
            <a:ext cx="10363198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true;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System.out.println(!b);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9716" y="3522584"/>
            <a:ext cx="11804822" cy="685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2117" y="4392304"/>
            <a:ext cx="10363198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 = '</a:t>
            </a:r>
            <a:r>
              <a:rPr lang="ru-RU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ю';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System.out.println(ch);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'\u03A9';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l-G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Ω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System.out.println(ch);</a:t>
            </a:r>
          </a:p>
        </p:txBody>
      </p:sp>
    </p:spTree>
    <p:extLst>
      <p:ext uri="{BB962C8B-B14F-4D97-AF65-F5344CB8AC3E}">
        <p14:creationId xmlns:p14="http://schemas.microsoft.com/office/powerpoint/2010/main" val="302861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000"/>
            <a:ext cx="624840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Java";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443413" y="1600200"/>
            <a:ext cx="3954860" cy="3915229"/>
            <a:chOff x="7443413" y="1600200"/>
            <a:chExt cx="3954860" cy="391522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055429" y="2959398"/>
              <a:ext cx="973670" cy="2556031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74848" y="4253887"/>
              <a:ext cx="14334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54" y="5142369"/>
            <a:ext cx="5645974" cy="485547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9322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first and last name as an input. </a:t>
            </a:r>
          </a:p>
          <a:p>
            <a:r>
              <a:rPr lang="en-US" dirty="0"/>
              <a:t>Print a greeting: "Hello, " + {</a:t>
            </a:r>
            <a:r>
              <a:rPr lang="en-US" dirty="0" err="1"/>
              <a:t>firstName</a:t>
            </a:r>
            <a:r>
              <a:rPr lang="en-US" dirty="0"/>
              <a:t>} {</a:t>
            </a:r>
            <a:r>
              <a:rPr lang="en-US" dirty="0" err="1"/>
              <a:t>lastName</a:t>
            </a:r>
            <a:r>
              <a:rPr lang="en-US" dirty="0"/>
              <a:t>} + "!"</a:t>
            </a:r>
          </a:p>
          <a:p>
            <a:pPr lvl="1"/>
            <a:r>
              <a:rPr lang="en-US" dirty="0"/>
              <a:t>if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is missing</a:t>
            </a:r>
            <a:r>
              <a:rPr lang="en-US" dirty="0"/>
              <a:t>, replace it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five stars '*'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09124" y="3505200"/>
            <a:ext cx="6767400" cy="1947363"/>
            <a:chOff x="2582008" y="4404328"/>
            <a:chExt cx="7024804" cy="1947363"/>
          </a:xfrm>
        </p:grpSpPr>
        <p:sp>
          <p:nvSpPr>
            <p:cNvPr id="18" name="Right Arrow 18"/>
            <p:cNvSpPr/>
            <p:nvPr/>
          </p:nvSpPr>
          <p:spPr>
            <a:xfrm>
              <a:off x="4693426" y="5166328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582008" y="4404328"/>
              <a:ext cx="1866905" cy="1947363"/>
              <a:chOff x="2582008" y="4404328"/>
              <a:chExt cx="1866905" cy="1947363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12" y="4404328"/>
                <a:ext cx="1866901" cy="9759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Robert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Ford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2008" y="5375745"/>
                <a:ext cx="1866901" cy="9759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Ford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395147" y="4404328"/>
              <a:ext cx="4211665" cy="1947363"/>
              <a:chOff x="5395147" y="4404328"/>
              <a:chExt cx="4211665" cy="1947363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5395147" y="4404328"/>
                <a:ext cx="4211665" cy="9759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Hello, Robert Ford!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5395147" y="5375745"/>
                <a:ext cx="4211665" cy="9759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Hello, ***** Ford!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086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8355" y="1447800"/>
            <a:ext cx="10155914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scanner.nextLine();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scanner.nextLine();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(firstName.isEmpty()) {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"*****";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last name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%s %s!"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firstName, lastName);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Greeting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2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JavaAdvanced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2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base type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hold values of any type</a:t>
            </a:r>
            <a:endParaRPr lang="bg-BG" dirty="0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Type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 rot="346433">
            <a:off x="7274470" y="2505949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0058" y="3795532"/>
            <a:ext cx="10191154" cy="26838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dataContainer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System.out.print("The value of the dataContainer is: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System.out.println(dataContainer);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"Five"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System.out.print("The value of the dataContainer is: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System.out.println(dataContainer);</a:t>
            </a:r>
          </a:p>
        </p:txBody>
      </p:sp>
      <p:pic>
        <p:nvPicPr>
          <p:cNvPr id="10242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554" y="4114800"/>
            <a:ext cx="1901316" cy="18577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1513353"/>
            <a:ext cx="1447800" cy="1604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3417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primitive type in Java has a corresponding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wrapper</a:t>
            </a:r>
            <a:r>
              <a:rPr lang="en-US" dirty="0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java.lang.Integer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java.lang.Double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java.lang.Boolean</a:t>
            </a:r>
          </a:p>
          <a:p>
            <a:r>
              <a:rPr lang="en-US" dirty="0"/>
              <a:t>Primitive wrappers can have a value or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(no value)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Nullable</a:t>
            </a:r>
            <a:r>
              <a:rPr lang="en-US" dirty="0"/>
              <a:t> Types: Integer, Long, Boolean, 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6600" y="4681073"/>
            <a:ext cx="103494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 value: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 value: 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 value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NullPointerException</a:t>
            </a:r>
          </a:p>
        </p:txBody>
      </p:sp>
    </p:spTree>
    <p:extLst>
      <p:ext uri="{BB962C8B-B14F-4D97-AF65-F5344CB8AC3E}">
        <p14:creationId xmlns:p14="http://schemas.microsoft.com/office/powerpoint/2010/main" val="106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conversion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typecasting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change one type to another</a:t>
            </a:r>
          </a:p>
          <a:p>
            <a:pPr lvl="1"/>
            <a:r>
              <a:rPr lang="en-US" dirty="0"/>
              <a:t>Java 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explicit</a:t>
            </a:r>
            <a:r>
              <a:rPr lang="en-US" dirty="0"/>
              <a:t> type conversion (casting)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Java also 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 conversion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362200"/>
            <a:ext cx="10536914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 conversion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dataLoss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(byte)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12345;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 with data loss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474285"/>
            <a:ext cx="10536914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Implicit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Compilation error!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46812" y="5596660"/>
            <a:ext cx="4572000" cy="1124819"/>
          </a:xfrm>
          <a:prstGeom prst="wedgeRoundRectCallout">
            <a:avLst>
              <a:gd name="adj1" fmla="val -37294"/>
              <a:gd name="adj2" fmla="val -79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Implicit casting is not allowed if data loss is possible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336428">
            <a:off x="1067314" y="1889994"/>
            <a:ext cx="2204732" cy="1823544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Practice: I/O and Data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7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071577" y="1759207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9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1" y="1165686"/>
            <a:ext cx="1097848" cy="1097848"/>
          </a:xfrm>
          <a:prstGeom prst="ellipse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509281">
            <a:off x="1614821" y="634711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0875553">
            <a:off x="2223604" y="408699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1132441">
            <a:off x="9105343" y="98022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25" name="TextBox 24"/>
          <p:cNvSpPr txBox="1"/>
          <p:nvPr/>
        </p:nvSpPr>
        <p:spPr>
          <a:xfrm rot="525195">
            <a:off x="9176323" y="3800290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8800"/>
            <a:ext cx="8938472" cy="692873"/>
          </a:xfrm>
        </p:spPr>
        <p:txBody>
          <a:bodyPr/>
          <a:lstStyle/>
          <a:p>
            <a:r>
              <a:rPr lang="en-US" dirty="0"/>
              <a:t>Implementing Conditional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1562829"/>
            <a:ext cx="5942328" cy="27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9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implements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103439"/>
            <a:ext cx="10588624" cy="3401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Integer.parseInt(scanner.nextLine());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(number % 2 ==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10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implements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switch-case</a:t>
            </a:r>
            <a:r>
              <a:rPr lang="en-US" dirty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086428"/>
            <a:ext cx="10588624" cy="4185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1: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System.out.println("Monday");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2: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System.out.println("Tuesday");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3: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System.out.println("Wednesday");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4: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System.out.println("Thursday");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5: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System.out.println("Friday");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6: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System.out.println("Saturday");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7: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System.out.println("Sunday");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System.out.println("Invalid day!");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5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A student travels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dirty="0"/>
              <a:t> kilometers using one type of transport:</a:t>
            </a:r>
          </a:p>
          <a:p>
            <a:pPr lvl="1"/>
            <a:r>
              <a:rPr lang="en-GB" b="1" dirty="0"/>
              <a:t>Taxi:</a:t>
            </a:r>
            <a:r>
              <a:rPr lang="en-GB" dirty="0"/>
              <a:t> Initial tax</a:t>
            </a:r>
            <a:r>
              <a:rPr lang="bg-BG" dirty="0"/>
              <a:t>: 0.70 </a:t>
            </a:r>
            <a:r>
              <a:rPr lang="en-GB" dirty="0"/>
              <a:t>USD</a:t>
            </a:r>
            <a:r>
              <a:rPr lang="bg-BG" dirty="0"/>
              <a:t>.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Daytime</a:t>
            </a:r>
            <a:r>
              <a:rPr lang="en-GB" dirty="0"/>
              <a:t> cost</a:t>
            </a:r>
            <a:r>
              <a:rPr lang="bg-BG" dirty="0"/>
              <a:t>: </a:t>
            </a:r>
            <a:r>
              <a:rPr lang="bg-BG" b="1" dirty="0"/>
              <a:t>0.79</a:t>
            </a:r>
            <a:r>
              <a:rPr lang="bg-BG" dirty="0"/>
              <a:t> </a:t>
            </a:r>
            <a:r>
              <a:rPr lang="en-GB" dirty="0"/>
              <a:t>USD/km</a:t>
            </a:r>
            <a:r>
              <a:rPr lang="en-US" dirty="0"/>
              <a:t>.             </a:t>
            </a:r>
            <a:r>
              <a:rPr lang="bg-BG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Night-time</a:t>
            </a:r>
            <a:r>
              <a:rPr lang="en-GB" dirty="0"/>
              <a:t> cost</a:t>
            </a:r>
            <a:r>
              <a:rPr lang="bg-BG" dirty="0"/>
              <a:t>: </a:t>
            </a:r>
            <a:r>
              <a:rPr lang="bg-BG" b="1" dirty="0"/>
              <a:t>0.90</a:t>
            </a:r>
            <a:r>
              <a:rPr lang="bg-BG" dirty="0"/>
              <a:t> </a:t>
            </a:r>
            <a:r>
              <a:rPr lang="en-GB" dirty="0"/>
              <a:t>USD</a:t>
            </a:r>
            <a:r>
              <a:rPr lang="bg-BG" dirty="0"/>
              <a:t>/</a:t>
            </a:r>
            <a:r>
              <a:rPr lang="en-GB" dirty="0"/>
              <a:t>km</a:t>
            </a:r>
            <a:r>
              <a:rPr lang="bg-BG" dirty="0"/>
              <a:t>.</a:t>
            </a:r>
            <a:endParaRPr lang="en-GB" dirty="0"/>
          </a:p>
          <a:p>
            <a:pPr lvl="1"/>
            <a:r>
              <a:rPr lang="en-GB" b="1" dirty="0"/>
              <a:t>Bus</a:t>
            </a:r>
            <a:r>
              <a:rPr lang="en-GB" dirty="0"/>
              <a:t>:</a:t>
            </a:r>
            <a:r>
              <a:rPr lang="bg-BG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Day / Night</a:t>
            </a:r>
            <a:r>
              <a:rPr lang="en-GB" b="1" dirty="0"/>
              <a:t> </a:t>
            </a:r>
            <a:r>
              <a:rPr lang="en-GB" dirty="0"/>
              <a:t>tariff</a:t>
            </a:r>
            <a:r>
              <a:rPr lang="bg-BG" dirty="0"/>
              <a:t>: </a:t>
            </a:r>
            <a:r>
              <a:rPr lang="bg-BG" b="1" dirty="0"/>
              <a:t>0.09</a:t>
            </a:r>
            <a:r>
              <a:rPr lang="bg-BG" dirty="0"/>
              <a:t> </a:t>
            </a:r>
            <a:r>
              <a:rPr lang="en-GB" dirty="0"/>
              <a:t>USD</a:t>
            </a:r>
            <a:r>
              <a:rPr lang="bg-BG" dirty="0"/>
              <a:t>/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km for at least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20 km</a:t>
            </a:r>
            <a:r>
              <a:rPr lang="en-GB" dirty="0"/>
              <a:t>.</a:t>
            </a:r>
          </a:p>
          <a:p>
            <a:pPr lvl="1"/>
            <a:r>
              <a:rPr lang="en-GB" b="1" dirty="0"/>
              <a:t>Train:</a:t>
            </a:r>
            <a:r>
              <a:rPr lang="bg-BG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Day / Night</a:t>
            </a:r>
            <a:r>
              <a:rPr lang="en-GB" b="1" dirty="0"/>
              <a:t> </a:t>
            </a:r>
            <a:r>
              <a:rPr lang="en-GB" dirty="0"/>
              <a:t>tariff</a:t>
            </a:r>
            <a:r>
              <a:rPr lang="bg-BG" dirty="0"/>
              <a:t>: </a:t>
            </a:r>
            <a:r>
              <a:rPr lang="bg-BG" b="1" dirty="0"/>
              <a:t>0.06 </a:t>
            </a:r>
            <a:r>
              <a:rPr lang="en-GB" dirty="0"/>
              <a:t>USD</a:t>
            </a:r>
            <a:r>
              <a:rPr lang="bg-BG" dirty="0"/>
              <a:t>/</a:t>
            </a:r>
            <a:r>
              <a:rPr lang="en-GB" dirty="0"/>
              <a:t>km</a:t>
            </a:r>
            <a:r>
              <a:rPr lang="bg-BG" dirty="0"/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for at least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100 km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Transport Price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19784" y="4732716"/>
            <a:ext cx="4663309" cy="961737"/>
            <a:chOff x="440503" y="5019786"/>
            <a:chExt cx="4663309" cy="961737"/>
          </a:xfrm>
        </p:grpSpPr>
        <p:sp>
          <p:nvSpPr>
            <p:cNvPr id="18" name="Right Arrow 18"/>
            <p:cNvSpPr/>
            <p:nvPr/>
          </p:nvSpPr>
          <p:spPr>
            <a:xfrm>
              <a:off x="2529765" y="5274829"/>
              <a:ext cx="44044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40503" y="5019786"/>
              <a:ext cx="1798494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day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12174" y="5024750"/>
              <a:ext cx="1891638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4.65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65103" y="4724400"/>
            <a:ext cx="4663309" cy="961737"/>
            <a:chOff x="440503" y="5019786"/>
            <a:chExt cx="4663309" cy="961737"/>
          </a:xfrm>
        </p:grpSpPr>
        <p:sp>
          <p:nvSpPr>
            <p:cNvPr id="30" name="Right Arrow 18"/>
            <p:cNvSpPr/>
            <p:nvPr/>
          </p:nvSpPr>
          <p:spPr>
            <a:xfrm>
              <a:off x="2529765" y="5359345"/>
              <a:ext cx="44044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40503" y="5019786"/>
              <a:ext cx="1798494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night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212174" y="5024750"/>
              <a:ext cx="1891638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10.80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384029" y="5160992"/>
            <a:ext cx="1750524" cy="736702"/>
          </a:xfrm>
          <a:prstGeom prst="wedgeRoundRectCallout">
            <a:avLst>
              <a:gd name="adj1" fmla="val -43063"/>
              <a:gd name="adj2" fmla="val -674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Round up to 2</a:t>
            </a:r>
            <a:r>
              <a:rPr lang="en-US" b="1" baseline="30000" dirty="0">
                <a:solidFill>
                  <a:srgbClr val="FFFFFF"/>
                </a:solidFill>
              </a:rPr>
              <a:t>nd</a:t>
            </a:r>
            <a:r>
              <a:rPr lang="en-US" b="1" dirty="0">
                <a:solidFill>
                  <a:srgbClr val="FFFFFF"/>
                </a:solidFill>
              </a:rPr>
              <a:t> digit</a:t>
            </a:r>
            <a:endParaRPr lang="bg-BG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6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1" y="995391"/>
            <a:ext cx="10744201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distance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dayOrNight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taxiRate = 0.90;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(dayOrNight.equals("day")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taxiRate = 0.79;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(distance &lt; 20)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System.out.printf("Taxi: %f", 0.70 + (distance * taxiRate));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(distance &lt;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System.out.printf("Bus: %f", distance * 0.09);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System.out.printf("Train: %f", distance * 0.06);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Transport 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4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repeat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269207"/>
            <a:ext cx="7559675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95" y="19078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dirty="0"/>
              <a:t> class can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scanner</a:t>
            </a:r>
            <a:r>
              <a:rPr lang="en-US" dirty="0"/>
              <a:t> takes as a parameter an input stream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nextLine()</a:t>
            </a:r>
            <a:r>
              <a:rPr lang="en-US" dirty="0"/>
              <a:t> reads a whole line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next()</a:t>
            </a:r>
            <a:r>
              <a:rPr lang="en-US" dirty="0"/>
              <a:t> reads the string before the next delimiter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48698" y="2057400"/>
            <a:ext cx="9470114" cy="205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nextLine()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11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a while loop, print the numbers from 0 to 9 inclusive:</a:t>
            </a:r>
          </a:p>
          <a:p>
            <a:endParaRPr lang="en-US" dirty="0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0…9 </a:t>
            </a:r>
            <a:endParaRPr lang="bg-BG" dirty="0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836612" y="2819400"/>
            <a:ext cx="1066799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(counter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System.out.printf("Number : %d\n", 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0494"/>
          <a:stretch/>
        </p:blipFill>
        <p:spPr>
          <a:xfrm>
            <a:off x="9294812" y="4156201"/>
            <a:ext cx="1827903" cy="1563886"/>
          </a:xfrm>
          <a:prstGeom prst="roundRect">
            <a:avLst>
              <a:gd name="adj" fmla="val 2836"/>
            </a:avLst>
          </a:prstGeom>
        </p:spPr>
      </p:pic>
    </p:spTree>
    <p:extLst>
      <p:ext uri="{BB962C8B-B14F-4D97-AF65-F5344CB8AC3E}">
        <p14:creationId xmlns:p14="http://schemas.microsoft.com/office/powerpoint/2010/main" val="17264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classical loop 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block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statements</a:t>
            </a:r>
            <a:r>
              <a:rPr lang="en-US" dirty="0"/>
              <a:t> is repeated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While the boolean loop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true</a:t>
            </a:r>
          </a:p>
          <a:p>
            <a:pPr>
              <a:lnSpc>
                <a:spcPct val="110000"/>
              </a:lnSpc>
            </a:pPr>
            <a:r>
              <a:rPr lang="en-US" dirty="0"/>
              <a:t>The loop is executed at least once</a:t>
            </a:r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(condition);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6030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3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of Numbers [N..M]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7012" y="990600"/>
            <a:ext cx="11734800" cy="685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/>
              <a:t>Calculate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2812" y="1864816"/>
            <a:ext cx="1019424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scanner.nextInt();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scanner.nextInt();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 product = BigInteger.ONE;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BigInteger number = new BigInteger("" + 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= product.multiply(number);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n++;;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System.out.printf("product[%d..%d] = %d\n", n, m, product);</a:t>
            </a:r>
          </a:p>
        </p:txBody>
      </p:sp>
    </p:spTree>
    <p:extLst>
      <p:ext uri="{BB962C8B-B14F-4D97-AF65-F5344CB8AC3E}">
        <p14:creationId xmlns:p14="http://schemas.microsoft.com/office/powerpoint/2010/main" val="136041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-loop syntax is: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141412" y="3486666"/>
            <a:ext cx="9753604" cy="18229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(initialization; test; update) {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759" y="45297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717" y="2450026"/>
            <a:ext cx="2133600" cy="854079"/>
          </a:xfrm>
          <a:prstGeom prst="wedgeRoundRectCallout">
            <a:avLst>
              <a:gd name="adj1" fmla="val 31671"/>
              <a:gd name="adj2" fmla="val 84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Initialization statement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CD85B183-85E2-44B6-8350-8DBA8497A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659" y="1972958"/>
            <a:ext cx="2297906" cy="954136"/>
          </a:xfrm>
          <a:prstGeom prst="wedgeRoundRectCallout">
            <a:avLst>
              <a:gd name="adj1" fmla="val 2831"/>
              <a:gd name="adj2" fmla="val 1238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Boolean test expression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xmlns="" id="{29A3D54E-AA17-477B-B22F-EBC7B5D7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305" y="2839146"/>
            <a:ext cx="3203285" cy="533038"/>
          </a:xfrm>
          <a:prstGeom prst="wedgeRoundRectCallout">
            <a:avLst>
              <a:gd name="adj1" fmla="val -42713"/>
              <a:gd name="adj2" fmla="val 951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Update Statement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xmlns="" id="{1A65F2E8-4650-44C2-99C7-CA89B344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5527414"/>
            <a:ext cx="2133600" cy="677748"/>
          </a:xfrm>
          <a:prstGeom prst="wedgeRoundRectCallout">
            <a:avLst>
              <a:gd name="adj1" fmla="val -91740"/>
              <a:gd name="adj2" fmla="val -1961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Loop body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bypasses the 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sum all odd numbers 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,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40495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100;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7 == 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System.out.println("sum = " + 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379412" y="3657600"/>
            <a:ext cx="1600200" cy="912675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55204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934816"/>
            <a:ext cx="102108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new Scanner(System.in).nextInt();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2" y="4220816"/>
            <a:ext cx="1652459" cy="1434202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9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50812" y="1172729"/>
            <a:ext cx="11804822" cy="52280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Iterates over all the elements of a collection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US" dirty="0"/>
              <a:t> takes sequentially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collection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be any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827216" y="2006776"/>
            <a:ext cx="8534396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collection) 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284317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all combinations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TOTO 3/10 lottery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It’s like 6/49 but with less combinations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Lottery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234" y="2819400"/>
            <a:ext cx="1023937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= 1; i1 &lt;= 8; i1++)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i2 = i1 + 1; i2 &lt;= 9; i2++)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i3 = i2 + 1; i3 &lt;= 10; i3++)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System.out.printf("%d %d %d\n", i1, i2, i3,);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753">
            <a:off x="8792974" y="1718345"/>
            <a:ext cx="2951782" cy="1772581"/>
          </a:xfrm>
          <a:prstGeom prst="roundRect">
            <a:avLst>
              <a:gd name="adj" fmla="val 10540"/>
            </a:avLst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922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r>
              <a:rPr lang="en-US" sz="3200" dirty="0"/>
              <a:t>The smallest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data units</a:t>
            </a:r>
            <a:r>
              <a:rPr lang="en-US" sz="3200" dirty="0"/>
              <a:t> in the computer (either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/>
              <a:t>)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200" dirty="0"/>
              <a:t> consist of bits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How to print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binary</a:t>
            </a:r>
            <a:r>
              <a:rPr lang="en-US" sz="3200" dirty="0"/>
              <a:t> number to the console?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2689891"/>
            <a:ext cx="10134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= 3;               //              00000011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3;              //     00000000 00000011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5;                // ... 00000000 00000101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xmlns="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2" y="2017486"/>
            <a:ext cx="3352800" cy="685800"/>
          </a:xfrm>
          <a:prstGeom prst="wedgeRoundRectCallout">
            <a:avLst>
              <a:gd name="adj1" fmla="val 50608"/>
              <a:gd name="adj2" fmla="val 73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Byte is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8-bit</a:t>
            </a:r>
            <a:r>
              <a:rPr lang="en-US" sz="2800" dirty="0"/>
              <a:t> integer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4245429"/>
            <a:ext cx="2362200" cy="609600"/>
          </a:xfrm>
          <a:prstGeom prst="wedgeRoundRectCallout">
            <a:avLst>
              <a:gd name="adj1" fmla="val -72281"/>
              <a:gd name="adj2" fmla="val -921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32-bit</a:t>
            </a:r>
            <a:r>
              <a:rPr lang="en-US" sz="2800" dirty="0"/>
              <a:t> integer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1828800"/>
            <a:ext cx="2362200" cy="609600"/>
          </a:xfrm>
          <a:prstGeom prst="wedgeRoundRectCallout">
            <a:avLst>
              <a:gd name="adj1" fmla="val 839"/>
              <a:gd name="adj2" fmla="val 1816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16-bit</a:t>
            </a:r>
            <a:r>
              <a:rPr lang="en-US" sz="2800" dirty="0"/>
              <a:t> integer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39306" y="5334000"/>
            <a:ext cx="10184306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 anchor="ctr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System.out.println(Integer.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toBinaryString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(result));            </a:t>
            </a:r>
          </a:p>
        </p:txBody>
      </p:sp>
    </p:spTree>
    <p:extLst>
      <p:ext uri="{BB962C8B-B14F-4D97-AF65-F5344CB8AC3E}">
        <p14:creationId xmlns:p14="http://schemas.microsoft.com/office/powerpoint/2010/main" val="35840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solidFill>
                  <a:schemeClr val="tx1">
                    <a:lumMod val="95000"/>
                  </a:schemeClr>
                </a:solidFill>
                <a:cs typeface="Consolas" pitchFamily="49" charset="0"/>
              </a:rPr>
              <a:t>Used on numbers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byte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short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long</a:t>
            </a:r>
            <a:r>
              <a:rPr lang="en-US" dirty="0"/>
              <a:t>)</a:t>
            </a:r>
          </a:p>
          <a:p>
            <a:r>
              <a:rPr lang="en-US" dirty="0"/>
              <a:t>Applied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/>
              <a:t>Bits can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shifted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operators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with Bits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95853" y="3505200"/>
            <a:ext cx="1055635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520;                    // 000000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0 0000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maskRight = n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2;         // 00000000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bitLeft = n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it-IT" sz="27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    // 000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0000 0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System.out.println(bit);        // 82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System.out.println(bit);        // 4160</a:t>
            </a:r>
          </a:p>
        </p:txBody>
      </p:sp>
    </p:spTree>
    <p:extLst>
      <p:ext uri="{BB962C8B-B14F-4D97-AF65-F5344CB8AC3E}">
        <p14:creationId xmlns:p14="http://schemas.microsoft.com/office/powerpoint/2010/main" val="1917772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dirty="0"/>
              <a:t> class can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numbers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 be separated</a:t>
            </a:r>
            <a:r>
              <a:rPr lang="en-US" b="1" dirty="0"/>
              <a:t> </a:t>
            </a:r>
            <a:r>
              <a:rPr lang="en-US" dirty="0"/>
              <a:t>by any sequence of whitespace characters (e.g. spaces, tabs, new lines, …)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Exception is thrown</a:t>
            </a:r>
            <a:r>
              <a:rPr lang="en-US" b="1" dirty="0"/>
              <a:t> </a:t>
            </a:r>
            <a:r>
              <a:rPr lang="en-US" dirty="0"/>
              <a:t>when non-number characters are entered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48698" y="2057400"/>
            <a:ext cx="9470114" cy="2438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firstNum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secondNum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10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NOT-operator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turns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3600"/>
              </a:lnSpc>
              <a:spcBef>
                <a:spcPts val="300"/>
              </a:spcBef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3600"/>
              </a:lnSpc>
              <a:spcBef>
                <a:spcPts val="300"/>
              </a:spcBef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OR-operator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>
                <a:solidFill>
                  <a:schemeClr val="tx2"/>
                </a:solidFill>
              </a:rPr>
              <a:t>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tx2"/>
                </a:solidFill>
              </a:rPr>
              <a:t>, only if both operands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and OR operators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93407"/>
              </p:ext>
            </p:extLst>
          </p:nvPr>
        </p:nvGraphicFramePr>
        <p:xfrm>
          <a:off x="3988328" y="2286000"/>
          <a:ext cx="363008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0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0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~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AutoShape 6">
            <a:extLst>
              <a:ext uri="{FF2B5EF4-FFF2-40B4-BE49-F238E27FC236}">
                <a16:creationId xmlns:a16="http://schemas.microsoft.com/office/drawing/2014/main" xmlns="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302329"/>
            <a:ext cx="2667000" cy="685800"/>
          </a:xfrm>
          <a:prstGeom prst="wedgeRoundRectCallout">
            <a:avLst>
              <a:gd name="adj1" fmla="val 89123"/>
              <a:gd name="adj2" fmla="val -15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Unary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operation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2" y="1879600"/>
            <a:ext cx="2895600" cy="892629"/>
          </a:xfrm>
          <a:prstGeom prst="wedgeRoundRectCallout">
            <a:avLst>
              <a:gd name="adj1" fmla="val -85671"/>
              <a:gd name="adj2" fmla="val 692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for Boolean expressions </a:t>
            </a:r>
            <a:endParaRPr lang="bg-BG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05995"/>
              </p:ext>
            </p:extLst>
          </p:nvPr>
        </p:nvGraphicFramePr>
        <p:xfrm>
          <a:off x="3351211" y="4800600"/>
          <a:ext cx="495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| b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AutoShape 6">
            <a:extLst>
              <a:ext uri="{FF2B5EF4-FFF2-40B4-BE49-F238E27FC236}">
                <a16:creationId xmlns:a16="http://schemas.microsoft.com/office/drawing/2014/main" xmlns="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5029200"/>
            <a:ext cx="2133600" cy="914400"/>
          </a:xfrm>
          <a:prstGeom prst="wedgeRoundRectCallout">
            <a:avLst>
              <a:gd name="adj1" fmla="val 103008"/>
              <a:gd name="adj2" fmla="val -29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Binary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operation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xmlns="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4898571"/>
            <a:ext cx="3048000" cy="892629"/>
          </a:xfrm>
          <a:prstGeom prst="wedgeRoundRectCallout">
            <a:avLst>
              <a:gd name="adj1" fmla="val -77651"/>
              <a:gd name="adj2" fmla="val 59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||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for Boolean expressions 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49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AND-operator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chemeClr val="tx2"/>
                </a:solidFill>
              </a:rPr>
              <a:t>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only if both operands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3600"/>
              </a:lnSpc>
              <a:spcBef>
                <a:spcPts val="300"/>
              </a:spcBef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XOR-operator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 </a:t>
            </a:r>
            <a:r>
              <a:rPr lang="en-US" dirty="0">
                <a:solidFill>
                  <a:schemeClr val="tx2"/>
                </a:solidFill>
              </a:rPr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only if both operands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and XOR operators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25973"/>
              </p:ext>
            </p:extLst>
          </p:nvPr>
        </p:nvGraphicFramePr>
        <p:xfrm>
          <a:off x="5408612" y="4778829"/>
          <a:ext cx="495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^ b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AutoShape 6">
            <a:extLst>
              <a:ext uri="{FF2B5EF4-FFF2-40B4-BE49-F238E27FC236}">
                <a16:creationId xmlns:a16="http://schemas.microsoft.com/office/drawing/2014/main" xmlns="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4953000"/>
            <a:ext cx="3048000" cy="892629"/>
          </a:xfrm>
          <a:prstGeom prst="wedgeRoundRectCallout">
            <a:avLst>
              <a:gd name="adj1" fmla="val 94730"/>
              <a:gd name="adj2" fmla="val 545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^ </a:t>
            </a:r>
            <a:r>
              <a:rPr lang="en-US" sz="2800" dirty="0">
                <a:solidFill>
                  <a:schemeClr val="tx1"/>
                </a:solidFill>
              </a:rPr>
              <a:t>for Boolean expressions </a:t>
            </a:r>
            <a:endParaRPr lang="bg-BG" sz="2800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8100"/>
              </p:ext>
            </p:extLst>
          </p:nvPr>
        </p:nvGraphicFramePr>
        <p:xfrm>
          <a:off x="1598612" y="1959429"/>
          <a:ext cx="495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&amp; b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1879599"/>
            <a:ext cx="3352800" cy="892629"/>
          </a:xfrm>
          <a:prstGeom prst="wedgeRoundRectCallout">
            <a:avLst>
              <a:gd name="adj1" fmla="val -77013"/>
              <a:gd name="adj2" fmla="val 59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Like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&amp;&amp; </a:t>
            </a:r>
            <a:r>
              <a:rPr lang="en-US" sz="2800" dirty="0">
                <a:solidFill>
                  <a:schemeClr val="tx1"/>
                </a:solidFill>
              </a:rPr>
              <a:t>for Boolean expressions 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91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value of given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bit at index p </a:t>
            </a:r>
            <a:r>
              <a:rPr lang="en-US" dirty="0"/>
              <a:t>by a given:</a:t>
            </a:r>
          </a:p>
          <a:p>
            <a:pPr lvl="1"/>
            <a:r>
              <a:rPr lang="en-US" dirty="0"/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  <a:p>
            <a:r>
              <a:rPr lang="en-US" sz="3400" dirty="0"/>
              <a:t>Note that the bits are counted from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right to left, starting from bit 0</a:t>
            </a:r>
            <a:r>
              <a:rPr lang="en-US" sz="34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 Extract Bit from 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  <p:sp>
        <p:nvSpPr>
          <p:cNvPr id="16" name="Right Arrow 18"/>
          <p:cNvSpPr/>
          <p:nvPr/>
        </p:nvSpPr>
        <p:spPr>
          <a:xfrm>
            <a:off x="3718659" y="4520935"/>
            <a:ext cx="440447" cy="45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41774"/>
            <a:ext cx="179849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5 2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46612" y="4432623"/>
            <a:ext cx="179849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 rot="588398">
            <a:off x="7983196" y="3815021"/>
            <a:ext cx="265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 = 0101</a:t>
            </a:r>
          </a:p>
        </p:txBody>
      </p:sp>
      <p:sp>
        <p:nvSpPr>
          <p:cNvPr id="18" name="TextBox 17"/>
          <p:cNvSpPr txBox="1"/>
          <p:nvPr/>
        </p:nvSpPr>
        <p:spPr>
          <a:xfrm rot="21341775">
            <a:off x="8520622" y="4842632"/>
            <a:ext cx="265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 = 0001</a:t>
            </a:r>
          </a:p>
        </p:txBody>
      </p:sp>
    </p:spTree>
    <p:extLst>
      <p:ext uri="{BB962C8B-B14F-4D97-AF65-F5344CB8AC3E}">
        <p14:creationId xmlns:p14="http://schemas.microsoft.com/office/powerpoint/2010/main" val="141303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32" grpId="0" animBg="1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to get the bit at position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from a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Extract Bit from Integer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623270" y="2286000"/>
            <a:ext cx="1095754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291;               // 0000000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00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n 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</a:t>
            </a: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p;         // 00000000 0000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 = mask 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        // 00000000 0000000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System.out.println(bit);   // 1</a:t>
            </a: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9550488" y="5178787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https://judge.softuni.bg/Contests/382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92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You are given:</a:t>
            </a:r>
          </a:p>
          <a:p>
            <a:pPr lvl="1"/>
            <a:r>
              <a:rPr lang="en-US" sz="3100" dirty="0"/>
              <a:t>Integer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  <a:p>
            <a:pPr lvl="1"/>
            <a:r>
              <a:rPr lang="en-US" sz="3100" dirty="0"/>
              <a:t>Position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p</a:t>
            </a:r>
          </a:p>
          <a:p>
            <a:pPr lvl="1"/>
            <a:r>
              <a:rPr lang="en-US" sz="3100" dirty="0"/>
              <a:t>Bit value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v (0 or 1)</a:t>
            </a:r>
            <a:endParaRPr lang="en-US" sz="3100" dirty="0"/>
          </a:p>
          <a:p>
            <a:r>
              <a:rPr lang="en-US" sz="3100" dirty="0"/>
              <a:t>Modifies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to hold the value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at the position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while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preserving all other bits in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 Modify a Bit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98812" y="4975159"/>
            <a:ext cx="2929481" cy="587441"/>
            <a:chOff x="2709128" y="4349075"/>
            <a:chExt cx="2929481" cy="587441"/>
          </a:xfrm>
        </p:grpSpPr>
        <p:sp>
          <p:nvSpPr>
            <p:cNvPr id="16" name="Right Arrow 18"/>
            <p:cNvSpPr/>
            <p:nvPr/>
          </p:nvSpPr>
          <p:spPr>
            <a:xfrm>
              <a:off x="5198162" y="4390542"/>
              <a:ext cx="440447" cy="4561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09128" y="4349075"/>
              <a:ext cx="1798494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9 0 1</a:t>
              </a: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22514" y="4975159"/>
            <a:ext cx="179849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512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588398">
            <a:off x="7068796" y="2081301"/>
            <a:ext cx="265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 = 00000</a:t>
            </a:r>
          </a:p>
        </p:txBody>
      </p:sp>
      <p:sp>
        <p:nvSpPr>
          <p:cNvPr id="18" name="TextBox 17"/>
          <p:cNvSpPr txBox="1"/>
          <p:nvPr/>
        </p:nvSpPr>
        <p:spPr>
          <a:xfrm rot="21341775">
            <a:off x="7606222" y="982298"/>
            <a:ext cx="265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 = 1001</a:t>
            </a:r>
          </a:p>
        </p:txBody>
      </p:sp>
    </p:spTree>
    <p:extLst>
      <p:ext uri="{BB962C8B-B14F-4D97-AF65-F5344CB8AC3E}">
        <p14:creationId xmlns:p14="http://schemas.microsoft.com/office/powerpoint/2010/main" val="237043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How to set the bit at position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How to set the bit at position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 Modify a Bit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1208" y="1676400"/>
            <a:ext cx="8699204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291;               // 00000001 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// 11111111 11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// 00000001 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(result); // 259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51208" y="4267200"/>
            <a:ext cx="877120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291;                // 00000001 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00000001 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System.out.println(result);  // 307</a:t>
            </a:r>
          </a:p>
        </p:txBody>
      </p:sp>
      <p:pic>
        <p:nvPicPr>
          <p:cNvPr id="10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751224"/>
            <a:ext cx="1775699" cy="201902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0412" y="63201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47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298" y="2279770"/>
            <a:ext cx="10460714" cy="3684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"SoftUni";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location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age = 3.5;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is " + age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years old organization located in " + location + ".");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Output: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SoftUni is 3.5 years old organization located in Sofia.</a:t>
            </a: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84812" y="2743200"/>
            <a:ext cx="2743200" cy="914400"/>
          </a:xfrm>
          <a:prstGeom prst="wedgeRoundRectCallout">
            <a:avLst>
              <a:gd name="adj1" fmla="val -87183"/>
              <a:gd name="adj2" fmla="val 63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sz="2800" dirty="0">
                <a:solidFill>
                  <a:srgbClr val="FFFFFF"/>
                </a:solidFill>
              </a:rPr>
              <a:t> a new line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393338" y="3639457"/>
            <a:ext cx="3352801" cy="619638"/>
          </a:xfrm>
          <a:prstGeom prst="wedgeRoundRectCallout">
            <a:avLst>
              <a:gd name="adj1" fmla="val -107170"/>
              <a:gd name="adj2" fmla="val 50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 a new line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Write program that reads: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the first line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and two doubles </a:t>
            </a:r>
            <a:r>
              <a:rPr lang="en-US" dirty="0"/>
              <a:t>which may be on multiple lines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from the next 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Prints {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firstWord</a:t>
            </a:r>
            <a:r>
              <a:rPr lang="en-US" dirty="0"/>
              <a:t>} {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secondWord</a:t>
            </a:r>
            <a:r>
              <a:rPr lang="en-US" dirty="0"/>
              <a:t>} {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thirdWord</a:t>
            </a:r>
            <a:r>
              <a:rPr lang="en-US" dirty="0"/>
              <a:t>} {(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79612" y="4560873"/>
            <a:ext cx="3733800" cy="1326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 Rocks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   12.5   -7.5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83963" y="4937624"/>
            <a:ext cx="32538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 Rocks End 10</a:t>
            </a:r>
          </a:p>
        </p:txBody>
      </p:sp>
      <p:sp>
        <p:nvSpPr>
          <p:cNvPr id="16" name="Right Arrow 18"/>
          <p:cNvSpPr/>
          <p:nvPr/>
        </p:nvSpPr>
        <p:spPr>
          <a:xfrm>
            <a:off x="6246812" y="504084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3796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1360714"/>
            <a:ext cx="113538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firstWord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("\\w+");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secondWord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("\\w+");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firstInt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firstDouble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secondDouble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nextLine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                        // Skip to the line end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thirdWord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nextLine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firstInt + firstDouble + firstDouble;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println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(firstWord + " " + secondWord + " " + thirdWord + " " + sum);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Printing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722755"/>
          </a:xfrm>
        </p:spPr>
        <p:txBody>
          <a:bodyPr/>
          <a:lstStyle/>
          <a:p>
            <a:r>
              <a:rPr lang="en-US" dirty="0"/>
              <a:t>Java 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formatted printing</a:t>
            </a:r>
            <a:r>
              <a:rPr lang="en-US" b="1" dirty="0"/>
              <a:t> </a:t>
            </a:r>
            <a:r>
              <a:rPr lang="en-US" dirty="0"/>
              <a:t>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System.out.printf()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dirty="0"/>
              <a:t> – prints a string argument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US" dirty="0"/>
              <a:t> – prints a floating-point argument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%.2f</a:t>
            </a:r>
            <a:r>
              <a:rPr lang="en-US" dirty="0"/>
              <a:t> – prints a floating-point argument with 2 digits precision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%n</a:t>
            </a:r>
            <a:r>
              <a:rPr lang="en-US" dirty="0"/>
              <a:t> – prints a new line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303402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"Name: %s"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name);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3613352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"Height: %f"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height);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4953000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"Height: %.2f"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height);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625" y="6209031"/>
            <a:ext cx="11582398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white"/>
                </a:solidFill>
              </a:rPr>
              <a:t>Learn more at </a:t>
            </a:r>
            <a:r>
              <a:rPr lang="en-US" sz="2600" dirty="0">
                <a:solidFill>
                  <a:prstClr val="white"/>
                </a:solidFill>
                <a:hlinkClick r:id="rId2"/>
              </a:rPr>
              <a:t>http://docs.oracle.com/javase/8/docs/api/java/util/Formatter.html</a:t>
            </a:r>
            <a:endParaRPr lang="en-US" sz="2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en-US" dirty="0"/>
              <a:t>Write program that reads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three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numbers.</a:t>
            </a:r>
          </a:p>
          <a:p>
            <a:r>
              <a:rPr lang="en-US" dirty="0"/>
              <a:t> Print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three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of Three Numbers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https://judge.softuni.bg/Contests/382</a:t>
            </a:r>
            <a:endParaRPr lang="en-US" dirty="0"/>
          </a:p>
        </p:txBody>
      </p:sp>
      <p:sp>
        <p:nvSpPr>
          <p:cNvPr id="16" name="Right Arrow 18"/>
          <p:cNvSpPr/>
          <p:nvPr/>
        </p:nvSpPr>
        <p:spPr>
          <a:xfrm>
            <a:off x="5611357" y="243849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46412" y="2362395"/>
            <a:ext cx="210774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2   4.5  3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5412" y="2362394"/>
            <a:ext cx="210774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3.17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409" y="3052548"/>
            <a:ext cx="10460714" cy="3118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Scanner(System.in);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first =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second =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third =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sumAbs = first + second + third;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avg = sumAbs / 3;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System.out.printf("%.2f", avg);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529284" y="3100639"/>
            <a:ext cx="3394485" cy="609600"/>
          </a:xfrm>
          <a:prstGeom prst="wedgeRoundRectCallout">
            <a:avLst>
              <a:gd name="adj1" fmla="val -53954"/>
              <a:gd name="adj2" fmla="val -1147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Round up to 2</a:t>
            </a:r>
            <a:r>
              <a:rPr lang="en-US" sz="2800" baseline="30000" dirty="0">
                <a:solidFill>
                  <a:srgbClr val="FFFFFF"/>
                </a:solidFill>
              </a:rPr>
              <a:t>nd</a:t>
            </a:r>
            <a:r>
              <a:rPr lang="en-US" sz="2800" dirty="0">
                <a:solidFill>
                  <a:srgbClr val="FFFFFF"/>
                </a:solidFill>
              </a:rPr>
              <a:t> digit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2445</Words>
  <Application>Microsoft Office PowerPoint</Application>
  <PresentationFormat>Custom</PresentationFormat>
  <Paragraphs>582</Paragraphs>
  <Slides>45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SoftUni 16x9</vt:lpstr>
      <vt:lpstr>Table of Contents</vt:lpstr>
      <vt:lpstr>Have a Question?</vt:lpstr>
      <vt:lpstr>Reading From the Console</vt:lpstr>
      <vt:lpstr>Reading From the Console (2)</vt:lpstr>
      <vt:lpstr>Printing to the Console</vt:lpstr>
      <vt:lpstr>Problem: Read Input</vt:lpstr>
      <vt:lpstr>Solution: Read Input</vt:lpstr>
      <vt:lpstr>Formatted Printing</vt:lpstr>
      <vt:lpstr>Problem: Average of Three Numbers</vt:lpstr>
      <vt:lpstr>Floating-Point Types</vt:lpstr>
      <vt:lpstr>Integer Types</vt:lpstr>
      <vt:lpstr>Floating-Point Types – Examples</vt:lpstr>
      <vt:lpstr>BigDecimal</vt:lpstr>
      <vt:lpstr>Problem: Euro Trip</vt:lpstr>
      <vt:lpstr>Solution: Euro Trip</vt:lpstr>
      <vt:lpstr>Other Primitive Data Types</vt:lpstr>
      <vt:lpstr>The String Data Type</vt:lpstr>
      <vt:lpstr>Problem: Greeting</vt:lpstr>
      <vt:lpstr>Solution: Greeting</vt:lpstr>
      <vt:lpstr>The Object Type</vt:lpstr>
      <vt:lpstr>Nullable Types: Integer, Long, Boolean, …</vt:lpstr>
      <vt:lpstr>Type Conversion</vt:lpstr>
      <vt:lpstr>Practice: I/O and Data Types</vt:lpstr>
      <vt:lpstr>Conditional Statements</vt:lpstr>
      <vt:lpstr>Conditional Statements: if-else</vt:lpstr>
      <vt:lpstr>Conditional Statements: switch-case</vt:lpstr>
      <vt:lpstr>Problem: Transport Price</vt:lpstr>
      <vt:lpstr>Solution: Transport Price</vt:lpstr>
      <vt:lpstr>While Loop</vt:lpstr>
      <vt:lpstr>Problem: Numbers 0…9 </vt:lpstr>
      <vt:lpstr>Do-While Loop</vt:lpstr>
      <vt:lpstr>Problem: Product of Numbers [N..M] </vt:lpstr>
      <vt:lpstr>For Loops</vt:lpstr>
      <vt:lpstr>Using the continue Operator</vt:lpstr>
      <vt:lpstr>Using the break Operator</vt:lpstr>
      <vt:lpstr>For-Each Loop</vt:lpstr>
      <vt:lpstr>Problem: Lottery</vt:lpstr>
      <vt:lpstr>Bits</vt:lpstr>
      <vt:lpstr>Operations with Bits</vt:lpstr>
      <vt:lpstr>NOT and OR operators</vt:lpstr>
      <vt:lpstr>AND and XOR operators</vt:lpstr>
      <vt:lpstr>Problem:  Extract Bit from Integer</vt:lpstr>
      <vt:lpstr>Solution: Extract Bit from Integer</vt:lpstr>
      <vt:lpstr>Problem:  Modify a Bit </vt:lpstr>
      <vt:lpstr>Solution:  Modify a Bit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subject>Java Advanced  – Practical Training Course @ SoftUni</dc:subject>
  <dc:creator/>
  <cp:keywords>Java, SoftUni, Software University, SoftUni, programming, coding, software development, education, training, course</cp:keywords>
  <dc:description>Java Advanced Course @ SoftUni – https://softuni.bg/courses/java-advanced</dc:description>
  <cp:lastModifiedBy/>
  <cp:revision>1</cp:revision>
  <dcterms:created xsi:type="dcterms:W3CDTF">2014-01-02T17:00:34Z</dcterms:created>
  <dcterms:modified xsi:type="dcterms:W3CDTF">2017-09-20T20:19:56Z</dcterms:modified>
  <cp:category>Java, computer programming, programming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