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4"/>
  </p:notesMasterIdLst>
  <p:handoutMasterIdLst>
    <p:handoutMasterId r:id="rId85"/>
  </p:handoutMasterIdLst>
  <p:sldIdLst>
    <p:sldId id="511" r:id="rId3"/>
    <p:sldId id="514" r:id="rId4"/>
    <p:sldId id="516" r:id="rId5"/>
    <p:sldId id="584" r:id="rId6"/>
    <p:sldId id="585" r:id="rId7"/>
    <p:sldId id="586" r:id="rId8"/>
    <p:sldId id="641" r:id="rId9"/>
    <p:sldId id="642" r:id="rId10"/>
    <p:sldId id="643" r:id="rId11"/>
    <p:sldId id="644" r:id="rId12"/>
    <p:sldId id="645" r:id="rId13"/>
    <p:sldId id="646" r:id="rId14"/>
    <p:sldId id="529" r:id="rId15"/>
    <p:sldId id="531" r:id="rId16"/>
    <p:sldId id="532" r:id="rId17"/>
    <p:sldId id="534" r:id="rId18"/>
    <p:sldId id="535" r:id="rId19"/>
    <p:sldId id="536" r:id="rId20"/>
    <p:sldId id="537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7" r:id="rId44"/>
    <p:sldId id="618" r:id="rId45"/>
    <p:sldId id="619" r:id="rId46"/>
    <p:sldId id="647" r:id="rId47"/>
    <p:sldId id="680" r:id="rId48"/>
    <p:sldId id="678" r:id="rId49"/>
    <p:sldId id="682" r:id="rId50"/>
    <p:sldId id="679" r:id="rId51"/>
    <p:sldId id="572" r:id="rId52"/>
    <p:sldId id="573" r:id="rId53"/>
    <p:sldId id="574" r:id="rId54"/>
    <p:sldId id="667" r:id="rId55"/>
    <p:sldId id="668" r:id="rId56"/>
    <p:sldId id="669" r:id="rId57"/>
    <p:sldId id="670" r:id="rId58"/>
    <p:sldId id="671" r:id="rId59"/>
    <p:sldId id="672" r:id="rId60"/>
    <p:sldId id="575" r:id="rId61"/>
    <p:sldId id="673" r:id="rId62"/>
    <p:sldId id="674" r:id="rId63"/>
    <p:sldId id="675" r:id="rId64"/>
    <p:sldId id="676" r:id="rId65"/>
    <p:sldId id="577" r:id="rId66"/>
    <p:sldId id="683" r:id="rId67"/>
    <p:sldId id="684" r:id="rId68"/>
    <p:sldId id="654" r:id="rId69"/>
    <p:sldId id="656" r:id="rId70"/>
    <p:sldId id="655" r:id="rId71"/>
    <p:sldId id="681" r:id="rId72"/>
    <p:sldId id="657" r:id="rId73"/>
    <p:sldId id="658" r:id="rId74"/>
    <p:sldId id="659" r:id="rId75"/>
    <p:sldId id="660" r:id="rId76"/>
    <p:sldId id="661" r:id="rId77"/>
    <p:sldId id="662" r:id="rId78"/>
    <p:sldId id="663" r:id="rId79"/>
    <p:sldId id="664" r:id="rId80"/>
    <p:sldId id="665" r:id="rId81"/>
    <p:sldId id="685" r:id="rId82"/>
    <p:sldId id="457" r:id="rId8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950FF5-A494-4BD7-A944-F739AF00C3E5}">
          <p14:sldIdLst/>
        </p14:section>
        <p14:section name="Simple Sorting Algorithms" id="{344AF6C2-B9B0-4728-9456-ED57FC7728FD}">
          <p14:sldIdLst>
            <p14:sldId id="511"/>
            <p14:sldId id="514"/>
            <p14:sldId id="516"/>
            <p14:sldId id="584"/>
            <p14:sldId id="585"/>
            <p14:sldId id="586"/>
            <p14:sldId id="641"/>
            <p14:sldId id="642"/>
            <p14:sldId id="643"/>
            <p14:sldId id="644"/>
            <p14:sldId id="645"/>
            <p14:sldId id="646"/>
            <p14:sldId id="529"/>
            <p14:sldId id="531"/>
            <p14:sldId id="532"/>
            <p14:sldId id="534"/>
            <p14:sldId id="535"/>
            <p14:sldId id="536"/>
            <p14:sldId id="537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47"/>
            <p14:sldId id="680"/>
            <p14:sldId id="678"/>
            <p14:sldId id="682"/>
            <p14:sldId id="679"/>
          </p14:sldIdLst>
        </p14:section>
        <p14:section name="Searching Algorithms" id="{F73DEAC8-0580-4577-9365-A8E2F1907637}">
          <p14:sldIdLst>
            <p14:sldId id="572"/>
            <p14:sldId id="573"/>
            <p14:sldId id="574"/>
            <p14:sldId id="667"/>
            <p14:sldId id="668"/>
            <p14:sldId id="669"/>
            <p14:sldId id="670"/>
            <p14:sldId id="671"/>
            <p14:sldId id="672"/>
            <p14:sldId id="575"/>
            <p14:sldId id="673"/>
            <p14:sldId id="674"/>
            <p14:sldId id="675"/>
            <p14:sldId id="676"/>
            <p14:sldId id="577"/>
            <p14:sldId id="683"/>
            <p14:sldId id="684"/>
          </p14:sldIdLst>
        </p14:section>
        <p14:section name="Recursion" id="{D86D1B8F-CFC6-4480-BE82-6E23B972C291}">
          <p14:sldIdLst>
            <p14:sldId id="654"/>
            <p14:sldId id="656"/>
            <p14:sldId id="655"/>
            <p14:sldId id="681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85"/>
          </p14:sldIdLst>
        </p14:section>
        <p14:section name="Conclusion" id="{BEFC8380-0A03-4F2E-9E48-AAFD1423CC73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533" autoAdjust="0"/>
  </p:normalViewPr>
  <p:slideViewPr>
    <p:cSldViewPr>
      <p:cViewPr varScale="1">
        <p:scale>
          <a:sx n="75" d="100"/>
          <a:sy n="75" d="100"/>
        </p:scale>
        <p:origin x="-45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9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894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894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3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408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svg"/><Relationship Id="rId5" Type="http://schemas.openxmlformats.org/officeDocument/2006/relationships/image" Target="../media/image32.png"/><Relationship Id="rId4" Type="http://schemas.openxmlformats.org/officeDocument/2006/relationships/image" Target="../media/image4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79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79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7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79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779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79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45638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sz="3600" dirty="0"/>
              <a:t>An algorithm that rearranges elements in a collection</a:t>
            </a:r>
          </a:p>
          <a:p>
            <a:pPr lvl="2"/>
            <a:r>
              <a:rPr lang="en-US" sz="3200" dirty="0"/>
              <a:t>In non-decreasing order</a:t>
            </a:r>
          </a:p>
          <a:p>
            <a:pPr lvl="1"/>
            <a:r>
              <a:rPr lang="en-US" sz="3600" dirty="0"/>
              <a:t>Elements must be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Sorting Algorithm?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90" y="2664219"/>
            <a:ext cx="2913244" cy="213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15878"/>
              </p:ext>
            </p:extLst>
          </p:nvPr>
        </p:nvGraphicFramePr>
        <p:xfrm>
          <a:off x="1217612" y="56388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2412" y="5010912"/>
            <a:ext cx="2090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07166"/>
              </p:ext>
            </p:extLst>
          </p:nvPr>
        </p:nvGraphicFramePr>
        <p:xfrm>
          <a:off x="7999412" y="56388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04212" y="5010912"/>
            <a:ext cx="169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Sorted list</a:t>
            </a:r>
          </a:p>
        </p:txBody>
      </p:sp>
      <p:pic>
        <p:nvPicPr>
          <p:cNvPr id="1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80" y="53157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494212" y="58491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32612" y="58439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71925" y="4937681"/>
            <a:ext cx="1174680" cy="429070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2113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54" y="59495"/>
            <a:ext cx="9577597" cy="1110780"/>
          </a:xfrm>
        </p:spPr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4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2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1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64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4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DE611-BCBD-46BF-9DCA-4EB07BAC642B}"/>
              </a:ext>
            </a:extLst>
          </p:cNvPr>
          <p:cNvSpPr txBox="1"/>
          <p:nvPr/>
        </p:nvSpPr>
        <p:spPr>
          <a:xfrm>
            <a:off x="8527595" y="244858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082B98-5FDF-438E-9BE3-1509F71D5081}"/>
              </a:ext>
            </a:extLst>
          </p:cNvPr>
          <p:cNvSpPr txBox="1"/>
          <p:nvPr/>
        </p:nvSpPr>
        <p:spPr>
          <a:xfrm>
            <a:off x="8609012" y="21437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971800"/>
            <a:ext cx="932848" cy="1354494"/>
          </a:xfrm>
          <a:prstGeom prst="rect">
            <a:avLst/>
          </a:prstGeom>
        </p:spPr>
      </p:pic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839" y="1313700"/>
            <a:ext cx="3590019" cy="830080"/>
          </a:xfrm>
          <a:prstGeom prst="wedgeRoundRectCallout">
            <a:avLst>
              <a:gd name="adj1" fmla="val 15"/>
              <a:gd name="adj2" fmla="val 888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sz="2800" noProof="1">
                <a:solidFill>
                  <a:schemeClr val="tx1"/>
                </a:solidFill>
              </a:rPr>
              <a:t>steps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45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38 + 2 </a:t>
            </a:r>
            <a:r>
              <a:rPr lang="en-US" sz="3200" b="1" dirty="0">
                <a:sym typeface="Wingdings"/>
              </a:rPr>
              <a:t> 40 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2744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4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2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1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64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4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DE611-BCBD-46BF-9DCA-4EB07BAC642B}"/>
              </a:ext>
            </a:extLst>
          </p:cNvPr>
          <p:cNvSpPr txBox="1"/>
          <p:nvPr/>
        </p:nvSpPr>
        <p:spPr>
          <a:xfrm>
            <a:off x="9533294" y="24384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082B98-5FDF-438E-9BE3-1509F71D5081}"/>
              </a:ext>
            </a:extLst>
          </p:cNvPr>
          <p:cNvSpPr txBox="1"/>
          <p:nvPr/>
        </p:nvSpPr>
        <p:spPr>
          <a:xfrm>
            <a:off x="9614711" y="2133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971800"/>
            <a:ext cx="932848" cy="1354494"/>
          </a:xfrm>
          <a:prstGeom prst="rect">
            <a:avLst/>
          </a:prstGeom>
        </p:spPr>
      </p:pic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779" y="5105400"/>
            <a:ext cx="3590019" cy="830080"/>
          </a:xfrm>
          <a:prstGeom prst="wedgeRoundRectCallout">
            <a:avLst>
              <a:gd name="adj1" fmla="val 43527"/>
              <a:gd name="adj2" fmla="val -1238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en-US" sz="2800" noProof="1">
                <a:solidFill>
                  <a:schemeClr val="tx1"/>
                </a:solidFill>
              </a:rPr>
              <a:t>step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45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40 + 1 </a:t>
            </a:r>
            <a:r>
              <a:rPr lang="en-US" sz="3200" b="1" dirty="0">
                <a:sym typeface="Wingdings"/>
              </a:rPr>
              <a:t> 41 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3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4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2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1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64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4" y="2971800"/>
            <a:ext cx="932848" cy="1354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971800"/>
            <a:ext cx="932848" cy="135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3579812" y="1806714"/>
            <a:ext cx="5332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Total count of steps : </a:t>
            </a:r>
            <a:r>
              <a:rPr lang="en-US" sz="4000" b="1" dirty="0">
                <a:sym typeface="Wingdings"/>
              </a:rPr>
              <a:t>41 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3045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DECC26-AAE3-45A1-AC6A-4814B38042C1}"/>
              </a:ext>
            </a:extLst>
          </p:cNvPr>
          <p:cNvSpPr/>
          <p:nvPr/>
        </p:nvSpPr>
        <p:spPr>
          <a:xfrm>
            <a:off x="608012" y="1828800"/>
            <a:ext cx="10820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collection.length; index++){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curr = index + 1; curr &lt; collection.length; curr++){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(collection[curr] &lt; collection[min]){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393" y="3970520"/>
            <a:ext cx="3590019" cy="830080"/>
          </a:xfrm>
          <a:prstGeom prst="wedgeRoundRectCallout">
            <a:avLst>
              <a:gd name="adj1" fmla="val -61540"/>
              <a:gd name="adj2" fmla="val -117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793" y="5322182"/>
            <a:ext cx="3590019" cy="697618"/>
          </a:xfrm>
          <a:prstGeom prst="wedgeRoundRectCallout">
            <a:avLst>
              <a:gd name="adj1" fmla="val -61540"/>
              <a:gd name="adj2" fmla="val -117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Swap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current with it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3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013" y="1295400"/>
            <a:ext cx="10552199" cy="5029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Swaps neighbor elements when not in order until sorted</a:t>
            </a:r>
          </a:p>
          <a:p>
            <a:r>
              <a:rPr lang="en-US" sz="3600" dirty="0">
                <a:hlinkClick r:id="rId3"/>
              </a:rPr>
              <a:t>Visualize</a:t>
            </a:r>
            <a:endParaRPr lang="en-US" sz="3600" dirty="0"/>
          </a:p>
          <a:p>
            <a:endParaRPr lang="en-US" dirty="0"/>
          </a:p>
          <a:p>
            <a:pPr lvl="1"/>
            <a:endParaRPr lang="en-US" sz="30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94" y="2796058"/>
            <a:ext cx="4791118" cy="3276600"/>
          </a:xfrm>
          <a:prstGeom prst="roundRect">
            <a:avLst>
              <a:gd name="adj" fmla="val 5771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02698" flipH="1">
            <a:off x="6096478" y="5087490"/>
            <a:ext cx="1552841" cy="1552841"/>
          </a:xfrm>
          <a:prstGeom prst="roundRect">
            <a:avLst>
              <a:gd name="adj" fmla="val 17280"/>
            </a:avLst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2DECC26-AAE3-45A1-AC6A-4814B38042C1}"/>
              </a:ext>
            </a:extLst>
          </p:cNvPr>
          <p:cNvSpPr/>
          <p:nvPr/>
        </p:nvSpPr>
        <p:spPr>
          <a:xfrm>
            <a:off x="455612" y="3113544"/>
            <a:ext cx="5943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swapped =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i = 1 to collection length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leftElement &gt; rightElement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swap(leftElement, rightElement)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swapped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swapped</a:t>
            </a:r>
          </a:p>
        </p:txBody>
      </p:sp>
    </p:spTree>
    <p:extLst>
      <p:ext uri="{BB962C8B-B14F-4D97-AF65-F5344CB8AC3E}">
        <p14:creationId xmlns:p14="http://schemas.microsoft.com/office/powerpoint/2010/main" val="21144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278485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379726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3853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2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9" name="Straight Connector 11"/>
          <p:cNvCxnSpPr/>
          <p:nvPr/>
        </p:nvCxnSpPr>
        <p:spPr>
          <a:xfrm rot="5400000">
            <a:off x="44083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54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 + 1 + 1 </a:t>
            </a:r>
            <a:r>
              <a:rPr lang="en-US" sz="3200" b="1" dirty="0">
                <a:sym typeface="Wingdings"/>
              </a:rPr>
              <a:t> 3</a:t>
            </a:r>
            <a:endParaRPr lang="bg-BG" sz="3200" b="1" dirty="0"/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5342120"/>
            <a:ext cx="4154570" cy="830080"/>
          </a:xfrm>
          <a:prstGeom prst="wedgeRoundRectCallout">
            <a:avLst>
              <a:gd name="adj1" fmla="val -56586"/>
              <a:gd name="adj2" fmla="val -977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Swapping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elements counts as an extra step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4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1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9" name="Straight Connector 11"/>
          <p:cNvCxnSpPr/>
          <p:nvPr/>
        </p:nvCxnSpPr>
        <p:spPr>
          <a:xfrm rot="5400000">
            <a:off x="53989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54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 + 1 + 1 </a:t>
            </a:r>
            <a:r>
              <a:rPr lang="en-US" sz="3200" b="1" dirty="0">
                <a:sym typeface="Wingdings"/>
              </a:rPr>
              <a:t> 5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1810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9" name="Straight Connector 11"/>
          <p:cNvCxnSpPr/>
          <p:nvPr/>
        </p:nvCxnSpPr>
        <p:spPr>
          <a:xfrm rot="5400000">
            <a:off x="64724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54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5 + 1 + 1 </a:t>
            </a:r>
            <a:r>
              <a:rPr lang="en-US" sz="3200" b="1" dirty="0">
                <a:sym typeface="Wingdings"/>
              </a:rPr>
              <a:t> 7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7257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033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7 + 1  </a:t>
            </a:r>
            <a:r>
              <a:rPr lang="en-US" sz="3200" b="1" dirty="0">
                <a:sym typeface="Wingdings"/>
              </a:rPr>
              <a:t> 8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08593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03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two items compare as equal, their relative order is preserved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unpredictable order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Sorting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295400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868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78470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88594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86060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74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8 + 1 + 1 </a:t>
            </a:r>
            <a:r>
              <a:rPr lang="en-US" sz="3200" b="1" dirty="0">
                <a:sym typeface="Wingdings"/>
              </a:rPr>
              <a:t> 10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884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2988906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64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98500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95204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10 + 1 + 1 </a:t>
            </a:r>
            <a:r>
              <a:rPr lang="en-US" sz="3200" b="1" dirty="0">
                <a:sym typeface="Wingdings"/>
              </a:rPr>
              <a:t> 12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3438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88906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98" y="2988647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2829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3841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34244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12 + 1 + 1 </a:t>
            </a:r>
            <a:r>
              <a:rPr lang="en-US" sz="3200" b="1" dirty="0">
                <a:sym typeface="Wingdings"/>
              </a:rPr>
              <a:t> 14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5435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88906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98" y="2988647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3732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4744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44845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14 + 1 + 1 </a:t>
            </a:r>
            <a:r>
              <a:rPr lang="en-US" sz="3200" b="1" dirty="0">
                <a:sym typeface="Wingdings"/>
              </a:rPr>
              <a:t> 16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8926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88906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98" y="2988647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48869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53989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16 + 1 + 1 </a:t>
            </a:r>
            <a:r>
              <a:rPr lang="en-US" sz="3200" b="1" dirty="0">
                <a:sym typeface="Wingdings"/>
              </a:rPr>
              <a:t> 18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8655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88906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98" y="2988647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59537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6966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18 + 1 </a:t>
            </a:r>
            <a:r>
              <a:rPr lang="en-US" sz="3200" b="1" dirty="0">
                <a:sym typeface="Wingdings"/>
              </a:rPr>
              <a:t> 19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13896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88906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98" y="2988647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19 + 1 </a:t>
            </a:r>
            <a:r>
              <a:rPr lang="en-US" sz="3200" b="1" dirty="0">
                <a:sym typeface="Wingdings"/>
              </a:rPr>
              <a:t> 20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63331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88906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98" y="2988647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78587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84469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20 + 1 + 1 </a:t>
            </a:r>
            <a:r>
              <a:rPr lang="en-US" sz="3200" b="1" dirty="0">
                <a:sym typeface="Wingdings"/>
              </a:rPr>
              <a:t> 22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7411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2741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37540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33415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22 + 1 + 1 </a:t>
            </a:r>
            <a:r>
              <a:rPr lang="en-US" sz="3200" b="1" dirty="0">
                <a:sym typeface="Wingdings"/>
              </a:rPr>
              <a:t> 24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3022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3820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44083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24 + 1 + 1 </a:t>
            </a:r>
            <a:r>
              <a:rPr lang="en-US" sz="3200" b="1" dirty="0">
                <a:sym typeface="Wingdings"/>
              </a:rPr>
              <a:t> 26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50749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13" y="1310500"/>
            <a:ext cx="11695199" cy="3871100"/>
          </a:xfrm>
        </p:spPr>
        <p:txBody>
          <a:bodyPr>
            <a:normAutofit/>
          </a:bodyPr>
          <a:lstStyle/>
          <a:p>
            <a:r>
              <a:rPr lang="en-US" dirty="0"/>
              <a:t>Swap each element with the min element on its right</a:t>
            </a:r>
          </a:p>
          <a:p>
            <a:r>
              <a:rPr lang="en-US" sz="3000" b="1" dirty="0"/>
              <a:t> </a:t>
            </a:r>
            <a:r>
              <a:rPr lang="en-US" sz="3000" dirty="0">
                <a:hlinkClick r:id="rId2"/>
              </a:rPr>
              <a:t>Visualize</a:t>
            </a:r>
            <a:endParaRPr lang="en-US" sz="3000" dirty="0"/>
          </a:p>
          <a:p>
            <a:endParaRPr lang="en-US" sz="3000" dirty="0"/>
          </a:p>
          <a:p>
            <a:pPr marL="377887" lvl="1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94" y="2796058"/>
            <a:ext cx="4791118" cy="3276600"/>
          </a:xfrm>
          <a:prstGeom prst="roundRect">
            <a:avLst>
              <a:gd name="adj" fmla="val 5771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02698" flipH="1">
            <a:off x="6172678" y="5087490"/>
            <a:ext cx="1552841" cy="1552841"/>
          </a:xfrm>
          <a:prstGeom prst="roundRect">
            <a:avLst>
              <a:gd name="adj" fmla="val 17280"/>
            </a:avLst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2DECC26-AAE3-45A1-AC6A-4814B38042C1}"/>
              </a:ext>
            </a:extLst>
          </p:cNvPr>
          <p:cNvSpPr/>
          <p:nvPr/>
        </p:nvSpPr>
        <p:spPr>
          <a:xfrm>
            <a:off x="379411" y="3178076"/>
            <a:ext cx="617220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 (numOfElements - 1) times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the first element as min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of the next elements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element &lt; currentMinimum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element as new minimum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 minimum with first element</a:t>
            </a:r>
          </a:p>
        </p:txBody>
      </p:sp>
    </p:spTree>
    <p:extLst>
      <p:ext uri="{BB962C8B-B14F-4D97-AF65-F5344CB8AC3E}">
        <p14:creationId xmlns:p14="http://schemas.microsoft.com/office/powerpoint/2010/main" val="30666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48107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26 + 1 </a:t>
            </a:r>
            <a:r>
              <a:rPr lang="en-US" sz="3200" b="1" dirty="0">
                <a:sym typeface="Wingdings"/>
              </a:rPr>
              <a:t> 27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9221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27 + 1 </a:t>
            </a:r>
            <a:r>
              <a:rPr lang="en-US" sz="3200" b="1" dirty="0">
                <a:sym typeface="Wingdings"/>
              </a:rPr>
              <a:t> 28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3863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6780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7792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74630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28 + 1 + 1 </a:t>
            </a:r>
            <a:r>
              <a:rPr lang="en-US" sz="3200" b="1" dirty="0">
                <a:sym typeface="Wingdings"/>
              </a:rPr>
              <a:t> 30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5421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38302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30 + 1 </a:t>
            </a:r>
            <a:r>
              <a:rPr lang="en-US" sz="3200" b="1" dirty="0">
                <a:sym typeface="Wingdings"/>
              </a:rPr>
              <a:t> 31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2136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38963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4908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31 + 1 </a:t>
            </a:r>
            <a:r>
              <a:rPr lang="en-US" sz="3200" b="1" dirty="0">
                <a:sym typeface="Wingdings"/>
              </a:rPr>
              <a:t> 32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846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48107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32 + 1 </a:t>
            </a:r>
            <a:r>
              <a:rPr lang="en-US" sz="3200" b="1" dirty="0">
                <a:sym typeface="Wingdings"/>
              </a:rPr>
              <a:t> 33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4661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64724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33 + 1 + 1 </a:t>
            </a:r>
            <a:r>
              <a:rPr lang="en-US" sz="3200" b="1" dirty="0">
                <a:sym typeface="Wingdings"/>
              </a:rPr>
              <a:t> 35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014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28940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39064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35 + 1 </a:t>
            </a:r>
            <a:r>
              <a:rPr lang="en-US" sz="3200" b="1" dirty="0">
                <a:sym typeface="Wingdings"/>
              </a:rPr>
              <a:t> 36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8628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38963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4908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36 + 1 </a:t>
            </a:r>
            <a:r>
              <a:rPr lang="en-US" sz="3200" b="1" dirty="0">
                <a:sym typeface="Wingdings"/>
              </a:rPr>
              <a:t> 37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0984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48869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54818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37 + 1 + 1 </a:t>
            </a:r>
            <a:r>
              <a:rPr lang="en-US" sz="3200" b="1" dirty="0">
                <a:sym typeface="Wingdings"/>
              </a:rPr>
              <a:t> 39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3546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24466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088F59-B825-467E-AD34-4DB2AE3C05A7}"/>
              </a:ext>
            </a:extLst>
          </p:cNvPr>
          <p:cNvSpPr txBox="1"/>
          <p:nvPr/>
        </p:nvSpPr>
        <p:spPr>
          <a:xfrm>
            <a:off x="5606435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cxnSp>
        <p:nvCxnSpPr>
          <p:cNvPr id="15" name="Straight Connector 11"/>
          <p:cNvCxnSpPr/>
          <p:nvPr/>
        </p:nvCxnSpPr>
        <p:spPr>
          <a:xfrm rot="5400000">
            <a:off x="4439418" y="2853507"/>
            <a:ext cx="12700" cy="3144887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033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8 + 1 </a:t>
            </a:r>
            <a:r>
              <a:rPr lang="en-US" sz="3200" b="1" dirty="0">
                <a:sym typeface="Wingdings"/>
              </a:rPr>
              <a:t> 9</a:t>
            </a:r>
            <a:r>
              <a:rPr lang="en-US" sz="3200" b="1" dirty="0"/>
              <a:t> </a:t>
            </a:r>
            <a:endParaRPr lang="bg-BG" sz="3200" b="1" dirty="0"/>
          </a:p>
        </p:txBody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242" y="1465135"/>
            <a:ext cx="3590019" cy="830080"/>
          </a:xfrm>
          <a:prstGeom prst="wedgeRoundRectCallout">
            <a:avLst>
              <a:gd name="adj1" fmla="val -36422"/>
              <a:gd name="adj2" fmla="val 857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steps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842" y="5342120"/>
            <a:ext cx="4154570" cy="830080"/>
          </a:xfrm>
          <a:prstGeom prst="wedgeRoundRectCallout">
            <a:avLst>
              <a:gd name="adj1" fmla="val -56586"/>
              <a:gd name="adj2" fmla="val -977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Swapping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elements counts as an extra step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1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89943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38302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39 + 1 </a:t>
            </a:r>
            <a:r>
              <a:rPr lang="en-US" sz="3200" b="1" dirty="0">
                <a:sym typeface="Wingdings"/>
              </a:rPr>
              <a:t> 40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7754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89943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38963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4908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cxnSp>
        <p:nvCxnSpPr>
          <p:cNvPr id="14" name="Straight Connector 11"/>
          <p:cNvCxnSpPr/>
          <p:nvPr/>
        </p:nvCxnSpPr>
        <p:spPr>
          <a:xfrm rot="5400000">
            <a:off x="440830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40 + 1 + 1 </a:t>
            </a:r>
            <a:r>
              <a:rPr lang="en-US" sz="3200" b="1" dirty="0">
                <a:sym typeface="Wingdings"/>
              </a:rPr>
              <a:t> 42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332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89943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89943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5DD62A-ED67-42DF-B9EA-2BA9FBD5C6C3}"/>
              </a:ext>
            </a:extLst>
          </p:cNvPr>
          <p:cNvSpPr txBox="1"/>
          <p:nvPr/>
        </p:nvSpPr>
        <p:spPr>
          <a:xfrm>
            <a:off x="38302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42 + 1 </a:t>
            </a:r>
            <a:r>
              <a:rPr lang="en-US" sz="3200" b="1" dirty="0">
                <a:sym typeface="Wingdings"/>
              </a:rPr>
              <a:t> 43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2312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89943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89943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35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43 + 1 </a:t>
            </a:r>
            <a:r>
              <a:rPr lang="en-US" sz="3200" b="1" dirty="0">
                <a:sym typeface="Wingdings"/>
              </a:rPr>
              <a:t> 44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33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4" y="2989943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4" y="2989943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8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4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3579812" y="1806714"/>
            <a:ext cx="5332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Total count of steps : </a:t>
            </a:r>
            <a:r>
              <a:rPr lang="en-US" sz="4000" b="1" dirty="0">
                <a:sym typeface="Wingdings"/>
              </a:rPr>
              <a:t>44 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41869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DECC26-AAE3-45A1-AC6A-4814B38042C1}"/>
              </a:ext>
            </a:extLst>
          </p:cNvPr>
          <p:cNvSpPr/>
          <p:nvPr/>
        </p:nvSpPr>
        <p:spPr>
          <a:xfrm>
            <a:off x="608012" y="1600200"/>
            <a:ext cx="10591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swapped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swapped = false;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ind = 0; ind &lt; collection.length - 1; ind++){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(collection[ind] &gt; collection[ind + 1]){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swap(collection, ind, ind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swapped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while (swapped)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742484"/>
            <a:ext cx="3457802" cy="830080"/>
          </a:xfrm>
          <a:prstGeom prst="wedgeRoundRectCallout">
            <a:avLst>
              <a:gd name="adj1" fmla="val -82108"/>
              <a:gd name="adj2" fmla="val -1104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Stop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if the collection is already sorted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2" y="4267200"/>
            <a:ext cx="3590019" cy="830080"/>
          </a:xfrm>
          <a:prstGeom prst="wedgeRoundRectCallout">
            <a:avLst>
              <a:gd name="adj1" fmla="val -74275"/>
              <a:gd name="adj2" fmla="val -932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Swap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with next element, if its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smaller </a:t>
            </a:r>
          </a:p>
        </p:txBody>
      </p:sp>
    </p:spTree>
    <p:extLst>
      <p:ext uri="{BB962C8B-B14F-4D97-AF65-F5344CB8AC3E}">
        <p14:creationId xmlns:p14="http://schemas.microsoft.com/office/powerpoint/2010/main" val="245309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Sorting Algorithms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23122"/>
              </p:ext>
            </p:extLst>
          </p:nvPr>
        </p:nvGraphicFramePr>
        <p:xfrm>
          <a:off x="1674812" y="2514600"/>
          <a:ext cx="5181600" cy="201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3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r>
                        <a:rPr lang="en-US" sz="2800" baseline="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Count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b="1" noProof="1">
                          <a:hlinkClick r:id="rId2"/>
                        </a:rPr>
                        <a:t>Selection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b="1" noProof="1">
                          <a:hlinkClick r:id="rId3"/>
                        </a:rPr>
                        <a:t>Bubble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1752600"/>
            <a:ext cx="3810000" cy="1295400"/>
          </a:xfrm>
          <a:prstGeom prst="wedgeRoundRectCallout">
            <a:avLst>
              <a:gd name="adj1" fmla="val -73873"/>
              <a:gd name="adj2" fmla="val 124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>
                    <a:lumMod val="95000"/>
                  </a:schemeClr>
                </a:solidFill>
              </a:rPr>
              <a:t>The number of steps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>
                    <a:lumMod val="95000"/>
                  </a:schemeClr>
                </a:solidFill>
              </a:rPr>
              <a:t>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always </a:t>
            </a:r>
            <a:r>
              <a:rPr lang="de-DE" sz="2800" b="1" noProof="1">
                <a:solidFill>
                  <a:schemeClr val="tx2">
                    <a:lumMod val="75000"/>
                  </a:schemeClr>
                </a:solidFill>
              </a:rPr>
              <a:t>similar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4" y="1143000"/>
            <a:ext cx="4662488" cy="1143000"/>
          </a:xfrm>
          <a:prstGeom prst="wedgeRoundRectCallout">
            <a:avLst>
              <a:gd name="adj1" fmla="val 43310"/>
              <a:gd name="adj2" fmla="val 81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Counting </a:t>
            </a:r>
            <a:r>
              <a:rPr lang="en-US" sz="2800" noProof="1">
                <a:solidFill>
                  <a:schemeClr val="tx1">
                    <a:lumMod val="95000"/>
                  </a:schemeClr>
                </a:solidFill>
              </a:rPr>
              <a:t>steps helps </a:t>
            </a:r>
            <a:r>
              <a:rPr lang="de-DE" sz="2800" noProof="1">
                <a:solidFill>
                  <a:schemeClr val="tx1">
                    <a:lumMod val="95000"/>
                  </a:schemeClr>
                </a:solidFill>
              </a:rPr>
              <a:t>defininig the algoirthm‘s </a:t>
            </a:r>
            <a:r>
              <a:rPr lang="de-DE" sz="2800" b="1" noProof="1">
                <a:solidFill>
                  <a:schemeClr val="tx2">
                    <a:lumMod val="75000"/>
                  </a:schemeClr>
                </a:solidFill>
              </a:rPr>
              <a:t>efficiency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537"/>
              </p:ext>
            </p:extLst>
          </p:nvPr>
        </p:nvGraphicFramePr>
        <p:xfrm>
          <a:off x="1674812" y="4515286"/>
          <a:ext cx="5181600" cy="130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3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536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noProof="1">
                          <a:hlinkClick r:id="rId2"/>
                        </a:rPr>
                        <a:t>Merge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6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noProof="1">
                          <a:hlinkClick r:id="rId2"/>
                        </a:rPr>
                        <a:t>Quick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457700"/>
            <a:ext cx="4038600" cy="1295400"/>
          </a:xfrm>
          <a:prstGeom prst="wedgeRoundRectCallout">
            <a:avLst>
              <a:gd name="adj1" fmla="val -66503"/>
              <a:gd name="adj2" fmla="val -9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>
                    <a:lumMod val="95000"/>
                  </a:schemeClr>
                </a:solidFill>
              </a:rPr>
              <a:t>There are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sor</a:t>
            </a:r>
            <a:r>
              <a:rPr lang="de-DE" b="1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ing algorithms</a:t>
            </a:r>
            <a:r>
              <a:rPr lang="en-US" noProof="1">
                <a:solidFill>
                  <a:schemeClr val="tx1">
                    <a:lumMod val="95000"/>
                  </a:schemeClr>
                </a:solidFill>
              </a:rPr>
              <a:t> that can sort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same deck</a:t>
            </a:r>
            <a:r>
              <a:rPr lang="en-US" noProof="1">
                <a:solidFill>
                  <a:schemeClr val="tx1">
                    <a:lumMod val="95000"/>
                  </a:schemeClr>
                </a:solidFill>
              </a:rPr>
              <a:t> of cards with much less steps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8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50812" y="1143001"/>
            <a:ext cx="11734800" cy="3581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A rough estimation of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number of steps 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ea typeface="굴림" pitchFamily="50" charset="-127"/>
              </a:rPr>
              <a:t>Steps count depends on 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quantity of data </a:t>
            </a:r>
            <a:r>
              <a:rPr lang="en-US" sz="3000" dirty="0">
                <a:ea typeface="굴림" pitchFamily="50" charset="-127"/>
              </a:rPr>
              <a:t>being processed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ea typeface="굴림" pitchFamily="50" charset="-127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bigger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sz="2800" dirty="0">
                <a:ea typeface="굴림" pitchFamily="50" charset="-127"/>
              </a:rPr>
              <a:t>the collection,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slower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sz="2800" dirty="0">
                <a:ea typeface="굴림" pitchFamily="50" charset="-127"/>
              </a:rPr>
              <a:t>the algorithm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ea typeface="굴림" pitchFamily="50" charset="-127"/>
              </a:rPr>
              <a:t>Numbers can’t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accurately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sz="2800" dirty="0">
                <a:ea typeface="굴림" pitchFamily="50" charset="-127"/>
              </a:rPr>
              <a:t>describe it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ea typeface="굴림" pitchFamily="50" charset="-127"/>
              </a:rPr>
              <a:t>Instead we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functions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sz="3000" dirty="0">
                <a:ea typeface="굴림" pitchFamily="50" charset="-127"/>
              </a:rPr>
              <a:t>to notate complexity: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altLang="ko-KR" sz="3200" dirty="0">
              <a:ea typeface="굴림" pitchFamily="50" charset="-127"/>
            </a:endParaRPr>
          </a:p>
          <a:p>
            <a:pPr marL="377887" lvl="1" indent="0">
              <a:lnSpc>
                <a:spcPct val="110000"/>
              </a:lnSpc>
              <a:buNone/>
            </a:pP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What is algorithm complexity?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4024" y="5124271"/>
            <a:ext cx="3385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i="1" dirty="0">
                <a:ln w="9525">
                  <a:solidFill>
                    <a:prstClr val="black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</a:rPr>
              <a:t>(n) = 2n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4" y="4495800"/>
            <a:ext cx="3276600" cy="571500"/>
          </a:xfrm>
          <a:prstGeom prst="wedgeRoundRectCallout">
            <a:avLst>
              <a:gd name="adj1" fmla="val 38215"/>
              <a:gd name="adj2" fmla="val 1128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2800" noProof="1">
                <a:solidFill>
                  <a:schemeClr val="tx1"/>
                </a:solidFill>
              </a:rPr>
              <a:t>is the problem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4" y="4743271"/>
            <a:ext cx="3328988" cy="1524000"/>
          </a:xfrm>
          <a:prstGeom prst="wedgeRoundRectCallout">
            <a:avLst>
              <a:gd name="adj1" fmla="val -87025"/>
              <a:gd name="adj2" fmla="val 23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 of instructions </a:t>
            </a:r>
            <a:r>
              <a:rPr lang="en-US" dirty="0"/>
              <a:t>needed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worst-case</a:t>
            </a:r>
            <a:r>
              <a:rPr lang="en-US" dirty="0"/>
              <a:t>, given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2819401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4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Sorting Algorithms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01159"/>
              </p:ext>
            </p:extLst>
          </p:nvPr>
        </p:nvGraphicFramePr>
        <p:xfrm>
          <a:off x="1293813" y="1723432"/>
          <a:ext cx="8381999" cy="201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Complexity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f(n)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b="1" noProof="1">
                          <a:hlinkClick r:id="rId2"/>
                        </a:rPr>
                        <a:t>Selection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b="1" baseline="30000" dirty="0">
                          <a:ln w="9525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12700" dist="38100" dir="2700000" algn="tl" rotWithShape="0">
                              <a:prstClr val="black">
                                <a:lumMod val="5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≈ 100</a:t>
                      </a:r>
                      <a:r>
                        <a:rPr lang="en-US" sz="2600" baseline="0" noProof="1">
                          <a:solidFill>
                            <a:schemeClr val="tx1"/>
                          </a:solidFill>
                        </a:rPr>
                        <a:t> 00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b="1" noProof="1">
                          <a:hlinkClick r:id="rId3"/>
                        </a:rPr>
                        <a:t>Bubble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b="1" baseline="30000" dirty="0">
                          <a:ln w="9525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12700" dist="38100" dir="2700000" algn="tl" rotWithShape="0">
                              <a:prstClr val="black">
                                <a:lumMod val="5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≈ 100</a:t>
                      </a:r>
                      <a:r>
                        <a:rPr lang="en-US" sz="2600" baseline="0" noProof="1">
                          <a:solidFill>
                            <a:schemeClr val="tx1"/>
                          </a:solidFill>
                        </a:rPr>
                        <a:t> 00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38580"/>
              </p:ext>
            </p:extLst>
          </p:nvPr>
        </p:nvGraphicFramePr>
        <p:xfrm>
          <a:off x="1293812" y="3753286"/>
          <a:ext cx="8382000" cy="130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536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noProof="1">
                          <a:hlinkClick r:id="rId2"/>
                        </a:rPr>
                        <a:t>Merge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noProof="1">
                          <a:solidFill>
                            <a:schemeClr val="tx1"/>
                          </a:solidFill>
                        </a:rPr>
                        <a:t>n * log(n)</a:t>
                      </a:r>
                      <a:r>
                        <a:rPr lang="en-US" sz="2600" b="1" noProof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noProof="1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noProof="1">
                          <a:solidFill>
                            <a:schemeClr val="tx1"/>
                          </a:solidFill>
                        </a:rPr>
                        <a:t>≈ 200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6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noProof="1">
                          <a:hlinkClick r:id="rId2"/>
                        </a:rPr>
                        <a:t>Quick Sort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noProof="1">
                          <a:solidFill>
                            <a:schemeClr val="tx1"/>
                          </a:solidFill>
                        </a:rPr>
                        <a:t>n * log(n)</a:t>
                      </a:r>
                      <a:r>
                        <a:rPr lang="en-US" sz="2600" b="1" noProof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≈ 200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5448300"/>
            <a:ext cx="5334000" cy="1219200"/>
          </a:xfrm>
          <a:prstGeom prst="wedgeRoundRectCallout">
            <a:avLst>
              <a:gd name="adj1" fmla="val 31693"/>
              <a:gd name="adj2" fmla="val -92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Merge Sort </a:t>
            </a:r>
            <a:r>
              <a:rPr lang="en-US" noProof="1">
                <a:solidFill>
                  <a:schemeClr val="tx1">
                    <a:lumMod val="95000"/>
                  </a:schemeClr>
                </a:solidFill>
              </a:rPr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Quick Sort </a:t>
            </a:r>
            <a:r>
              <a:rPr lang="en-US" noProof="1">
                <a:solidFill>
                  <a:schemeClr val="tx1">
                    <a:lumMod val="95000"/>
                  </a:schemeClr>
                </a:solidFill>
              </a:rPr>
              <a:t>have much better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performance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>
                <a:solidFill>
                  <a:schemeClr val="tx1">
                    <a:lumMod val="95000"/>
                  </a:schemeClr>
                </a:solidFill>
              </a:rPr>
              <a:t>when processing big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3451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1131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The expected </a:t>
            </a: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600" dirty="0">
                <a:ea typeface="굴림" pitchFamily="50" charset="-127"/>
              </a:rPr>
              <a:t>of an algorithm is: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altLang="ko-KR" sz="3200" dirty="0">
                <a:ea typeface="굴림" pitchFamily="50" charset="-127"/>
              </a:rPr>
              <a:t>The total number of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primitive operations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200" dirty="0">
                <a:ea typeface="굴림" pitchFamily="50" charset="-127"/>
              </a:rPr>
              <a:t>executed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altLang="ko-KR" sz="3200" dirty="0">
                <a:ea typeface="굴림" pitchFamily="50" charset="-127"/>
              </a:rPr>
              <a:t>The algorithm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efficiency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altLang="ko-KR" sz="32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800" dirty="0">
                <a:ea typeface="굴림" pitchFamily="50" charset="-127"/>
              </a:rPr>
              <a:t>Predict the </a:t>
            </a:r>
            <a:r>
              <a:rPr lang="en-US" altLang="ko-KR" sz="3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resources</a:t>
            </a:r>
            <a:r>
              <a:rPr lang="en-US" altLang="ko-KR" sz="3800" dirty="0">
                <a:ea typeface="굴림" pitchFamily="50" charset="-127"/>
              </a:rPr>
              <a:t> the algorithm will need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1">
              <a:lnSpc>
                <a:spcPct val="110000"/>
              </a:lnSpc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altLang="ko-KR" sz="3200" dirty="0">
              <a:ea typeface="굴림" pitchFamily="50" charset="-127"/>
            </a:endParaRPr>
          </a:p>
          <a:p>
            <a:pPr marL="377887" lvl="1" indent="0">
              <a:lnSpc>
                <a:spcPct val="110000"/>
              </a:lnSpc>
              <a:buNone/>
            </a:pP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should we analyze algorithms?</a:t>
            </a:r>
          </a:p>
        </p:txBody>
      </p:sp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2" y="2133599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0" b="-2970"/>
          <a:stretch/>
        </p:blipFill>
        <p:spPr bwMode="auto">
          <a:xfrm>
            <a:off x="10525070" y="38862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2819400"/>
            <a:ext cx="3657600" cy="914400"/>
          </a:xfrm>
          <a:prstGeom prst="wedgeRoundRectCallout">
            <a:avLst>
              <a:gd name="adj1" fmla="val -83476"/>
              <a:gd name="adj2" fmla="val -352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Less steps  </a:t>
            </a:r>
            <a:r>
              <a:rPr lang="en-US" sz="2800" noProof="1">
                <a:solidFill>
                  <a:schemeClr val="tx1">
                    <a:lumMod val="95000"/>
                  </a:schemeClr>
                </a:solidFill>
              </a:rPr>
              <a:t>==  higher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13986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988906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DE611-BCBD-46BF-9DCA-4EB07BAC642B}"/>
              </a:ext>
            </a:extLst>
          </p:cNvPr>
          <p:cNvSpPr txBox="1"/>
          <p:nvPr/>
        </p:nvSpPr>
        <p:spPr>
          <a:xfrm>
            <a:off x="34372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082B98-5FDF-438E-9BE3-1509F71D5081}"/>
              </a:ext>
            </a:extLst>
          </p:cNvPr>
          <p:cNvSpPr txBox="1"/>
          <p:nvPr/>
        </p:nvSpPr>
        <p:spPr>
          <a:xfrm>
            <a:off x="9661148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cxnSp>
        <p:nvCxnSpPr>
          <p:cNvPr id="15" name="Straight Connector 11"/>
          <p:cNvCxnSpPr/>
          <p:nvPr/>
        </p:nvCxnSpPr>
        <p:spPr>
          <a:xfrm rot="5400000">
            <a:off x="6942510" y="1361702"/>
            <a:ext cx="12700" cy="6128496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65135"/>
            <a:ext cx="3590019" cy="830080"/>
          </a:xfrm>
          <a:prstGeom prst="wedgeRoundRectCallout">
            <a:avLst>
              <a:gd name="adj1" fmla="val 49895"/>
              <a:gd name="adj2" fmla="val 87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7 </a:t>
            </a:r>
            <a:r>
              <a:rPr lang="en-US" sz="2800" noProof="1">
                <a:solidFill>
                  <a:schemeClr val="tx1"/>
                </a:solidFill>
              </a:rPr>
              <a:t>steps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74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9 + 7 + 1 </a:t>
            </a:r>
            <a:r>
              <a:rPr lang="en-US" sz="3200" b="1" dirty="0">
                <a:sym typeface="Wingdings"/>
              </a:rPr>
              <a:t> 17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1618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xmlns="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08413" y="621397"/>
            <a:ext cx="4572000" cy="4572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Searching Algorithms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Linear, Binary and Interpolation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1" y="6524626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3" name="Graphic 12" descr="Newspaper">
            <a:extLst>
              <a:ext uri="{FF2B5EF4-FFF2-40B4-BE49-F238E27FC236}">
                <a16:creationId xmlns:a16="http://schemas.microsoft.com/office/drawing/2014/main" xmlns="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494212" y="1295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7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de-DE" sz="3600" b="1" dirty="0">
                <a:solidFill>
                  <a:schemeClr val="tx2">
                    <a:lumMod val="75000"/>
                  </a:schemeClr>
                </a:solidFill>
              </a:rPr>
              <a:t>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  <a:r>
              <a:rPr lang="en-US" sz="3600" dirty="0"/>
              <a:t> == an algorithm for finding an item with specified properties among a collection of items</a:t>
            </a:r>
          </a:p>
          <a:p>
            <a:pPr lvl="1"/>
            <a:r>
              <a:rPr lang="en-US" dirty="0"/>
              <a:t>Returns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item</a:t>
            </a:r>
          </a:p>
          <a:p>
            <a:pPr lvl="1"/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element is not present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Algorithm </a:t>
            </a:r>
          </a:p>
        </p:txBody>
      </p:sp>
      <p:pic>
        <p:nvPicPr>
          <p:cNvPr id="4098" name="Picture 2" descr="http://www.papernot.fr/images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25908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77473" y="4706112"/>
            <a:ext cx="169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Sorted list</a:t>
            </a: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37621"/>
              </p:ext>
            </p:extLst>
          </p:nvPr>
        </p:nvGraphicFramePr>
        <p:xfrm>
          <a:off x="8075612" y="5334000"/>
          <a:ext cx="533028" cy="438912"/>
        </p:xfrm>
        <a:graphic>
          <a:graphicData uri="http://schemas.openxmlformats.org/drawingml/2006/table">
            <a:tbl>
              <a:tblPr/>
              <a:tblGrid>
                <a:gridCol w="533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0812" y="4706112"/>
            <a:ext cx="108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Index </a:t>
            </a:r>
          </a:p>
        </p:txBody>
      </p:sp>
      <p:pic>
        <p:nvPicPr>
          <p:cNvPr id="18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4" y="50109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494212" y="55443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2612" y="55391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3132" y="4632881"/>
            <a:ext cx="1174680" cy="429070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find 7</a:t>
            </a:r>
          </a:p>
        </p:txBody>
      </p:sp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42401"/>
              </p:ext>
            </p:extLst>
          </p:nvPr>
        </p:nvGraphicFramePr>
        <p:xfrm>
          <a:off x="1293812" y="53340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59045"/>
            <a:ext cx="11582400" cy="5570355"/>
          </a:xfrm>
        </p:spPr>
        <p:txBody>
          <a:bodyPr/>
          <a:lstStyle/>
          <a:p>
            <a:r>
              <a:rPr lang="en-US" dirty="0">
                <a:hlinkClick r:id="rId2"/>
              </a:rPr>
              <a:t>Linear search</a:t>
            </a:r>
            <a:r>
              <a:rPr lang="en-US" dirty="0"/>
              <a:t> finds an item within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 data structure</a:t>
            </a:r>
            <a:endParaRPr lang="en-US" dirty="0"/>
          </a:p>
          <a:p>
            <a:r>
              <a:rPr lang="en-US" dirty="0"/>
              <a:t>Check every element</a:t>
            </a:r>
          </a:p>
          <a:p>
            <a:pPr lvl="1"/>
            <a:r>
              <a:rPr lang="en-US" dirty="0"/>
              <a:t>One at a time, in sequence</a:t>
            </a:r>
          </a:p>
          <a:p>
            <a:r>
              <a:rPr lang="en-US" dirty="0"/>
              <a:t>Stop if the desired one is found</a:t>
            </a:r>
          </a:p>
          <a:p>
            <a:r>
              <a:rPr lang="en-US" dirty="0">
                <a:hlinkClick r:id="rId3"/>
              </a:rPr>
              <a:t>Visualize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508718"/>
            <a:ext cx="7848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that item has the desired 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the item's 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pic>
        <p:nvPicPr>
          <p:cNvPr id="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913407"/>
            <a:ext cx="4152900" cy="2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24466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</a:t>
            </a:r>
            <a:endParaRPr lang="bg-BG" sz="3200" b="1" dirty="0"/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068" y="5037320"/>
            <a:ext cx="1795009" cy="677680"/>
          </a:xfrm>
          <a:prstGeom prst="wedgeRoundRectCallout">
            <a:avLst>
              <a:gd name="adj1" fmla="val 51311"/>
              <a:gd name="adj2" fmla="val -118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Look 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087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33610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67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0440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4418012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67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0440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4946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4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0848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64852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5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876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74758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6</a:t>
            </a:r>
            <a:endParaRPr lang="bg-BG" sz="3200" b="1" dirty="0"/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068" y="5037320"/>
            <a:ext cx="1795009" cy="677680"/>
          </a:xfrm>
          <a:prstGeom prst="wedgeRoundRectCallout">
            <a:avLst>
              <a:gd name="adj1" fmla="val 51311"/>
              <a:gd name="adj2" fmla="val -118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Found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4833988" y="1244025"/>
            <a:ext cx="4007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Total count of steps : </a:t>
            </a:r>
            <a:r>
              <a:rPr lang="en-US" sz="3200" b="1" dirty="0">
                <a:sym typeface="Wingdings"/>
              </a:rPr>
              <a:t>6</a:t>
            </a:r>
            <a:endParaRPr lang="bg-BG" sz="3200" b="1" dirty="0"/>
          </a:p>
        </p:txBody>
      </p:sp>
      <p:sp>
        <p:nvSpPr>
          <p:cNvPr id="3" name="Right Arrow 2"/>
          <p:cNvSpPr/>
          <p:nvPr/>
        </p:nvSpPr>
        <p:spPr>
          <a:xfrm>
            <a:off x="4012964" y="1371600"/>
            <a:ext cx="32884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47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Binary search</a:t>
            </a:r>
            <a:r>
              <a:rPr lang="en-US" dirty="0"/>
              <a:t> finds an item within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dirty="0">
              <a:solidFill>
                <a:srgbClr val="FBEEC9">
                  <a:lumMod val="75000"/>
                </a:srgb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56534"/>
            <a:ext cx="3170296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612" y="4156534"/>
            <a:ext cx="2590800" cy="2200188"/>
          </a:xfrm>
          <a:prstGeom prst="roundRect">
            <a:avLst>
              <a:gd name="adj" fmla="val 4793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08" y="4156534"/>
            <a:ext cx="3770082" cy="22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7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4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4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DE611-BCBD-46BF-9DCA-4EB07BAC642B}"/>
              </a:ext>
            </a:extLst>
          </p:cNvPr>
          <p:cNvSpPr txBox="1"/>
          <p:nvPr/>
        </p:nvSpPr>
        <p:spPr>
          <a:xfrm>
            <a:off x="45040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082B98-5FDF-438E-9BE3-1509F71D5081}"/>
              </a:ext>
            </a:extLst>
          </p:cNvPr>
          <p:cNvSpPr txBox="1"/>
          <p:nvPr/>
        </p:nvSpPr>
        <p:spPr>
          <a:xfrm>
            <a:off x="66209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64" y="2971800"/>
            <a:ext cx="932848" cy="1354494"/>
          </a:xfrm>
          <a:prstGeom prst="rect">
            <a:avLst/>
          </a:prstGeom>
        </p:spPr>
      </p:pic>
      <p:cxnSp>
        <p:nvCxnSpPr>
          <p:cNvPr id="17" name="Straight Connector 11"/>
          <p:cNvCxnSpPr/>
          <p:nvPr/>
        </p:nvCxnSpPr>
        <p:spPr>
          <a:xfrm rot="5400000">
            <a:off x="5942862" y="3351950"/>
            <a:ext cx="12700" cy="214800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93" y="1532120"/>
            <a:ext cx="3590019" cy="830080"/>
          </a:xfrm>
          <a:prstGeom prst="wedgeRoundRectCallout">
            <a:avLst>
              <a:gd name="adj1" fmla="val -37483"/>
              <a:gd name="adj2" fmla="val 81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sz="2800" noProof="1">
                <a:solidFill>
                  <a:schemeClr val="tx1"/>
                </a:solidFill>
              </a:rPr>
              <a:t>steps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17 + 6 + 1 </a:t>
            </a:r>
            <a:r>
              <a:rPr lang="en-US" sz="3200" b="1" dirty="0">
                <a:sym typeface="Wingdings"/>
              </a:rPr>
              <a:t> </a:t>
            </a:r>
            <a:r>
              <a:rPr lang="en-US" sz="3200" b="1" dirty="0"/>
              <a:t>24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519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32412" y="244858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Middle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1</a:t>
            </a:r>
            <a:endParaRPr lang="bg-BG" sz="3200" b="1" dirty="0"/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331" y="4956540"/>
            <a:ext cx="1795009" cy="677680"/>
          </a:xfrm>
          <a:prstGeom prst="wedgeRoundRectCallout">
            <a:avLst>
              <a:gd name="adj1" fmla="val 51311"/>
              <a:gd name="adj2" fmla="val -118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Look 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1532640"/>
            <a:ext cx="1956632" cy="753360"/>
          </a:xfrm>
          <a:prstGeom prst="wedgeRoundRectCallout">
            <a:avLst>
              <a:gd name="adj1" fmla="val -87101"/>
              <a:gd name="adj2" fmla="val 125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The deck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sorted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4880860"/>
            <a:ext cx="3099632" cy="753360"/>
          </a:xfrm>
          <a:prstGeom prst="wedgeRoundRectCallout">
            <a:avLst>
              <a:gd name="adj1" fmla="val 38819"/>
              <a:gd name="adj2" fmla="val -106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9 &gt; 5 </a:t>
            </a:r>
            <a:r>
              <a:rPr lang="en-US" sz="2800" b="1" noProof="1">
                <a:solidFill>
                  <a:schemeClr val="tx1"/>
                </a:solidFill>
                <a:sym typeface="Wingdings"/>
              </a:rPr>
              <a:t> </a:t>
            </a:r>
            <a:r>
              <a:rPr lang="en-US" sz="2800" noProof="1">
                <a:solidFill>
                  <a:schemeClr val="tx1"/>
                </a:solidFill>
                <a:sym typeface="Wingdings"/>
              </a:rPr>
              <a:t>search in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sym typeface="Wingdings"/>
              </a:rPr>
              <a:t>right half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2392591" y="2438400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Start</a:t>
            </a:r>
            <a:endParaRPr lang="bg-BG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9402991" y="244858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865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7244421" y="244858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Middle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</a:t>
            </a:r>
            <a:endParaRPr lang="bg-BG" sz="3200" b="1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780" y="5418840"/>
            <a:ext cx="3099632" cy="753360"/>
          </a:xfrm>
          <a:prstGeom prst="wedgeRoundRectCallout">
            <a:avLst>
              <a:gd name="adj1" fmla="val 63812"/>
              <a:gd name="adj2" fmla="val -171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9 &gt; 7 </a:t>
            </a:r>
            <a:r>
              <a:rPr lang="en-US" sz="2800" b="1" noProof="1">
                <a:solidFill>
                  <a:schemeClr val="tx1"/>
                </a:solidFill>
                <a:sym typeface="Wingdings"/>
              </a:rPr>
              <a:t> </a:t>
            </a:r>
            <a:r>
              <a:rPr lang="en-US" sz="2800" noProof="1">
                <a:solidFill>
                  <a:schemeClr val="tx1"/>
                </a:solidFill>
                <a:sym typeface="Wingdings"/>
              </a:rPr>
              <a:t>search in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sym typeface="Wingdings"/>
              </a:rPr>
              <a:t>right half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6399212" y="2438400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Start</a:t>
            </a:r>
            <a:endParaRPr lang="bg-BG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9402991" y="244858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389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235021" y="206758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Middle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</a:t>
            </a:r>
            <a:endParaRPr lang="bg-BG" sz="3200" b="1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380" y="5181600"/>
            <a:ext cx="3099632" cy="753360"/>
          </a:xfrm>
          <a:prstGeom prst="wedgeRoundRectCallout">
            <a:avLst>
              <a:gd name="adj1" fmla="val 45784"/>
              <a:gd name="adj2" fmla="val -1524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9 &gt; 8 </a:t>
            </a:r>
            <a:r>
              <a:rPr lang="en-US" sz="2800" b="1" noProof="1">
                <a:solidFill>
                  <a:schemeClr val="tx1"/>
                </a:solidFill>
                <a:sym typeface="Wingdings"/>
              </a:rPr>
              <a:t> </a:t>
            </a:r>
            <a:r>
              <a:rPr lang="en-US" sz="2800" noProof="1">
                <a:solidFill>
                  <a:schemeClr val="tx1"/>
                </a:solidFill>
                <a:sym typeface="Wingdings"/>
              </a:rPr>
              <a:t>search in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sym typeface="Wingdings"/>
              </a:rPr>
              <a:t>right half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380412" y="2438400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Start</a:t>
            </a:r>
            <a:endParaRPr lang="bg-BG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9402991" y="244858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778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9149421" y="168658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Middle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841672" y="1219200"/>
            <a:ext cx="258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4</a:t>
            </a:r>
            <a:endParaRPr lang="bg-BG" sz="3200" b="1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780" y="5181600"/>
            <a:ext cx="3099632" cy="753360"/>
          </a:xfrm>
          <a:prstGeom prst="wedgeRoundRectCallout">
            <a:avLst>
              <a:gd name="adj1" fmla="val 45784"/>
              <a:gd name="adj2" fmla="val -1524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9 == 9 </a:t>
            </a:r>
            <a:r>
              <a:rPr lang="en-US" sz="2800" b="1" noProof="1">
                <a:solidFill>
                  <a:schemeClr val="tx1"/>
                </a:solidFill>
                <a:sym typeface="Wingdings"/>
              </a:rPr>
              <a:t> </a:t>
            </a:r>
            <a:r>
              <a:rPr lang="en-US" sz="2800" noProof="1">
                <a:solidFill>
                  <a:schemeClr val="tx1"/>
                </a:solidFill>
                <a:sym typeface="Wingdings"/>
              </a:rPr>
              <a:t>return the index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sym typeface="Wingdings"/>
              </a:rPr>
              <a:t>7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9326791" y="2067580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Start</a:t>
            </a:r>
            <a:endParaRPr lang="bg-BG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9402991" y="244858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596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1327116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4" y="2057400"/>
            <a:ext cx="2744788" cy="1219200"/>
          </a:xfrm>
          <a:prstGeom prst="wedgeRoundRectCallout">
            <a:avLst>
              <a:gd name="adj1" fmla="val -116407"/>
              <a:gd name="adj2" fmla="val 13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noProof="1">
                <a:solidFill>
                  <a:schemeClr val="tx1"/>
                </a:solidFill>
              </a:rPr>
              <a:t> in the left half of the collection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4495800"/>
            <a:ext cx="2900364" cy="1219200"/>
          </a:xfrm>
          <a:prstGeom prst="wedgeRoundRectCallout">
            <a:avLst>
              <a:gd name="adj1" fmla="val -60753"/>
              <a:gd name="adj2" fmla="val -85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noProof="1">
                <a:solidFill>
                  <a:schemeClr val="tx1"/>
                </a:solidFill>
              </a:rPr>
              <a:t> in the right half of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404999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Searching Algorithms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19189"/>
              </p:ext>
            </p:extLst>
          </p:nvPr>
        </p:nvGraphicFramePr>
        <p:xfrm>
          <a:off x="1370012" y="2438400"/>
          <a:ext cx="8382001" cy="201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8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Complexity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f(n)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b="1" noProof="1">
                          <a:hlinkClick r:id="rId2"/>
                        </a:rPr>
                        <a:t>Linear Search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b="1" baseline="30000" dirty="0">
                          <a:ln w="9525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12700" dist="38100" dir="2700000" algn="tl" rotWithShape="0">
                              <a:prstClr val="black">
                                <a:lumMod val="5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≈ 100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b="1" noProof="1">
                          <a:hlinkClick r:id="rId3"/>
                        </a:rPr>
                        <a:t>Binary Search</a:t>
                      </a:r>
                      <a:endParaRPr lang="en-US" sz="2600" b="1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600" baseline="0" noProof="1">
                          <a:solidFill>
                            <a:schemeClr val="tx1"/>
                          </a:solidFill>
                        </a:rPr>
                        <a:t> * log(n)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≈ 6,64</a:t>
                      </a: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029200"/>
            <a:ext cx="4038600" cy="1295400"/>
          </a:xfrm>
          <a:prstGeom prst="wedgeRoundRectCallout">
            <a:avLst>
              <a:gd name="adj1" fmla="val -6233"/>
              <a:gd name="adj2" fmla="val -991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Binary search can also be implemented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iteratively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recursively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219200"/>
            <a:ext cx="3124200" cy="990600"/>
          </a:xfrm>
          <a:prstGeom prst="wedgeRoundRectCallout">
            <a:avLst>
              <a:gd name="adj1" fmla="val -374"/>
              <a:gd name="adj2" fmla="val 1557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We need go trough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every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2" y="5105400"/>
            <a:ext cx="3733800" cy="990600"/>
          </a:xfrm>
          <a:prstGeom prst="wedgeRoundRectCallout">
            <a:avLst>
              <a:gd name="adj1" fmla="val -17448"/>
              <a:gd name="adj2" fmla="val -1186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On each step we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halve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the collection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4" y="4953000"/>
            <a:ext cx="11483128" cy="737501"/>
          </a:xfrm>
        </p:spPr>
        <p:txBody>
          <a:bodyPr/>
          <a:lstStyle/>
          <a:p>
            <a:r>
              <a:rPr lang="en-US" sz="4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Sorting and Searching Algorithms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 (Lab)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86" y="1163032"/>
            <a:ext cx="3524026" cy="3637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76" y="1981201"/>
            <a:ext cx="3040736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07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046800"/>
            <a:ext cx="10363200" cy="8206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1214" y="914400"/>
            <a:ext cx="5486398" cy="438911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89012" y="5724638"/>
            <a:ext cx="103632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2361571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89412"/>
              </p:ext>
            </p:extLst>
          </p:nvPr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80304"/>
              </p:ext>
            </p:extLst>
          </p:nvPr>
        </p:nvGraphicFramePr>
        <p:xfrm>
          <a:off x="5332412" y="2059909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50666"/>
              </p:ext>
            </p:extLst>
          </p:nvPr>
        </p:nvGraphicFramePr>
        <p:xfrm>
          <a:off x="4189412" y="205990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xmlns="" id="{DB4B9426-FE40-4D71-9699-7CA11CDFF208}"/>
              </a:ext>
            </a:extLst>
          </p:cNvPr>
          <p:cNvSpPr/>
          <p:nvPr/>
        </p:nvSpPr>
        <p:spPr>
          <a:xfrm>
            <a:off x="4920932" y="217420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95433"/>
              </p:ext>
            </p:extLst>
          </p:nvPr>
        </p:nvGraphicFramePr>
        <p:xfrm>
          <a:off x="70425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6480"/>
              </p:ext>
            </p:extLst>
          </p:nvPr>
        </p:nvGraphicFramePr>
        <p:xfrm>
          <a:off x="47565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xmlns="" id="{92AF2E12-96F2-4972-9625-8A9EBD5137FD}"/>
              </a:ext>
            </a:extLst>
          </p:cNvPr>
          <p:cNvSpPr/>
          <p:nvPr/>
        </p:nvSpPr>
        <p:spPr>
          <a:xfrm>
            <a:off x="54880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31987"/>
              </p:ext>
            </p:extLst>
          </p:nvPr>
        </p:nvGraphicFramePr>
        <p:xfrm>
          <a:off x="58995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54662"/>
              </p:ext>
            </p:extLst>
          </p:nvPr>
        </p:nvGraphicFramePr>
        <p:xfrm>
          <a:off x="5678249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:a16="http://schemas.microsoft.com/office/drawing/2014/main" xmlns="" id="{35ABAF50-C3DA-4CED-8A32-841932B1F37E}"/>
              </a:ext>
            </a:extLst>
          </p:cNvPr>
          <p:cNvSpPr/>
          <p:nvPr/>
        </p:nvSpPr>
        <p:spPr>
          <a:xfrm>
            <a:off x="6409769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5685"/>
              </p:ext>
            </p:extLst>
          </p:nvPr>
        </p:nvGraphicFramePr>
        <p:xfrm>
          <a:off x="6821249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xmlns="" id="{D56849F6-0509-4197-8015-EA52B96B0421}"/>
              </a:ext>
            </a:extLst>
          </p:cNvPr>
          <p:cNvSpPr/>
          <p:nvPr/>
        </p:nvSpPr>
        <p:spPr>
          <a:xfrm>
            <a:off x="66310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8754"/>
              </p:ext>
            </p:extLst>
          </p:nvPr>
        </p:nvGraphicFramePr>
        <p:xfrm>
          <a:off x="7964249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2115"/>
              </p:ext>
            </p:extLst>
          </p:nvPr>
        </p:nvGraphicFramePr>
        <p:xfrm>
          <a:off x="9058007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23" name="Plus Sign 22">
            <a:extLst>
              <a:ext uri="{FF2B5EF4-FFF2-40B4-BE49-F238E27FC236}">
                <a16:creationId xmlns:a16="http://schemas.microsoft.com/office/drawing/2014/main" xmlns="" id="{D3BD8231-376F-4EB6-BF14-2F86022C1CBD}"/>
              </a:ext>
            </a:extLst>
          </p:cNvPr>
          <p:cNvSpPr/>
          <p:nvPr/>
        </p:nvSpPr>
        <p:spPr>
          <a:xfrm>
            <a:off x="7552769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xmlns="" id="{36083BE1-A32C-475D-90A2-D1B2454CD5B9}"/>
              </a:ext>
            </a:extLst>
          </p:cNvPr>
          <p:cNvSpPr/>
          <p:nvPr/>
        </p:nvSpPr>
        <p:spPr>
          <a:xfrm>
            <a:off x="8695769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A24F4E25-8C4E-4828-895B-96AF70948576}"/>
              </a:ext>
            </a:extLst>
          </p:cNvPr>
          <p:cNvSpPr/>
          <p:nvPr/>
        </p:nvSpPr>
        <p:spPr>
          <a:xfrm>
            <a:off x="3985848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209" y="5981700"/>
            <a:ext cx="1981200" cy="530469"/>
          </a:xfrm>
          <a:prstGeom prst="wedgeRoundRectCallout">
            <a:avLst>
              <a:gd name="adj1" fmla="val -64919"/>
              <a:gd name="adj2" fmla="val -445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Base case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C964F49-3D29-43FE-930A-4C01FF3BA3AC}"/>
              </a:ext>
            </a:extLst>
          </p:cNvPr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xmlns="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9ED558C-9698-4BAD-8AF8-94EF89468E28}"/>
              </a:ext>
            </a:extLst>
          </p:cNvPr>
          <p:cNvSpPr txBox="1"/>
          <p:nvPr/>
        </p:nvSpPr>
        <p:spPr>
          <a:xfrm>
            <a:off x="5342872" y="100927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xmlns="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068370" y="971415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19AC616-8394-4F9E-B7A1-7D4CBFB40AB0}"/>
              </a:ext>
            </a:extLst>
          </p:cNvPr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xmlns="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5184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xmlns="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9251507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9AE8248-65B4-43A2-A37C-9F6CD8A99BAC}"/>
              </a:ext>
            </a:extLst>
          </p:cNvPr>
          <p:cNvSpPr txBox="1"/>
          <p:nvPr/>
        </p:nvSpPr>
        <p:spPr>
          <a:xfrm>
            <a:off x="868521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xmlns="" id="{A24F4E25-8C4E-4828-895B-96AF70948576}"/>
              </a:ext>
            </a:extLst>
          </p:cNvPr>
          <p:cNvSpPr/>
          <p:nvPr/>
        </p:nvSpPr>
        <p:spPr>
          <a:xfrm rot="5400000">
            <a:off x="7416469" y="468938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99559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solving technique </a:t>
            </a:r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function calling itself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61338"/>
              </p:ext>
            </p:extLst>
          </p:nvPr>
        </p:nvGraphicFramePr>
        <p:xfrm>
          <a:off x="1751012" y="571500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53324"/>
              </p:ext>
            </p:extLst>
          </p:nvPr>
        </p:nvGraphicFramePr>
        <p:xfrm>
          <a:off x="7923212" y="5712069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47650"/>
              </p:ext>
            </p:extLst>
          </p:nvPr>
        </p:nvGraphicFramePr>
        <p:xfrm>
          <a:off x="6780212" y="571206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xmlns="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xmlns="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xmlns="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</p:spTree>
    <p:extLst>
      <p:ext uri="{BB962C8B-B14F-4D97-AF65-F5344CB8AC3E}">
        <p14:creationId xmlns:p14="http://schemas.microsoft.com/office/powerpoint/2010/main" val="24138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4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2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5" y="2988906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88906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4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DE611-BCBD-46BF-9DCA-4EB07BAC642B}"/>
              </a:ext>
            </a:extLst>
          </p:cNvPr>
          <p:cNvSpPr txBox="1"/>
          <p:nvPr/>
        </p:nvSpPr>
        <p:spPr>
          <a:xfrm>
            <a:off x="55708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082B98-5FDF-438E-9BE3-1509F71D5081}"/>
              </a:ext>
            </a:extLst>
          </p:cNvPr>
          <p:cNvSpPr txBox="1"/>
          <p:nvPr/>
        </p:nvSpPr>
        <p:spPr>
          <a:xfrm>
            <a:off x="66209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64" y="2971800"/>
            <a:ext cx="932848" cy="1354494"/>
          </a:xfrm>
          <a:prstGeom prst="rect">
            <a:avLst/>
          </a:prstGeom>
        </p:spPr>
      </p:pic>
      <p:cxnSp>
        <p:nvCxnSpPr>
          <p:cNvPr id="17" name="Straight Connector 11"/>
          <p:cNvCxnSpPr/>
          <p:nvPr/>
        </p:nvCxnSpPr>
        <p:spPr>
          <a:xfrm rot="5400000">
            <a:off x="6472417" y="3819705"/>
            <a:ext cx="12700" cy="121249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793" y="1532120"/>
            <a:ext cx="3590019" cy="830080"/>
          </a:xfrm>
          <a:prstGeom prst="wedgeRoundRectCallout">
            <a:avLst>
              <a:gd name="adj1" fmla="val -34653"/>
              <a:gd name="adj2" fmla="val 81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2800" noProof="1">
                <a:solidFill>
                  <a:schemeClr val="tx1"/>
                </a:solidFill>
              </a:rPr>
              <a:t>steps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24 + 5 + 1 </a:t>
            </a:r>
            <a:r>
              <a:rPr lang="en-US" sz="3200" b="1" dirty="0">
                <a:sym typeface="Wingdings"/>
              </a:rPr>
              <a:t> 30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8730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66232"/>
              </p:ext>
            </p:extLst>
          </p:nvPr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52942"/>
              </p:ext>
            </p:extLst>
          </p:nvPr>
        </p:nvGraphicFramePr>
        <p:xfrm>
          <a:off x="6388752" y="1905000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02984"/>
              </p:ext>
            </p:extLst>
          </p:nvPr>
        </p:nvGraphicFramePr>
        <p:xfrm>
          <a:off x="5245752" y="19050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xmlns="" id="{DB4B9426-FE40-4D71-9699-7CA11CDFF208}"/>
              </a:ext>
            </a:extLst>
          </p:cNvPr>
          <p:cNvSpPr/>
          <p:nvPr/>
        </p:nvSpPr>
        <p:spPr>
          <a:xfrm>
            <a:off x="5977272" y="20193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67459"/>
              </p:ext>
            </p:extLst>
          </p:nvPr>
        </p:nvGraphicFramePr>
        <p:xfrm>
          <a:off x="75759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25522"/>
              </p:ext>
            </p:extLst>
          </p:nvPr>
        </p:nvGraphicFramePr>
        <p:xfrm>
          <a:off x="5289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xmlns="" id="{92AF2E12-96F2-4972-9625-8A9EBD5137FD}"/>
              </a:ext>
            </a:extLst>
          </p:cNvPr>
          <p:cNvSpPr/>
          <p:nvPr/>
        </p:nvSpPr>
        <p:spPr>
          <a:xfrm>
            <a:off x="60214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43790"/>
              </p:ext>
            </p:extLst>
          </p:nvPr>
        </p:nvGraphicFramePr>
        <p:xfrm>
          <a:off x="6432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71954"/>
              </p:ext>
            </p:extLst>
          </p:nvPr>
        </p:nvGraphicFramePr>
        <p:xfrm>
          <a:off x="5308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:a16="http://schemas.microsoft.com/office/drawing/2014/main" xmlns="" id="{35ABAF50-C3DA-4CED-8A32-841932B1F37E}"/>
              </a:ext>
            </a:extLst>
          </p:cNvPr>
          <p:cNvSpPr/>
          <p:nvPr/>
        </p:nvSpPr>
        <p:spPr>
          <a:xfrm>
            <a:off x="6040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06923"/>
              </p:ext>
            </p:extLst>
          </p:nvPr>
        </p:nvGraphicFramePr>
        <p:xfrm>
          <a:off x="6451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xmlns="" id="{D56849F6-0509-4197-8015-EA52B96B0421}"/>
              </a:ext>
            </a:extLst>
          </p:cNvPr>
          <p:cNvSpPr/>
          <p:nvPr/>
        </p:nvSpPr>
        <p:spPr>
          <a:xfrm>
            <a:off x="71644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8648"/>
              </p:ext>
            </p:extLst>
          </p:nvPr>
        </p:nvGraphicFramePr>
        <p:xfrm>
          <a:off x="7594976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92552"/>
              </p:ext>
            </p:extLst>
          </p:nvPr>
        </p:nvGraphicFramePr>
        <p:xfrm>
          <a:off x="8688734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23" name="Plus Sign 22">
            <a:extLst>
              <a:ext uri="{FF2B5EF4-FFF2-40B4-BE49-F238E27FC236}">
                <a16:creationId xmlns:a16="http://schemas.microsoft.com/office/drawing/2014/main" xmlns="" id="{D3BD8231-376F-4EB6-BF14-2F86022C1CBD}"/>
              </a:ext>
            </a:extLst>
          </p:cNvPr>
          <p:cNvSpPr/>
          <p:nvPr/>
        </p:nvSpPr>
        <p:spPr>
          <a:xfrm>
            <a:off x="7183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xmlns="" id="{36083BE1-A32C-475D-90A2-D1B2454CD5B9}"/>
              </a:ext>
            </a:extLst>
          </p:cNvPr>
          <p:cNvSpPr/>
          <p:nvPr/>
        </p:nvSpPr>
        <p:spPr>
          <a:xfrm>
            <a:off x="8326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A24F4E25-8C4E-4828-895B-96AF70948576}"/>
              </a:ext>
            </a:extLst>
          </p:cNvPr>
          <p:cNvSpPr/>
          <p:nvPr/>
        </p:nvSpPr>
        <p:spPr>
          <a:xfrm>
            <a:off x="3680351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824" y="5981700"/>
            <a:ext cx="1981200" cy="530469"/>
          </a:xfrm>
          <a:prstGeom prst="wedgeRoundRectCallout">
            <a:avLst>
              <a:gd name="adj1" fmla="val -64919"/>
              <a:gd name="adj2" fmla="val -445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Base case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C964F49-3D29-43FE-930A-4C01FF3BA3AC}"/>
              </a:ext>
            </a:extLst>
          </p:cNvPr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xmlns="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9ED558C-9698-4BAD-8AF8-94EF89468E28}"/>
              </a:ext>
            </a:extLst>
          </p:cNvPr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xmlns="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24710" y="816506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19AC616-8394-4F9E-B7A1-7D4CBFB40AB0}"/>
              </a:ext>
            </a:extLst>
          </p:cNvPr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xmlns="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518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xmlns="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2234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9AE8248-65B4-43A2-A37C-9F6CD8A99BAC}"/>
              </a:ext>
            </a:extLst>
          </p:cNvPr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</p:spTree>
    <p:extLst>
      <p:ext uri="{BB962C8B-B14F-4D97-AF65-F5344CB8AC3E}">
        <p14:creationId xmlns:p14="http://schemas.microsoft.com/office/powerpoint/2010/main" val="205169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 animBg="1"/>
      <p:bldP spid="19" grpId="0" animBg="1"/>
      <p:bldP spid="23" grpId="0" animBg="1"/>
      <p:bldP spid="24" grpId="0" animBg="1"/>
      <p:bldP spid="42" grpId="0" animBg="1"/>
      <p:bldP spid="44" grpId="0"/>
      <p:bldP spid="45" grpId="0" animBg="1"/>
      <p:bldP spid="46" grpId="0"/>
      <p:bldP spid="48" grpId="0" animBg="1"/>
      <p:bldP spid="49" grpId="0" animBg="1"/>
      <p:bldP spid="5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GB" dirty="0"/>
              <a:t>Reads numbers from the console and </a:t>
            </a:r>
            <a:r>
              <a:rPr lang="en-US" dirty="0"/>
              <a:t>stores them in 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int[] array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Finds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all numbers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712912" y="3352801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1 2 3 4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379912" y="3352800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3619167" y="340506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xmlns="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6627812" y="3352803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xmlns="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9294812" y="3352802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0</a:t>
            </a:r>
            <a:endParaRPr lang="en-GB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EE1CBEDE-5AF1-47D9-8384-CFFC6B8728FD}"/>
              </a:ext>
            </a:extLst>
          </p:cNvPr>
          <p:cNvSpPr/>
          <p:nvPr/>
        </p:nvSpPr>
        <p:spPr>
          <a:xfrm>
            <a:off x="8534067" y="3405068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08" y="4343400"/>
            <a:ext cx="5867400" cy="1746985"/>
          </a:xfrm>
          <a:prstGeom prst="roundRect">
            <a:avLst>
              <a:gd name="adj" fmla="val 8201"/>
            </a:avLst>
          </a:prstGeom>
        </p:spPr>
      </p:pic>
      <p:sp>
        <p:nvSpPr>
          <p:cNvPr id="16" name="TextBox 15"/>
          <p:cNvSpPr txBox="1"/>
          <p:nvPr/>
        </p:nvSpPr>
        <p:spPr>
          <a:xfrm>
            <a:off x="0" y="6243935"/>
            <a:ext cx="119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7" grpId="0" animBg="1"/>
      <p:bldP spid="38" grpId="0" animBg="1"/>
      <p:bldP spid="3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744993"/>
            <a:ext cx="105156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static int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int[] array, int index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{</a:t>
            </a:r>
          </a:p>
          <a:p>
            <a:r>
              <a:rPr lang="en-GB" sz="2800" dirty="0"/>
              <a:t>  if (index == array.length - 1)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return array[index];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GB" sz="2800" dirty="0"/>
              <a:t> array[index] +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array, index + 1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 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2743200"/>
            <a:ext cx="1981200" cy="530469"/>
          </a:xfrm>
          <a:prstGeom prst="wedgeRoundRectCallout">
            <a:avLst>
              <a:gd name="adj1" fmla="val -64919"/>
              <a:gd name="adj2" fmla="val -445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Base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43935"/>
            <a:ext cx="119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calculates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n!</a:t>
            </a:r>
            <a:endParaRPr lang="en-US" dirty="0"/>
          </a:p>
          <a:p>
            <a:r>
              <a:rPr lang="en-US" dirty="0"/>
              <a:t>Recursive definition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049" y="2590800"/>
            <a:ext cx="960755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 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2" y="3276600"/>
            <a:ext cx="11125200" cy="3124200"/>
          </a:xfrm>
          <a:prstGeom prst="rect">
            <a:avLst/>
          </a:prstGeom>
        </p:spPr>
        <p:txBody>
          <a:bodyPr/>
          <a:lstStyle/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5! = 5 * 4!</a:t>
            </a:r>
          </a:p>
          <a:p>
            <a:pPr lvl="1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4! = 4 * 3!</a:t>
            </a:r>
          </a:p>
          <a:p>
            <a:pPr lvl="2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3! = 3 * 2! </a:t>
            </a:r>
          </a:p>
          <a:p>
            <a:pPr lvl="3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2! = 2 * 1!</a:t>
            </a:r>
          </a:p>
          <a:p>
            <a:pPr lvl="4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1! = 1 * 0!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2" y="4645269"/>
            <a:ext cx="1981200" cy="530469"/>
          </a:xfrm>
          <a:prstGeom prst="wedgeRoundRectCallout">
            <a:avLst>
              <a:gd name="adj1" fmla="val -56859"/>
              <a:gd name="adj2" fmla="val 155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0! = 1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313613" y="4308728"/>
            <a:ext cx="7223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9255212" y="4308728"/>
            <a:ext cx="1600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3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8382923" y="43609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7313612" y="5410200"/>
            <a:ext cx="722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9255212" y="5410200"/>
            <a:ext cx="1600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6" name="Arrow: Right 22">
            <a:extLst>
              <a:ext uri="{FF2B5EF4-FFF2-40B4-BE49-F238E27FC236}">
                <a16:creationId xmlns:a16="http://schemas.microsoft.com/office/drawing/2014/main" xmlns="" id="{B8965072-A16E-486E-BAE3-E1C0960EAAF3}"/>
              </a:ext>
            </a:extLst>
          </p:cNvPr>
          <p:cNvSpPr/>
          <p:nvPr/>
        </p:nvSpPr>
        <p:spPr>
          <a:xfrm>
            <a:off x="8382923" y="546246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Box 17"/>
          <p:cNvSpPr txBox="1"/>
          <p:nvPr/>
        </p:nvSpPr>
        <p:spPr>
          <a:xfrm>
            <a:off x="0" y="6243935"/>
            <a:ext cx="119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1224" y="1752600"/>
            <a:ext cx="990758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int num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  if (num == 0)</a:t>
            </a:r>
          </a:p>
          <a:p>
            <a:r>
              <a:rPr lang="pt-BR" sz="2800" dirty="0"/>
              <a:t> 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  <a:br>
              <a:rPr lang="pt-BR" sz="2800" dirty="0"/>
            </a:br>
            <a:r>
              <a:rPr lang="pt-BR" sz="2800" dirty="0"/>
              <a:t>  </a:t>
            </a:r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800" dirty="0"/>
              <a:t> num *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num - 1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2590800"/>
            <a:ext cx="1981200" cy="530469"/>
          </a:xfrm>
          <a:prstGeom prst="wedgeRoundRectCallout">
            <a:avLst>
              <a:gd name="adj1" fmla="val -64919"/>
              <a:gd name="adj2" fmla="val -445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Base case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5D9DB0-7785-40CA-A3D5-950D3EAEF235}"/>
              </a:ext>
            </a:extLst>
          </p:cNvPr>
          <p:cNvGrpSpPr/>
          <p:nvPr/>
        </p:nvGrpSpPr>
        <p:grpSpPr>
          <a:xfrm>
            <a:off x="8609012" y="4343400"/>
            <a:ext cx="2932471" cy="1470026"/>
            <a:chOff x="7018337" y="4613276"/>
            <a:chExt cx="3581400" cy="1663703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xmlns="" id="{CC29B758-DCC2-4B0C-B602-D9F1F9545C3B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1" name="Picture 2" descr="Image result for factorial">
              <a:extLst>
                <a:ext uri="{FF2B5EF4-FFF2-40B4-BE49-F238E27FC236}">
                  <a16:creationId xmlns:a16="http://schemas.microsoft.com/office/drawing/2014/main" xmlns="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0" y="6243935"/>
            <a:ext cx="119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(step-in)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CF34160C-7370-41D1-9E15-EA043DF43E28}"/>
              </a:ext>
            </a:extLst>
          </p:cNvPr>
          <p:cNvSpPr txBox="1">
            <a:spLocks/>
          </p:cNvSpPr>
          <p:nvPr/>
        </p:nvSpPr>
        <p:spPr>
          <a:xfrm>
            <a:off x="835024" y="4183631"/>
            <a:ext cx="1036478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static void Recursion(){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Post-actions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052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BF36206-CF8E-4CE1-86F8-A11D5484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2362200"/>
            <a:ext cx="2288262" cy="35052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72832373-A22C-4C0A-BD57-C96129CE9DC0}"/>
              </a:ext>
            </a:extLst>
          </p:cNvPr>
          <p:cNvSpPr/>
          <p:nvPr/>
        </p:nvSpPr>
        <p:spPr>
          <a:xfrm>
            <a:off x="2334411" y="26670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6ABBDDE6-DCE8-4EA3-B528-E3EC7FDF9DD0}"/>
              </a:ext>
            </a:extLst>
          </p:cNvPr>
          <p:cNvSpPr txBox="1">
            <a:spLocks/>
          </p:cNvSpPr>
          <p:nvPr/>
        </p:nvSpPr>
        <p:spPr>
          <a:xfrm>
            <a:off x="1428457" y="2614732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52" y="2362987"/>
            <a:ext cx="2329323" cy="3504414"/>
          </a:xfrm>
          <a:prstGeom prst="roundRect">
            <a:avLst>
              <a:gd name="adj" fmla="val 5488"/>
            </a:avLst>
          </a:prstGeom>
        </p:spPr>
      </p:pic>
      <p:sp>
        <p:nvSpPr>
          <p:cNvPr id="10" name="TextBox 9"/>
          <p:cNvSpPr txBox="1"/>
          <p:nvPr/>
        </p:nvSpPr>
        <p:spPr>
          <a:xfrm>
            <a:off x="0" y="6243935"/>
            <a:ext cx="119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Drawing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2192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printFigure(int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the recursion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Pre-action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String.join("", Collections.nCopies(n, "*")));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 call: print figure of size n-1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Post-action: print n hashtags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String.join("", Collections.nCopies(n, "#")));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133600"/>
            <a:ext cx="4191000" cy="914400"/>
          </a:xfrm>
          <a:prstGeom prst="wedgeRoundRectCallout">
            <a:avLst>
              <a:gd name="adj1" fmla="val -62002"/>
              <a:gd name="adj2" fmla="val 58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Returns</a:t>
            </a:r>
            <a:r>
              <a:rPr lang="en-US" sz="2800" dirty="0"/>
              <a:t> 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consisting of n copies of ‘*’.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43935"/>
            <a:ext cx="119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Recursive calls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slightly slower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than iteration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Parameters and return values travel through the stack at each step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Prefer iteration for linear calculations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without branched calls</a:t>
            </a:r>
            <a:r>
              <a:rPr lang="en-US" sz="3000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1" y="3886200"/>
            <a:ext cx="501797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fact(int 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 *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- 1);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7211" y="3886200"/>
            <a:ext cx="529740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iterFact(int num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508" y="3210580"/>
            <a:ext cx="324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Recursive factorial: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4508" y="3210101"/>
            <a:ext cx="306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Iterative factorial:</a:t>
            </a:r>
          </a:p>
        </p:txBody>
      </p:sp>
    </p:spTree>
    <p:extLst>
      <p:ext uri="{BB962C8B-B14F-4D97-AF65-F5344CB8AC3E}">
        <p14:creationId xmlns:p14="http://schemas.microsoft.com/office/powerpoint/2010/main" val="7227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Infinite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== a method calls itself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is a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Causes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" exception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39" y="4191000"/>
            <a:ext cx="501797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Calulate(int n){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Calulate(n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87" y="3657600"/>
            <a:ext cx="4200525" cy="24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5778212"/>
            <a:ext cx="7048500" cy="77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822" y="3124200"/>
            <a:ext cx="3066590" cy="15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4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2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1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4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DE611-BCBD-46BF-9DCA-4EB07BAC642B}"/>
              </a:ext>
            </a:extLst>
          </p:cNvPr>
          <p:cNvSpPr txBox="1"/>
          <p:nvPr/>
        </p:nvSpPr>
        <p:spPr>
          <a:xfrm>
            <a:off x="65614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082B98-5FDF-438E-9BE3-1509F71D5081}"/>
              </a:ext>
            </a:extLst>
          </p:cNvPr>
          <p:cNvSpPr txBox="1"/>
          <p:nvPr/>
        </p:nvSpPr>
        <p:spPr>
          <a:xfrm>
            <a:off x="6702661" y="21437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64" y="2971800"/>
            <a:ext cx="932848" cy="1354494"/>
          </a:xfrm>
          <a:prstGeom prst="rect">
            <a:avLst/>
          </a:prstGeom>
        </p:spPr>
      </p:pic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1219200"/>
            <a:ext cx="3590019" cy="830080"/>
          </a:xfrm>
          <a:prstGeom prst="wedgeRoundRectCallout">
            <a:avLst>
              <a:gd name="adj1" fmla="val -34653"/>
              <a:gd name="adj2" fmla="val 81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sz="2800" noProof="1">
                <a:solidFill>
                  <a:schemeClr val="tx1"/>
                </a:solidFill>
              </a:rPr>
              <a:t>steps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45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30 + 4  </a:t>
            </a:r>
            <a:r>
              <a:rPr lang="en-US" sz="3200" b="1" dirty="0">
                <a:sym typeface="Wingdings"/>
              </a:rPr>
              <a:t> 34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706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4" y="4953000"/>
            <a:ext cx="11483128" cy="737501"/>
          </a:xfrm>
        </p:spPr>
        <p:txBody>
          <a:bodyPr/>
          <a:lstStyle/>
          <a:p>
            <a:r>
              <a:rPr lang="en-US" sz="4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Recursion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 (Lab)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1163032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401077"/>
            <a:ext cx="1828800" cy="1866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121307"/>
            <a:ext cx="2641193" cy="26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42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== 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Searching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== an algorithm for finding an item among a collection of items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Recursion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 a method from itself</a:t>
            </a:r>
          </a:p>
          <a:p>
            <a:pPr lvl="1"/>
            <a:r>
              <a:rPr lang="en-US" dirty="0"/>
              <a:t>It should always have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r>
              <a:rPr lang="en-US" dirty="0"/>
              <a:t> 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Each step </a:t>
            </a:r>
            <a:r>
              <a:rPr lang="en-GB" dirty="0"/>
              <a:t>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B6F7E-9CDA-4EBD-AA94-B7B4F17C1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40386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4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2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1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2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4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DE611-BCBD-46BF-9DCA-4EB07BAC642B}"/>
              </a:ext>
            </a:extLst>
          </p:cNvPr>
          <p:cNvSpPr txBox="1"/>
          <p:nvPr/>
        </p:nvSpPr>
        <p:spPr>
          <a:xfrm>
            <a:off x="7552094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082B98-5FDF-438E-9BE3-1509F71D5081}"/>
              </a:ext>
            </a:extLst>
          </p:cNvPr>
          <p:cNvSpPr txBox="1"/>
          <p:nvPr/>
        </p:nvSpPr>
        <p:spPr>
          <a:xfrm>
            <a:off x="9598261" y="25247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64" y="2971800"/>
            <a:ext cx="932848" cy="1354494"/>
          </a:xfrm>
          <a:prstGeom prst="rect">
            <a:avLst/>
          </a:prstGeom>
        </p:spPr>
      </p:pic>
      <p:cxnSp>
        <p:nvCxnSpPr>
          <p:cNvPr id="17" name="Straight Connector 11"/>
          <p:cNvCxnSpPr/>
          <p:nvPr/>
        </p:nvCxnSpPr>
        <p:spPr>
          <a:xfrm rot="5400000">
            <a:off x="9052662" y="3449587"/>
            <a:ext cx="12700" cy="1952727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593" y="1295400"/>
            <a:ext cx="3590019" cy="830080"/>
          </a:xfrm>
          <a:prstGeom prst="wedgeRoundRectCallout">
            <a:avLst>
              <a:gd name="adj1" fmla="val 37867"/>
              <a:gd name="adj2" fmla="val 107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Finding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tx1"/>
                </a:solidFill>
              </a:rPr>
              <a:t>element takes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en-US" sz="2800" noProof="1">
                <a:solidFill>
                  <a:schemeClr val="tx1"/>
                </a:solidFill>
              </a:rPr>
              <a:t>steps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6D733C-C1A2-49C5-9BFF-6019DBC59968}"/>
              </a:ext>
            </a:extLst>
          </p:cNvPr>
          <p:cNvSpPr txBox="1"/>
          <p:nvPr/>
        </p:nvSpPr>
        <p:spPr>
          <a:xfrm>
            <a:off x="531812" y="1295400"/>
            <a:ext cx="49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count: 34 + 3 + 1 </a:t>
            </a:r>
            <a:r>
              <a:rPr lang="en-US" sz="3200" b="1" dirty="0">
                <a:sym typeface="Wingdings"/>
              </a:rPr>
              <a:t> 38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7354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2376</Words>
  <Application>Microsoft Office PowerPoint</Application>
  <PresentationFormat>Custom</PresentationFormat>
  <Paragraphs>648</Paragraphs>
  <Slides>81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SoftUni 16x9</vt:lpstr>
      <vt:lpstr>What is a Sorting Algorithm?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Code</vt:lpstr>
      <vt:lpstr>Comparing Sorting Algorithms</vt:lpstr>
      <vt:lpstr>What is algorithm complexity?</vt:lpstr>
      <vt:lpstr>Comparing Sorting Algorithms (2)</vt:lpstr>
      <vt:lpstr>Why should we analyze algorithms?</vt:lpstr>
      <vt:lpstr>Searching Algorithms</vt:lpstr>
      <vt:lpstr>Searching Algorithm </vt:lpstr>
      <vt:lpstr>Linear Search</vt:lpstr>
      <vt:lpstr>Linear Search Visualization</vt:lpstr>
      <vt:lpstr>Linear Search Visualization</vt:lpstr>
      <vt:lpstr>Linear Search Visualization</vt:lpstr>
      <vt:lpstr>Linear Search Visualization</vt:lpstr>
      <vt:lpstr>Linear Search Visualization</vt:lpstr>
      <vt:lpstr>Linear Search Visualization</vt:lpstr>
      <vt:lpstr>Binary Search</vt:lpstr>
      <vt:lpstr>Binary Search Visualization</vt:lpstr>
      <vt:lpstr>Binary Search Visualization</vt:lpstr>
      <vt:lpstr>Binary Search Visualization</vt:lpstr>
      <vt:lpstr>Binary Search Visualization</vt:lpstr>
      <vt:lpstr>Binary Search</vt:lpstr>
      <vt:lpstr>Comparing Searching Algorithms </vt:lpstr>
      <vt:lpstr>Practice: Sorting and Searching Algorithms</vt:lpstr>
      <vt:lpstr>Recursion</vt:lpstr>
      <vt:lpstr>Array Sum – Example</vt:lpstr>
      <vt:lpstr>What is Recursion?</vt:lpstr>
      <vt:lpstr>Array Sum – Example</vt:lpstr>
      <vt:lpstr>Problem: Array Sum</vt:lpstr>
      <vt:lpstr>Solution: Array Sum</vt:lpstr>
      <vt:lpstr>Problem: Recursive Factorial</vt:lpstr>
      <vt:lpstr>Solution: Recursive Factorial</vt:lpstr>
      <vt:lpstr>Recursion Pre-Actions and Post-Actions</vt:lpstr>
      <vt:lpstr>Problem: Recursive Drawing</vt:lpstr>
      <vt:lpstr>Solution: Recursive Drawing</vt:lpstr>
      <vt:lpstr>Performance: Recursion vs. Iteration</vt:lpstr>
      <vt:lpstr>Infinite Recursion</vt:lpstr>
      <vt:lpstr>Practice: Recursion</vt:lpstr>
      <vt:lpstr>Summary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and Manipulation</dc:title>
  <dc:subject>Java Advanced – Practical Training Course @ SoftUni</dc:subject>
  <dc:creator/>
  <cp:keywords>Java, programming,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2017-09-28T22:28:02Z</dcterms:modified>
  <cp:category>programming,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