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0"/>
  </p:notesMasterIdLst>
  <p:handoutMasterIdLst>
    <p:handoutMasterId r:id="rId51"/>
  </p:handoutMasterIdLst>
  <p:sldIdLst>
    <p:sldId id="394" r:id="rId3"/>
    <p:sldId id="395" r:id="rId4"/>
    <p:sldId id="477" r:id="rId5"/>
    <p:sldId id="484" r:id="rId6"/>
    <p:sldId id="490" r:id="rId7"/>
    <p:sldId id="508" r:id="rId8"/>
    <p:sldId id="485" r:id="rId9"/>
    <p:sldId id="493" r:id="rId10"/>
    <p:sldId id="507" r:id="rId11"/>
    <p:sldId id="499" r:id="rId12"/>
    <p:sldId id="494" r:id="rId13"/>
    <p:sldId id="506" r:id="rId14"/>
    <p:sldId id="496" r:id="rId15"/>
    <p:sldId id="512" r:id="rId16"/>
    <p:sldId id="529" r:id="rId17"/>
    <p:sldId id="530" r:id="rId18"/>
    <p:sldId id="519" r:id="rId19"/>
    <p:sldId id="520" r:id="rId20"/>
    <p:sldId id="523" r:id="rId21"/>
    <p:sldId id="488" r:id="rId22"/>
    <p:sldId id="501" r:id="rId23"/>
    <p:sldId id="502" r:id="rId24"/>
    <p:sldId id="521" r:id="rId25"/>
    <p:sldId id="522" r:id="rId26"/>
    <p:sldId id="524" r:id="rId27"/>
    <p:sldId id="527" r:id="rId28"/>
    <p:sldId id="525" r:id="rId29"/>
    <p:sldId id="528" r:id="rId30"/>
    <p:sldId id="486" r:id="rId31"/>
    <p:sldId id="503" r:id="rId32"/>
    <p:sldId id="509" r:id="rId33"/>
    <p:sldId id="505" r:id="rId34"/>
    <p:sldId id="504" r:id="rId35"/>
    <p:sldId id="531" r:id="rId36"/>
    <p:sldId id="532" r:id="rId37"/>
    <p:sldId id="489" r:id="rId38"/>
    <p:sldId id="510" r:id="rId39"/>
    <p:sldId id="534" r:id="rId40"/>
    <p:sldId id="511" r:id="rId41"/>
    <p:sldId id="513" r:id="rId42"/>
    <p:sldId id="516" r:id="rId43"/>
    <p:sldId id="517" r:id="rId44"/>
    <p:sldId id="518" r:id="rId45"/>
    <p:sldId id="533" r:id="rId46"/>
    <p:sldId id="421" r:id="rId47"/>
    <p:sldId id="538" r:id="rId48"/>
    <p:sldId id="537" r:id="rId4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9F0AB"/>
    <a:srgbClr val="F9E6AB"/>
    <a:srgbClr val="F9FAAB"/>
    <a:srgbClr val="767691"/>
    <a:srgbClr val="7676A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88610" autoAdjust="0"/>
  </p:normalViewPr>
  <p:slideViewPr>
    <p:cSldViewPr>
      <p:cViewPr varScale="1">
        <p:scale>
          <a:sx n="66" d="100"/>
          <a:sy n="66" d="100"/>
        </p:scale>
        <p:origin x="96" y="10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0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51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40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30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88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4981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91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29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3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34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98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39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95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2598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53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48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3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6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7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59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6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6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4639D-1815-4484-BAA7-FB231BCD28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3700F-1EC8-46DA-AF0B-28261AA36D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8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1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1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1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1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32.png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9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34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26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6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31.png"/><Relationship Id="rId24" Type="http://schemas.openxmlformats.org/officeDocument/2006/relationships/image" Target="../media/image38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762000"/>
            <a:ext cx="8215099" cy="1171552"/>
          </a:xfrm>
        </p:spPr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15603"/>
            <a:ext cx="7382341" cy="12359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Classes, Fields, Constructors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5"/>
              </a:rPr>
              <a:t>http://softuni.bg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576164">
            <a:off x="5375146" y="3450979"/>
            <a:ext cx="12287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Basics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2C9892-1443-4D62-9F34-8B9C4664D6D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2212" y="3733800"/>
            <a:ext cx="2253081" cy="2438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209799"/>
            <a:ext cx="4953001" cy="49530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286000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behavior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store state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describe behaviour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741849"/>
            <a:ext cx="1290720" cy="533400"/>
          </a:xfrm>
          <a:prstGeom prst="wedgeRoundRectCallout">
            <a:avLst>
              <a:gd name="adj1" fmla="val -85006"/>
              <a:gd name="adj2" fmla="val 454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Method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many instances</a:t>
            </a:r>
            <a:r>
              <a:rPr lang="en-US" b="1" dirty="0"/>
              <a:t> </a:t>
            </a:r>
            <a:r>
              <a:rPr lang="en-US" dirty="0"/>
              <a:t>(objects)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355066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main(String</a:t>
            </a:r>
            <a:r>
              <a:rPr lang="bg-BG" sz="3200" dirty="0">
                <a:solidFill>
                  <a:schemeClr val="tx2"/>
                </a:solidFill>
              </a:rPr>
              <a:t>[]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args</a:t>
            </a:r>
            <a:r>
              <a:rPr lang="en-US" sz="3200" dirty="0">
                <a:solidFill>
                  <a:schemeClr val="tx2"/>
                </a:solidFill>
              </a:rPr>
              <a:t>)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diceD8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605" y="4884781"/>
            <a:ext cx="2823034" cy="1613162"/>
          </a:xfrm>
          <a:prstGeom prst="rect">
            <a:avLst/>
          </a:prstGeom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40051" y="4818456"/>
            <a:ext cx="2131655" cy="921534"/>
          </a:xfrm>
          <a:prstGeom prst="wedgeRoundRectCallout">
            <a:avLst>
              <a:gd name="adj1" fmla="val -32390"/>
              <a:gd name="adj2" fmla="val -93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795671" y="4815521"/>
            <a:ext cx="2407036" cy="921534"/>
          </a:xfrm>
          <a:prstGeom prst="wedgeRoundRectCallout">
            <a:avLst>
              <a:gd name="adj1" fmla="val 32665"/>
              <a:gd name="adj2" fmla="val -975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Variable stores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9636961" y="4645360"/>
            <a:ext cx="2360255" cy="921534"/>
          </a:xfrm>
          <a:prstGeom prst="wedgeRoundRectCallout">
            <a:avLst>
              <a:gd name="adj1" fmla="val -61721"/>
              <a:gd name="adj2" fmla="val -86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Application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1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 variable creates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in the stack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 allocates memory on the heap</a:t>
            </a:r>
          </a:p>
          <a:p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783490" y="3581400"/>
            <a:ext cx="3091722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500996"/>
            <a:ext cx="1069377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Dice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600" dirty="0">
                <a:solidFill>
                  <a:schemeClr val="tx2"/>
                </a:solidFill>
              </a:rPr>
              <a:t> 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600" dirty="0">
                <a:solidFill>
                  <a:schemeClr val="tx2"/>
                </a:solidFill>
              </a:rPr>
              <a:t> Dice();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7627" y="3429370"/>
            <a:ext cx="2646996" cy="921534"/>
          </a:xfrm>
          <a:prstGeom prst="wedgeRoundRectCallout">
            <a:avLst>
              <a:gd name="adj1" fmla="val 57571"/>
              <a:gd name="adj2" fmla="val 45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Reference has a fixed size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158347" y="473190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diceD6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(1540e19d)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246812" y="3581400"/>
            <a:ext cx="4815935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6468289" y="3750440"/>
            <a:ext cx="2499264" cy="112148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= null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sides = 0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cxnSpLocks/>
            <a:stCxn id="10" idx="3"/>
            <a:endCxn id="11" idx="1"/>
          </p:cNvCxnSpPr>
          <p:nvPr/>
        </p:nvCxnSpPr>
        <p:spPr>
          <a:xfrm flipV="1">
            <a:off x="4543899" y="4311180"/>
            <a:ext cx="1924390" cy="89812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9346650" y="5048078"/>
            <a:ext cx="2434173" cy="921534"/>
          </a:xfrm>
          <a:prstGeom prst="wedgeRoundRectCallout">
            <a:avLst>
              <a:gd name="adj1" fmla="val -60867"/>
              <a:gd name="adj2" fmla="val -4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State is kept in the heap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provide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/>
              <a:t>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single instance of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7542212" y="5504590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Rectangle: Rounded Corners 22"/>
          <p:cNvSpPr/>
          <p:nvPr/>
        </p:nvSpPr>
        <p:spPr>
          <a:xfrm>
            <a:off x="4749236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609012" y="5357044"/>
            <a:ext cx="2438400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75198" y="2819400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922798" y="535704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/>
          <p:cNvSpPr/>
          <p:nvPr/>
        </p:nvSpPr>
        <p:spPr>
          <a:xfrm>
            <a:off x="3719737" y="5504590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35" name="Group 34"/>
          <p:cNvGrpSpPr/>
          <p:nvPr/>
        </p:nvGrpSpPr>
        <p:grpSpPr>
          <a:xfrm>
            <a:off x="5054036" y="2819400"/>
            <a:ext cx="2080752" cy="2080752"/>
            <a:chOff x="5054036" y="2819400"/>
            <a:chExt cx="2080752" cy="2080752"/>
          </a:xfrm>
        </p:grpSpPr>
        <p:sp>
          <p:nvSpPr>
            <p:cNvPr id="13" name="Oval 12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8814219" y="2845783"/>
            <a:ext cx="2027986" cy="2027986"/>
            <a:chOff x="8814219" y="2845783"/>
            <a:chExt cx="2027986" cy="2027986"/>
          </a:xfrm>
        </p:grpSpPr>
        <p:sp>
          <p:nvSpPr>
            <p:cNvPr id="16" name="Oval 15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44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 (2)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70612" y="838200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008812" y="2039203"/>
            <a:ext cx="4191000" cy="1999397"/>
            <a:chOff x="9294812" y="1741724"/>
            <a:chExt cx="2133600" cy="1999397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diceD6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46964" y="2057400"/>
            <a:ext cx="2909248" cy="2548839"/>
            <a:chOff x="455612" y="2077297"/>
            <a:chExt cx="2375848" cy="257497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br>
                <a:rPr lang="en-US" sz="2800" b="1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9465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025320"/>
              <a:ext cx="2375848" cy="6269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06372" y="4876800"/>
            <a:ext cx="2293059" cy="1033751"/>
          </a:xfrm>
          <a:prstGeom prst="wedgeRoundRectCallout">
            <a:avLst>
              <a:gd name="adj1" fmla="val 66131"/>
              <a:gd name="adj2" fmla="val -623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sz="3000" dirty="0">
                <a:solidFill>
                  <a:srgbClr val="FFFFFF"/>
                </a:solidFill>
              </a:rPr>
              <a:t> (methods)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741794" y="1588789"/>
            <a:ext cx="2352080" cy="589903"/>
          </a:xfrm>
          <a:prstGeom prst="wedgeRoundRectCallout">
            <a:avLst>
              <a:gd name="adj1" fmla="val -47330"/>
              <a:gd name="adj2" fmla="val 1090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881814" y="3573328"/>
            <a:ext cx="2157751" cy="598015"/>
          </a:xfrm>
          <a:prstGeom prst="wedgeRoundRectCallout">
            <a:avLst>
              <a:gd name="adj1" fmla="val -72375"/>
              <a:gd name="adj2" fmla="val -41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2012" y="1143000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18412" y="1167825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6082" y="1905000"/>
            <a:ext cx="2293059" cy="578882"/>
          </a:xfrm>
          <a:prstGeom prst="wedgeRoundRectCallout">
            <a:avLst>
              <a:gd name="adj1" fmla="val 67783"/>
              <a:gd name="adj2" fmla="val 520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8815" y="3276600"/>
            <a:ext cx="1870882" cy="640472"/>
          </a:xfrm>
          <a:prstGeom prst="wedgeRoundRectCallout">
            <a:avLst>
              <a:gd name="adj1" fmla="val 68729"/>
              <a:gd name="adj2" fmla="val -6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008812" y="4325203"/>
            <a:ext cx="4191000" cy="1999397"/>
            <a:chOff x="9294812" y="1741724"/>
            <a:chExt cx="2133600" cy="1999397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diceD8</a:t>
              </a: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"eight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3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Class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Storing Data Inside a Class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4418012" y="1857739"/>
              <a:ext cx="0" cy="16002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H="1">
              <a:off x="6058273" y="3560580"/>
              <a:ext cx="1219200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4543848" y="3560580"/>
              <a:ext cx="1245764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7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fields have type and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48809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String</a:t>
            </a:r>
            <a:r>
              <a:rPr lang="en-US" sz="3600" dirty="0">
                <a:solidFill>
                  <a:schemeClr val="tx2"/>
                </a:solidFill>
              </a:rPr>
              <a:t> type;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</a:t>
            </a:r>
            <a:r>
              <a:rPr lang="en-US" sz="36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int[] </a:t>
            </a:r>
            <a:r>
              <a:rPr lang="en-US" sz="3600" dirty="0">
                <a:solidFill>
                  <a:schemeClr val="tx2"/>
                </a:solidFill>
              </a:rPr>
              <a:t>rollFrequency;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600" dirty="0">
                <a:solidFill>
                  <a:schemeClr val="tx2"/>
                </a:solidFill>
              </a:rPr>
              <a:t> owner;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494212" y="5075442"/>
            <a:ext cx="2258656" cy="914264"/>
          </a:xfrm>
          <a:prstGeom prst="wedgeRoundRectCallout">
            <a:avLst>
              <a:gd name="adj1" fmla="val -58457"/>
              <a:gd name="adj2" fmla="val -47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latin typeface="+mj-lt"/>
              </a:rPr>
              <a:t>Fields can be of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any type</a:t>
            </a:r>
          </a:p>
        </p:txBody>
      </p:sp>
    </p:spTree>
    <p:extLst>
      <p:ext uri="{BB962C8B-B14F-4D97-AF65-F5344CB8AC3E}">
        <p14:creationId xmlns:p14="http://schemas.microsoft.com/office/powerpoint/2010/main" val="1969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proper naming!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Class Bank Account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2168" y="2375454"/>
            <a:ext cx="4899027" cy="2120346"/>
            <a:chOff x="-307405" y="2077297"/>
            <a:chExt cx="3138865" cy="212034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405" y="3643771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70375" y="327380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288818" y="2061167"/>
            <a:ext cx="1854572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name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579515" y="2900312"/>
            <a:ext cx="19812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fields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578224" y="3814961"/>
            <a:ext cx="25146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methods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14" y="2363707"/>
            <a:ext cx="5049801" cy="3427493"/>
          </a:xfrm>
          <a:prstGeom prst="roundRect">
            <a:avLst>
              <a:gd name="adj" fmla="val 2494"/>
            </a:avLst>
          </a:prstGeom>
        </p:spPr>
      </p:pic>
    </p:spTree>
    <p:extLst>
      <p:ext uri="{BB962C8B-B14F-4D97-AF65-F5344CB8AC3E}">
        <p14:creationId xmlns:p14="http://schemas.microsoft.com/office/powerpoint/2010/main" val="23918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Class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2286000"/>
            <a:ext cx="1066799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/>
              <a:t>public class BankAccount {</a:t>
            </a:r>
          </a:p>
          <a:p>
            <a:r>
              <a:rPr lang="en-GB" sz="3600" dirty="0"/>
              <a:t>  int id;</a:t>
            </a:r>
          </a:p>
          <a:p>
            <a:r>
              <a:rPr lang="en-GB" sz="3600" dirty="0"/>
              <a:t>  double balance;</a:t>
            </a:r>
          </a:p>
          <a:p>
            <a:r>
              <a:rPr lang="en-GB" sz="3600" dirty="0"/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433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have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24200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4000" dirty="0"/>
              <a:t> int sides;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4000" dirty="0"/>
              <a:t> void roll(</a:t>
            </a:r>
            <a:r>
              <a:rPr lang="en-US" sz="4000" dirty="0" err="1"/>
              <a:t>int</a:t>
            </a:r>
            <a:r>
              <a:rPr lang="en-US" sz="4000" dirty="0"/>
              <a:t> amount);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39093" y="2631463"/>
            <a:ext cx="2738520" cy="525391"/>
          </a:xfrm>
          <a:prstGeom prst="wedgeRoundRectCallout">
            <a:avLst>
              <a:gd name="adj1" fmla="val -63664"/>
              <a:gd name="adj2" fmla="val 50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894012" y="5189382"/>
            <a:ext cx="2890920" cy="542437"/>
          </a:xfrm>
          <a:prstGeom prst="wedgeRoundRectCallout">
            <a:avLst>
              <a:gd name="adj1" fmla="val -61256"/>
              <a:gd name="adj2" fmla="val -5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Member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37412" y="3473578"/>
            <a:ext cx="2952746" cy="906391"/>
          </a:xfrm>
          <a:prstGeom prst="wedgeRoundRectCallout">
            <a:avLst>
              <a:gd name="adj1" fmla="val -71867"/>
              <a:gd name="adj2" fmla="val 21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 should always be private!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68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Abstract Data Types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Methods and 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Constructors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Static Members</a:t>
            </a:r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18EFA33B-D489-431F-A658-F209F5E428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701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Defining a Class' Behaviour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grpSp>
          <p:nvGrpSpPr>
            <p:cNvPr id="30" name="Group 29"/>
            <p:cNvGrpSpPr/>
            <p:nvPr/>
          </p:nvGrpSpPr>
          <p:grpSpPr>
            <a:xfrm>
              <a:off x="3160644" y="914400"/>
              <a:ext cx="5638935" cy="3486878"/>
              <a:chOff x="3160644" y="914400"/>
              <a:chExt cx="5638935" cy="34868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60644" y="914400"/>
                <a:ext cx="5638935" cy="3486878"/>
              </a:xfrm>
              <a:prstGeom prst="roundRect">
                <a:avLst>
                  <a:gd name="adj" fmla="val 1624"/>
                </a:avLst>
              </a:prstGeom>
            </p:spPr>
          </p:pic>
          <p:sp>
            <p:nvSpPr>
              <p:cNvPr id="3" name="Oval 2"/>
              <p:cNvSpPr/>
              <p:nvPr/>
            </p:nvSpPr>
            <p:spPr>
              <a:xfrm rot="551640">
                <a:off x="6498858" y="2691587"/>
                <a:ext cx="222299" cy="3735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5889136" y="1556663"/>
                <a:ext cx="161738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5878756" y="1841747"/>
                <a:ext cx="182497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4" name="Oval 13"/>
              <p:cNvSpPr/>
              <p:nvPr/>
            </p:nvSpPr>
            <p:spPr>
              <a:xfrm rot="20524110">
                <a:off x="5378296" y="264920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6" name="Oval 15"/>
              <p:cNvSpPr/>
              <p:nvPr/>
            </p:nvSpPr>
            <p:spPr>
              <a:xfrm rot="20524110">
                <a:off x="4995149" y="245651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9" name="Oval 18"/>
              <p:cNvSpPr/>
              <p:nvPr/>
            </p:nvSpPr>
            <p:spPr>
              <a:xfrm rot="20524110">
                <a:off x="5378296" y="3060983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22" name="Oval 21"/>
              <p:cNvSpPr/>
              <p:nvPr/>
            </p:nvSpPr>
            <p:spPr>
              <a:xfrm rot="20524110">
                <a:off x="4995150" y="2868295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sp>
          <p:nvSpPr>
            <p:cNvPr id="23" name="Arc 22"/>
            <p:cNvSpPr/>
            <p:nvPr/>
          </p:nvSpPr>
          <p:spPr>
            <a:xfrm rot="13884984">
              <a:off x="4542743" y="1203968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30"/>
            <p:cNvSpPr/>
            <p:nvPr/>
          </p:nvSpPr>
          <p:spPr>
            <a:xfrm rot="3095802">
              <a:off x="5365181" y="895203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402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executable code</a:t>
            </a:r>
            <a:r>
              <a:rPr lang="en-US" b="1" dirty="0"/>
              <a:t> </a:t>
            </a:r>
            <a:r>
              <a:rPr lang="en-US" dirty="0"/>
              <a:t>(algorithm) that manipulate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899611"/>
            <a:ext cx="1126060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int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GB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roll()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Random rnd = new Random();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int rollResult = </a:t>
            </a:r>
            <a:r>
              <a:rPr lang="en-US" sz="3200" dirty="0" err="1" smtClean="0">
                <a:solidFill>
                  <a:schemeClr val="tx2"/>
                </a:solidFill>
              </a:rPr>
              <a:t>rnd.nextInt</a:t>
            </a:r>
            <a:r>
              <a:rPr lang="en-US" sz="3200" dirty="0" smtClean="0">
                <a:solidFill>
                  <a:schemeClr val="tx2"/>
                </a:solidFill>
              </a:rPr>
              <a:t>(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200" dirty="0" err="1" smtClean="0">
                <a:solidFill>
                  <a:schemeClr val="tx2"/>
                </a:solidFill>
              </a:rPr>
              <a:t>.sides</a:t>
            </a:r>
            <a:r>
              <a:rPr lang="en-US" sz="3200" dirty="0">
                <a:solidFill>
                  <a:schemeClr val="tx2"/>
                </a:solidFill>
              </a:rPr>
              <a:t>) + 1;         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3200" dirty="0">
                <a:solidFill>
                  <a:schemeClr val="tx2"/>
                </a:solidFill>
              </a:rPr>
              <a:t> rollResult;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685212" y="3352800"/>
            <a:ext cx="3048000" cy="987119"/>
          </a:xfrm>
          <a:prstGeom prst="wedgeRoundRectCallout">
            <a:avLst>
              <a:gd name="adj1" fmla="val -59973"/>
              <a:gd name="adj2" fmla="val 567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points to the current instance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611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mutators</a:t>
            </a:r>
            <a:r>
              <a:rPr lang="bg-BG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2800" dirty="0">
                <a:solidFill>
                  <a:schemeClr val="tx2"/>
                </a:solidFill>
              </a:rPr>
              <a:t> int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2800" dirty="0">
                <a:solidFill>
                  <a:schemeClr val="tx2"/>
                </a:solidFill>
              </a:rPr>
              <a:t>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getSides()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return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>
                <a:solidFill>
                  <a:schemeClr val="tx2"/>
                </a:solidFill>
              </a:rPr>
              <a:t>.sides;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2800" dirty="0">
                <a:solidFill>
                  <a:schemeClr val="tx2"/>
                </a:solidFill>
              </a:rPr>
              <a:t> void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setSides(</a:t>
            </a:r>
            <a:r>
              <a:rPr lang="en-US" sz="2800" dirty="0">
                <a:solidFill>
                  <a:schemeClr val="tx2"/>
                </a:solidFill>
              </a:rPr>
              <a:t>int 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>
                <a:solidFill>
                  <a:schemeClr val="tx2"/>
                </a:solidFill>
              </a:rPr>
              <a:t>.sides =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65612" y="1790452"/>
            <a:ext cx="2590800" cy="522232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Field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is hidden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25040" y="2804185"/>
            <a:ext cx="2827789" cy="990600"/>
          </a:xfrm>
          <a:prstGeom prst="wedgeRoundRectCallout">
            <a:avLst>
              <a:gd name="adj1" fmla="val -58792"/>
              <a:gd name="adj2" fmla="val -232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Getter provides access to field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075612" y="4495800"/>
            <a:ext cx="2545245" cy="990600"/>
          </a:xfrm>
          <a:prstGeom prst="wedgeRoundRectCallout">
            <a:avLst>
              <a:gd name="adj1" fmla="val -58185"/>
              <a:gd name="adj2" fmla="val -21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Setter provide field change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189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Getters and Setters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286736"/>
            <a:chOff x="-306388" y="2077297"/>
            <a:chExt cx="3137848" cy="328673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BankAccount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64251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+setId():void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+getBalance():double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+deposit(double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+withdraw(double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36612" y="5812652"/>
            <a:ext cx="1854572" cy="426137"/>
          </a:xfrm>
          <a:prstGeom prst="wedgeRoundRectCallout">
            <a:avLst>
              <a:gd name="adj1" fmla="val -44045"/>
              <a:gd name="adj2" fmla="val -1338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03212" y="2108277"/>
            <a:ext cx="1878799" cy="426137"/>
          </a:xfrm>
          <a:prstGeom prst="wedgeRoundRectCallout">
            <a:avLst>
              <a:gd name="adj1" fmla="val -21423"/>
              <a:gd name="adj2" fmla="val 1611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- == private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743" y="2098752"/>
            <a:ext cx="5023669" cy="3680384"/>
          </a:xfrm>
          <a:prstGeom prst="roundRect">
            <a:avLst>
              <a:gd name="adj" fmla="val 2950"/>
            </a:avLst>
          </a:prstGeom>
        </p:spPr>
      </p:pic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681572" y="3936297"/>
            <a:ext cx="1981200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return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7481364" y="5181600"/>
            <a:ext cx="1600200" cy="757535"/>
          </a:xfrm>
          <a:prstGeom prst="wedgeRoundRectCallout">
            <a:avLst>
              <a:gd name="adj1" fmla="val -265"/>
              <a:gd name="adj2" fmla="val -123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Override </a:t>
            </a:r>
            <a:br>
              <a:rPr lang="en-GB" noProof="1">
                <a:solidFill>
                  <a:schemeClr val="tx1"/>
                </a:solidFill>
                <a:latin typeface="+mj-lt"/>
              </a:rPr>
            </a:br>
            <a:r>
              <a:rPr lang="en-GB" noProof="1">
                <a:solidFill>
                  <a:schemeClr val="tx1"/>
                </a:solidFill>
                <a:latin typeface="+mj-lt"/>
              </a:rPr>
              <a:t>toString()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255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95400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BankAccount {</a:t>
            </a:r>
          </a:p>
          <a:p>
            <a:r>
              <a:rPr lang="en-GB" sz="2800" dirty="0"/>
              <a:t>  private int id;</a:t>
            </a:r>
          </a:p>
          <a:p>
            <a:r>
              <a:rPr lang="en-GB" sz="2800" dirty="0"/>
              <a:t>  private double balance;</a:t>
            </a:r>
          </a:p>
          <a:p>
            <a:endParaRPr lang="en-GB" sz="2800" dirty="0"/>
          </a:p>
          <a:p>
            <a:r>
              <a:rPr lang="en-GB" sz="2800" dirty="0"/>
              <a:t>  public void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setId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/>
              <a:t>int 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</a:t>
            </a:r>
            <a:r>
              <a:rPr lang="bg-BG" sz="2800" dirty="0"/>
              <a:t> </a:t>
            </a:r>
            <a:r>
              <a:rPr lang="en-GB" sz="2800" dirty="0"/>
              <a:t>this.id</a:t>
            </a:r>
            <a:r>
              <a:rPr lang="bg-BG" sz="2800" dirty="0"/>
              <a:t> = id</a:t>
            </a:r>
            <a:r>
              <a:rPr lang="en-GB" sz="2800" dirty="0"/>
              <a:t>; }</a:t>
            </a:r>
          </a:p>
          <a:p>
            <a:r>
              <a:rPr lang="en-GB" sz="2800" dirty="0"/>
              <a:t>  public double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getBalance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 { return </a:t>
            </a:r>
            <a:r>
              <a:rPr lang="en-GB" sz="2800" dirty="0" err="1"/>
              <a:t>this.balance</a:t>
            </a:r>
            <a:r>
              <a:rPr lang="en-GB" sz="2800" dirty="0"/>
              <a:t>; }</a:t>
            </a:r>
          </a:p>
          <a:p>
            <a:r>
              <a:rPr lang="en-GB" sz="2800" dirty="0"/>
              <a:t>  public void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deposit(</a:t>
            </a:r>
            <a:r>
              <a:rPr lang="en-GB" sz="2800" dirty="0"/>
              <a:t>double amount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//TODO:</a:t>
            </a:r>
            <a:r>
              <a:rPr lang="en-GB" sz="2800" dirty="0"/>
              <a:t> }</a:t>
            </a:r>
          </a:p>
          <a:p>
            <a:r>
              <a:rPr lang="en-GB" sz="2800" dirty="0"/>
              <a:t>  public void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withdraw(</a:t>
            </a:r>
            <a:r>
              <a:rPr lang="en-GB" sz="2800" dirty="0"/>
              <a:t>double amount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//TODO:</a:t>
            </a:r>
            <a:r>
              <a:rPr lang="en-GB" sz="2800" dirty="0"/>
              <a:t> }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@Override</a:t>
            </a:r>
          </a:p>
          <a:p>
            <a:r>
              <a:rPr lang="en-GB" sz="2800" dirty="0"/>
              <a:t>  public String </a:t>
            </a:r>
            <a:r>
              <a:rPr lang="en-GB" sz="2800" dirty="0" err="1"/>
              <a:t>toString</a:t>
            </a:r>
            <a:r>
              <a:rPr lang="en-GB" sz="2800" dirty="0"/>
              <a:t>() {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return "ID" + this.id;</a:t>
            </a:r>
            <a:r>
              <a:rPr lang="en-GB" sz="2800" dirty="0"/>
              <a:t> }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232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test client </a:t>
            </a:r>
            <a:r>
              <a:rPr lang="en-US" dirty="0"/>
              <a:t>that tests your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  <a:r>
              <a:rPr lang="en-US" dirty="0"/>
              <a:t> class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 commands: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Create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Deposit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Withdraw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Client</a:t>
            </a:r>
          </a:p>
        </p:txBody>
      </p:sp>
      <p:sp>
        <p:nvSpPr>
          <p:cNvPr id="30" name="Right Arrow 7"/>
          <p:cNvSpPr/>
          <p:nvPr/>
        </p:nvSpPr>
        <p:spPr>
          <a:xfrm rot="5400000">
            <a:off x="8214992" y="4518352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559424" y="1828800"/>
            <a:ext cx="5638800" cy="2640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30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9424" y="4953000"/>
            <a:ext cx="56388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already exists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Insufficient balance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</a:t>
            </a: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ID1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balance 10.00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9142412" y="5115257"/>
            <a:ext cx="762000" cy="376732"/>
          </a:xfrm>
          <a:prstGeom prst="wedgeRoundRectCallout">
            <a:avLst>
              <a:gd name="adj1" fmla="val -48598"/>
              <a:gd name="adj2" fmla="val 100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.2f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8342423" y="2743698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Insufficient balance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7618412" y="2028024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Exsisting account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2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73079"/>
            <a:ext cx="10667998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Scanner </a:t>
            </a:r>
            <a:r>
              <a:rPr lang="en-GB" dirty="0" err="1"/>
              <a:t>scanner</a:t>
            </a:r>
            <a:r>
              <a:rPr lang="en-GB" dirty="0"/>
              <a:t> = new Scanner(System.in);</a:t>
            </a:r>
          </a:p>
          <a:p>
            <a:r>
              <a:rPr lang="en-GB" dirty="0" err="1"/>
              <a:t>HashMap</a:t>
            </a:r>
            <a:r>
              <a:rPr lang="en-GB" dirty="0"/>
              <a:t>&lt;Integer, BankAccount&gt; accounts = new </a:t>
            </a:r>
            <a:r>
              <a:rPr lang="en-GB" dirty="0" err="1"/>
              <a:t>HashMap</a:t>
            </a:r>
            <a:r>
              <a:rPr lang="en-GB" dirty="0"/>
              <a:t>&lt;&gt;();</a:t>
            </a:r>
          </a:p>
          <a:p>
            <a:endParaRPr lang="en-GB" dirty="0"/>
          </a:p>
          <a:p>
            <a:r>
              <a:rPr lang="en-GB" dirty="0"/>
              <a:t>String command = </a:t>
            </a:r>
            <a:r>
              <a:rPr lang="en-GB" dirty="0" err="1"/>
              <a:t>scanner.nextLine</a:t>
            </a:r>
            <a:r>
              <a:rPr lang="en-GB" dirty="0"/>
              <a:t>();</a:t>
            </a:r>
          </a:p>
          <a:p>
            <a:r>
              <a:rPr lang="en-GB" dirty="0"/>
              <a:t>while (!</a:t>
            </a:r>
            <a:r>
              <a:rPr lang="en-GB" dirty="0" err="1"/>
              <a:t>command.equals</a:t>
            </a:r>
            <a:r>
              <a:rPr lang="en-GB" dirty="0"/>
              <a:t>("End")) 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// TODO: Get command arguments (</a:t>
            </a:r>
            <a:r>
              <a:rPr lang="en-GB" i="1" dirty="0" err="1">
                <a:solidFill>
                  <a:schemeClr val="tx2">
                    <a:lumMod val="75000"/>
                  </a:schemeClr>
                </a:solidFill>
              </a:rPr>
              <a:t>cmdArgs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[])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switch (</a:t>
            </a:r>
            <a:r>
              <a:rPr lang="en-GB" dirty="0" err="1"/>
              <a:t>cmdType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dirty="0"/>
              <a:t> {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</a:t>
            </a:r>
            <a:r>
              <a:rPr lang="en-GB" dirty="0" smtClean="0"/>
              <a:t>Create</a:t>
            </a:r>
            <a:r>
              <a:rPr lang="en-GB" dirty="0"/>
              <a:t>": </a:t>
            </a:r>
            <a:r>
              <a:rPr lang="en-GB" dirty="0" err="1"/>
              <a:t>execCreate</a:t>
            </a:r>
            <a:r>
              <a:rPr lang="en-GB" dirty="0"/>
              <a:t>(</a:t>
            </a:r>
            <a:r>
              <a:rPr lang="en-GB" dirty="0" err="1"/>
              <a:t>cmdArgs</a:t>
            </a:r>
            <a:r>
              <a:rPr lang="en-GB" dirty="0"/>
              <a:t>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"Deposit": </a:t>
            </a:r>
            <a:r>
              <a:rPr lang="en-GB" dirty="0" err="1"/>
              <a:t>execDeposit</a:t>
            </a:r>
            <a:r>
              <a:rPr lang="en-GB" dirty="0"/>
              <a:t>(</a:t>
            </a:r>
            <a:r>
              <a:rPr lang="en-GB" dirty="0" err="1"/>
              <a:t>cmdArgs</a:t>
            </a:r>
            <a:r>
              <a:rPr lang="en-GB" dirty="0"/>
              <a:t>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"Withdraw": </a:t>
            </a:r>
            <a:r>
              <a:rPr lang="en-GB" dirty="0" err="1"/>
              <a:t>execWithdraw</a:t>
            </a:r>
            <a:r>
              <a:rPr lang="en-GB" dirty="0"/>
              <a:t>(</a:t>
            </a:r>
            <a:r>
              <a:rPr lang="en-GB" dirty="0" err="1"/>
              <a:t>cmdArgs</a:t>
            </a:r>
            <a:r>
              <a:rPr lang="en-GB" dirty="0"/>
              <a:t>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"Print": </a:t>
            </a:r>
            <a:r>
              <a:rPr lang="en-GB" dirty="0" err="1"/>
              <a:t>execPrint</a:t>
            </a:r>
            <a:r>
              <a:rPr lang="en-GB" dirty="0"/>
              <a:t>(</a:t>
            </a:r>
            <a:r>
              <a:rPr lang="en-GB" dirty="0" err="1"/>
              <a:t>cmdArgs</a:t>
            </a:r>
            <a:r>
              <a:rPr lang="en-GB" dirty="0"/>
              <a:t>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73079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tx2">
                    <a:lumMod val="75000"/>
                  </a:schemeClr>
                </a:solidFill>
              </a:rPr>
              <a:t>// Account creation</a:t>
            </a:r>
          </a:p>
          <a:p>
            <a:r>
              <a:rPr lang="en-GB" sz="2800" dirty="0"/>
              <a:t>int id = </a:t>
            </a:r>
            <a:r>
              <a:rPr lang="en-GB" sz="2800" dirty="0" err="1" smtClean="0"/>
              <a:t>Integer.parseInt</a:t>
            </a:r>
            <a:r>
              <a:rPr lang="en-GB" sz="2800" dirty="0" smtClean="0"/>
              <a:t>(</a:t>
            </a:r>
            <a:r>
              <a:rPr lang="en-GB" sz="2800" dirty="0" err="1" smtClean="0"/>
              <a:t>cmdArgs</a:t>
            </a:r>
            <a:r>
              <a:rPr lang="en-GB" sz="2800" dirty="0" smtClean="0"/>
              <a:t>[1</a:t>
            </a:r>
            <a:r>
              <a:rPr lang="en-GB" sz="2800" dirty="0"/>
              <a:t>]);</a:t>
            </a:r>
          </a:p>
          <a:p>
            <a:r>
              <a:rPr lang="en-GB" sz="2800" dirty="0"/>
              <a:t>if (</a:t>
            </a:r>
            <a:r>
              <a:rPr lang="en-GB" sz="2800" dirty="0" err="1"/>
              <a:t>accounts.containsKey</a:t>
            </a:r>
            <a:r>
              <a:rPr lang="en-GB" sz="2800" dirty="0"/>
              <a:t>(id)) {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System.out.println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"Account already exists"</a:t>
            </a:r>
            <a:r>
              <a:rPr lang="en-GB" sz="2800" dirty="0"/>
              <a:t>);</a:t>
            </a:r>
          </a:p>
          <a:p>
            <a:r>
              <a:rPr lang="en-GB" sz="2800" dirty="0"/>
              <a:t>} else {</a:t>
            </a:r>
          </a:p>
          <a:p>
            <a:r>
              <a:rPr lang="en-GB" sz="2800" dirty="0"/>
              <a:t>  BankAccount account 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new BankAccount()</a:t>
            </a:r>
            <a:r>
              <a:rPr lang="en-GB" sz="2800" dirty="0"/>
              <a:t>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account.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setId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/>
              <a:t>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accounts.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put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/>
              <a:t>id, account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}</a:t>
            </a:r>
          </a:p>
          <a:p>
            <a:endParaRPr lang="en-GB" sz="2800" dirty="0"/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TODO: Implement other </a:t>
            </a: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methods…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Constructors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Object Initialization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33634" y="1143000"/>
            <a:ext cx="5892956" cy="3505200"/>
            <a:chOff x="3033634" y="1143000"/>
            <a:chExt cx="5892956" cy="3505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" name="Oval 4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8" name="Oval 7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9" name="Oval 8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930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#java-fund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274896"/>
            <a:ext cx="1069377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this.sides = 6;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637212" y="3704020"/>
            <a:ext cx="3138677" cy="1051947"/>
          </a:xfrm>
          <a:prstGeom prst="wedgeRoundRectCallout">
            <a:avLst>
              <a:gd name="adj1" fmla="val -68096"/>
              <a:gd name="adj2" fmla="val -79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Overloading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378526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828800"/>
            <a:ext cx="10693778" cy="46624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6;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endParaRPr lang="en-US" sz="3200" dirty="0">
              <a:solidFill>
                <a:schemeClr val="tx2"/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389812" y="4648200"/>
            <a:ext cx="3138677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84812" y="2971800"/>
            <a:ext cx="3276600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without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39032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Constructors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GB" b="1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object's</a:t>
            </a:r>
            <a:r>
              <a:rPr lang="en-GB" b="1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initial state</a:t>
            </a:r>
            <a:endParaRPr lang="en-GB" b="1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634" y="1899611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int[] rollFrequency;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this.rollFrequency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200" dirty="0">
                <a:solidFill>
                  <a:schemeClr val="tx2"/>
                </a:solidFill>
              </a:rPr>
              <a:t>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436406" y="3810000"/>
            <a:ext cx="2660012" cy="950226"/>
          </a:xfrm>
          <a:prstGeom prst="wedgeRoundRectCallout">
            <a:avLst>
              <a:gd name="adj1" fmla="val -60119"/>
              <a:gd name="adj2" fmla="val 551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Always ensure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correct state</a:t>
            </a:r>
          </a:p>
        </p:txBody>
      </p:sp>
    </p:spTree>
    <p:extLst>
      <p:ext uri="{BB962C8B-B14F-4D97-AF65-F5344CB8AC3E}">
        <p14:creationId xmlns:p14="http://schemas.microsoft.com/office/powerpoint/2010/main" val="3407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int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public Dice()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this(</a:t>
            </a:r>
            <a:r>
              <a:rPr lang="en-US" sz="2800" dirty="0">
                <a:solidFill>
                  <a:schemeClr val="tx2"/>
                </a:solidFill>
              </a:rPr>
              <a:t>6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2800" dirty="0">
                <a:solidFill>
                  <a:schemeClr val="tx2"/>
                </a:solidFill>
              </a:rPr>
              <a:t>(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960812" y="1828800"/>
            <a:ext cx="3026612" cy="918284"/>
          </a:xfrm>
          <a:prstGeom prst="wedgeRoundRectCallout">
            <a:avLst>
              <a:gd name="adj1" fmla="val -59371"/>
              <a:gd name="adj2" fmla="val 530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Calls constructor with parameters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817812" y="3775777"/>
            <a:ext cx="152400" cy="7200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084458" y="3356115"/>
            <a:ext cx="3448353" cy="999846"/>
          </a:xfrm>
          <a:prstGeom prst="wedgeRoundRectCallout">
            <a:avLst>
              <a:gd name="adj1" fmla="val -99410"/>
              <a:gd name="adj2" fmla="val -36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6 should be declared in a final variable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50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Person Class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69643" y="2390482"/>
            <a:ext cx="5029200" cy="3553118"/>
            <a:chOff x="-306388" y="2077297"/>
            <a:chExt cx="3137848" cy="361957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Person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-accounts:List&lt;BankAccount&gt;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978181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age, </a:t>
              </a:r>
              <a:br>
                <a:rPr lang="en-US" sz="2000" b="1" noProof="1">
                  <a:latin typeface="Consolas" panose="020B0609020204030204" pitchFamily="49" charset="0"/>
                </a:rPr>
              </a:br>
              <a:r>
                <a:rPr lang="en-US" sz="2000" b="1" noProof="1">
                  <a:latin typeface="Consolas" panose="020B0609020204030204" pitchFamily="49" charset="0"/>
                </a:rPr>
                <a:t>    List&lt;BankAccount&gt; accounts)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+getBalance():double</a:t>
              </a:r>
              <a:endParaRPr lang="en-US" sz="16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455" y="3905156"/>
            <a:ext cx="5148570" cy="2038444"/>
          </a:xfrm>
          <a:prstGeom prst="rect">
            <a:avLst/>
          </a:prstGeom>
        </p:spPr>
      </p:pic>
      <p:sp>
        <p:nvSpPr>
          <p:cNvPr id="10" name="Arrow: Bent-Up 9"/>
          <p:cNvSpPr/>
          <p:nvPr/>
        </p:nvSpPr>
        <p:spPr>
          <a:xfrm rot="10800000" flipH="1">
            <a:off x="6336844" y="2847682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5569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Person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430743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public Person(String name, int age) {</a:t>
            </a:r>
          </a:p>
          <a:p>
            <a:r>
              <a:rPr lang="en-GB" dirty="0"/>
              <a:t>  this.name = name;</a:t>
            </a:r>
          </a:p>
          <a:p>
            <a:r>
              <a:rPr lang="en-GB" dirty="0"/>
              <a:t>  </a:t>
            </a:r>
            <a:r>
              <a:rPr lang="en-GB" dirty="0" err="1"/>
              <a:t>this.age</a:t>
            </a:r>
            <a:r>
              <a:rPr lang="en-GB" dirty="0"/>
              <a:t> = age;</a:t>
            </a:r>
          </a:p>
          <a:p>
            <a:r>
              <a:rPr lang="en-GB" dirty="0"/>
              <a:t>  </a:t>
            </a:r>
            <a:r>
              <a:rPr lang="en-GB" dirty="0" err="1"/>
              <a:t>this.accounts</a:t>
            </a:r>
            <a:r>
              <a:rPr lang="en-GB" dirty="0"/>
              <a:t> = new </a:t>
            </a:r>
            <a:r>
              <a:rPr lang="en-GB" dirty="0" err="1"/>
              <a:t>ArrayList</a:t>
            </a:r>
            <a:r>
              <a:rPr lang="en-GB" dirty="0"/>
              <a:t>&lt;&gt;();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public Person(String name, int age, List&lt;BankAccount&gt; </a:t>
            </a:r>
            <a:r>
              <a:rPr lang="en-GB" dirty="0" err="1"/>
              <a:t>accs</a:t>
            </a:r>
            <a:r>
              <a:rPr lang="en-GB" dirty="0"/>
              <a:t>) {</a:t>
            </a:r>
          </a:p>
          <a:p>
            <a:r>
              <a:rPr lang="en-GB" dirty="0"/>
              <a:t>  this.name = name;</a:t>
            </a:r>
          </a:p>
          <a:p>
            <a:r>
              <a:rPr lang="en-GB" dirty="0"/>
              <a:t>  </a:t>
            </a:r>
            <a:r>
              <a:rPr lang="en-GB" dirty="0" err="1"/>
              <a:t>this.age</a:t>
            </a:r>
            <a:r>
              <a:rPr lang="en-GB" dirty="0"/>
              <a:t> = age;</a:t>
            </a:r>
          </a:p>
          <a:p>
            <a:r>
              <a:rPr lang="en-GB" dirty="0"/>
              <a:t>  </a:t>
            </a:r>
            <a:r>
              <a:rPr lang="en-GB" dirty="0" err="1"/>
              <a:t>this.accounts</a:t>
            </a:r>
            <a:r>
              <a:rPr lang="en-GB" dirty="0"/>
              <a:t> = </a:t>
            </a:r>
            <a:r>
              <a:rPr lang="en-GB" dirty="0" err="1"/>
              <a:t>accs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Static Members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GB" dirty="0"/>
              <a:t>Members Common for the Class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013094" y="1021045"/>
            <a:ext cx="5976918" cy="3481973"/>
            <a:chOff x="3013094" y="1021045"/>
            <a:chExt cx="5976918" cy="348197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7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members are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shared class-wide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33600"/>
            <a:ext cx="1069377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BankAccount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>
                <a:solidFill>
                  <a:schemeClr val="tx2"/>
                </a:solidFill>
              </a:rPr>
              <a:t> int </a:t>
            </a:r>
            <a:r>
              <a:rPr lang="en-US" sz="3200" dirty="0" err="1">
                <a:solidFill>
                  <a:schemeClr val="tx2"/>
                </a:solidFill>
              </a:rPr>
              <a:t>accountsCount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BankAccount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accountsCount</a:t>
            </a:r>
            <a:r>
              <a:rPr lang="en-US" sz="3200" dirty="0">
                <a:solidFill>
                  <a:schemeClr val="tx2"/>
                </a:solidFill>
              </a:rPr>
              <a:t>++;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smtClean="0">
                <a:solidFill>
                  <a:schemeClr val="tx2"/>
                </a:solidFill>
              </a:rPr>
              <a:t>}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42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members are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shared class-wide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336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BankAccount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>
                <a:solidFill>
                  <a:schemeClr val="tx2"/>
                </a:solidFill>
              </a:rPr>
              <a:t> double </a:t>
            </a:r>
            <a:r>
              <a:rPr lang="en-US" sz="3200" dirty="0" err="1">
                <a:solidFill>
                  <a:schemeClr val="tx2"/>
                </a:solidFill>
              </a:rPr>
              <a:t>interestRate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bg-BG" sz="3200" dirty="0">
                <a:solidFill>
                  <a:schemeClr val="tx2"/>
                </a:solidFill>
              </a:rPr>
              <a:t>void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setInterestRate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endParaRPr lang="bg-BG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bg-BG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doub</a:t>
            </a:r>
            <a:r>
              <a:rPr lang="bg-BG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 rate)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/>
                </a:solidFill>
              </a:rPr>
              <a:t>interestRate</a:t>
            </a:r>
            <a:r>
              <a:rPr lang="en-US" sz="3200" dirty="0">
                <a:solidFill>
                  <a:schemeClr val="tx2"/>
                </a:solidFill>
              </a:rPr>
              <a:t> = rate;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smtClean="0">
                <a:solidFill>
                  <a:schemeClr val="tx2"/>
                </a:solidFill>
              </a:rPr>
              <a:t>}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627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Access static members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through the class name</a:t>
            </a:r>
          </a:p>
          <a:p>
            <a:r>
              <a:rPr lang="en-GB" dirty="0"/>
              <a:t>You don't need an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802581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main(String[] </a:t>
            </a:r>
            <a:r>
              <a:rPr lang="en-US" sz="3200" dirty="0" err="1">
                <a:solidFill>
                  <a:schemeClr val="tx2"/>
                </a:solidFill>
              </a:rPr>
              <a:t>args</a:t>
            </a:r>
            <a:r>
              <a:rPr lang="en-US" sz="3200" dirty="0">
                <a:solidFill>
                  <a:schemeClr val="tx2"/>
                </a:solidFill>
              </a:rPr>
              <a:t>) {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BankAccount.setInterestRate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3200" dirty="0">
                <a:solidFill>
                  <a:schemeClr val="tx2"/>
                </a:solidFill>
              </a:rPr>
              <a:t>2.2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323012" y="4648200"/>
            <a:ext cx="3033600" cy="1051947"/>
          </a:xfrm>
          <a:prstGeom prst="wedgeRoundRectCallout">
            <a:avLst>
              <a:gd name="adj1" fmla="val -48719"/>
              <a:gd name="adj2" fmla="val -700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Sets the rate for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all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bank accounts</a:t>
            </a:r>
          </a:p>
        </p:txBody>
      </p:sp>
    </p:spTree>
    <p:extLst>
      <p:ext uri="{BB962C8B-B14F-4D97-AF65-F5344CB8AC3E}">
        <p14:creationId xmlns:p14="http://schemas.microsoft.com/office/powerpoint/2010/main" val="417190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Abstract Data Type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Details from the Client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sp>
          <p:nvSpPr>
            <p:cNvPr id="23" name="Oval 22"/>
            <p:cNvSpPr/>
            <p:nvPr/>
          </p:nvSpPr>
          <p:spPr>
            <a:xfrm rot="551640">
              <a:off x="6498858" y="2691587"/>
              <a:ext cx="222299" cy="3735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5889136" y="1556663"/>
              <a:ext cx="161738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5878756" y="1841747"/>
              <a:ext cx="182497" cy="40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6" name="Oval 25"/>
            <p:cNvSpPr/>
            <p:nvPr/>
          </p:nvSpPr>
          <p:spPr>
            <a:xfrm rot="20524110">
              <a:off x="5378296" y="264920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7" name="Oval 26"/>
            <p:cNvSpPr/>
            <p:nvPr/>
          </p:nvSpPr>
          <p:spPr>
            <a:xfrm rot="20524110">
              <a:off x="4995149" y="2456518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8" name="Oval 27"/>
            <p:cNvSpPr/>
            <p:nvPr/>
          </p:nvSpPr>
          <p:spPr>
            <a:xfrm rot="20524110">
              <a:off x="5378296" y="3060983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9" name="Oval 28"/>
            <p:cNvSpPr/>
            <p:nvPr/>
          </p:nvSpPr>
          <p:spPr>
            <a:xfrm rot="20524110">
              <a:off x="4995150" y="2868295"/>
              <a:ext cx="251239" cy="3237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34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commands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Create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Deposit</a:t>
            </a:r>
            <a:r>
              <a:rPr lang="en-US" dirty="0"/>
              <a:t> {ID} {Amount}</a:t>
            </a:r>
          </a:p>
          <a:p>
            <a:pPr lvl="1">
              <a:lnSpc>
                <a:spcPct val="100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SetInterest</a:t>
            </a:r>
            <a:r>
              <a:rPr lang="en-US" dirty="0"/>
              <a:t> {Interest} </a:t>
            </a:r>
          </a:p>
          <a:p>
            <a:pPr lvl="1">
              <a:lnSpc>
                <a:spcPct val="100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GetInterest</a:t>
            </a:r>
            <a:r>
              <a:rPr lang="en-US" dirty="0"/>
              <a:t> {ID} {Years}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Static Id and Rate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054563" y="1092711"/>
            <a:ext cx="5450049" cy="3326889"/>
            <a:chOff x="-306388" y="2077297"/>
            <a:chExt cx="3137848" cy="332688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4202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-id:int (starts from 1)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u="sng" noProof="1">
                  <a:latin typeface="Consolas" panose="020B0609020204030204" pitchFamily="49" charset="0"/>
                </a:rPr>
                <a:t>interestRate:double (default: 0.02)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88314"/>
              <a:ext cx="3137848" cy="1315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</a:t>
              </a:r>
              <a:r>
                <a:rPr lang="en-US" sz="2000" b="1" u="sng" noProof="1">
                  <a:latin typeface="Consolas" panose="020B0609020204030204" pitchFamily="49" charset="0"/>
                </a:rPr>
                <a:t>setInterest(double interest):void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+getInterest(int years):double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+deposit(double amount):void</a:t>
              </a: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103812" y="4648200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GetInterest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669237" y="4649808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ID1 Created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Deposited 20 to ID1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4.00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ight Arrow 7"/>
          <p:cNvSpPr/>
          <p:nvPr/>
        </p:nvSpPr>
        <p:spPr>
          <a:xfrm>
            <a:off x="8108524" y="5257800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9447212" y="5668122"/>
            <a:ext cx="1981200" cy="387536"/>
          </a:xfrm>
          <a:prstGeom prst="wedgeRoundRectCallout">
            <a:avLst>
              <a:gd name="adj1" fmla="val -55574"/>
              <a:gd name="adj2" fmla="val -466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chemeClr val="tx1"/>
                </a:solidFill>
                <a:latin typeface="+mj-lt"/>
              </a:rPr>
              <a:t>(20 * 0.02) * 10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9273280" y="2203264"/>
            <a:ext cx="2507543" cy="387536"/>
          </a:xfrm>
          <a:prstGeom prst="wedgeRoundRectCallout">
            <a:avLst>
              <a:gd name="adj1" fmla="val -65516"/>
              <a:gd name="adj2" fmla="val 639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chemeClr val="tx1"/>
                </a:solidFill>
                <a:latin typeface="+mj-lt"/>
              </a:rPr>
              <a:t>underline ==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https://judge.softuni.bg/Contests/Practice/Index/474#1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3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27712"/>
            <a:ext cx="10667998" cy="47158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public class BankAccount {</a:t>
            </a:r>
          </a:p>
          <a:p>
            <a:r>
              <a:rPr lang="en-US" sz="2700" dirty="0"/>
              <a:t>  private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final static</a:t>
            </a:r>
            <a:r>
              <a:rPr lang="en-US" sz="2700" dirty="0"/>
              <a:t> double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DEFAULT_INTEREST</a:t>
            </a:r>
            <a:r>
              <a:rPr lang="en-US" sz="2700" dirty="0"/>
              <a:t> = 0.02;</a:t>
            </a:r>
          </a:p>
          <a:p>
            <a:endParaRPr lang="en-US" sz="2700" dirty="0"/>
          </a:p>
          <a:p>
            <a:r>
              <a:rPr lang="en-US" sz="2700" dirty="0"/>
              <a:t>  private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700" dirty="0"/>
              <a:t> double rate =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DEFAULT_INTEREST</a:t>
            </a:r>
            <a:r>
              <a:rPr lang="en-US" sz="2700" dirty="0"/>
              <a:t>;</a:t>
            </a:r>
          </a:p>
          <a:p>
            <a:r>
              <a:rPr lang="en-US" sz="2700" dirty="0"/>
              <a:t>  private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700" dirty="0"/>
              <a:t> int </a:t>
            </a:r>
            <a:r>
              <a:rPr lang="en-US" sz="2700" dirty="0" err="1"/>
              <a:t>bankAccountsCount</a:t>
            </a:r>
            <a:r>
              <a:rPr lang="en-US" sz="2700" dirty="0"/>
              <a:t>;</a:t>
            </a:r>
          </a:p>
          <a:p>
            <a:endParaRPr lang="en-US" sz="2700" dirty="0"/>
          </a:p>
          <a:p>
            <a:r>
              <a:rPr lang="en-US" sz="2700" dirty="0"/>
              <a:t>  private int id;</a:t>
            </a:r>
          </a:p>
          <a:p>
            <a:r>
              <a:rPr lang="en-US" sz="2700" dirty="0"/>
              <a:t>  private double balance;</a:t>
            </a:r>
          </a:p>
          <a:p>
            <a:endParaRPr lang="en-US" sz="2700" dirty="0"/>
          </a:p>
          <a:p>
            <a:r>
              <a:rPr lang="en-US" sz="2700" dirty="0"/>
              <a:t>  </a:t>
            </a:r>
            <a:r>
              <a:rPr lang="en-US" sz="2700" i="1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i="1" dirty="0" smtClean="0">
                <a:solidFill>
                  <a:schemeClr val="tx2">
                    <a:lumMod val="75000"/>
                  </a:schemeClr>
                </a:solidFill>
              </a:rPr>
              <a:t>continue…</a:t>
            </a:r>
            <a:endParaRPr lang="en-US" sz="27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7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https://judge.softuni.bg/Contests/Practice/Index/474#1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181545"/>
            <a:ext cx="10667998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public class BankAccount {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// continued…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public BankAccount() {</a:t>
            </a:r>
            <a:endParaRPr lang="en-US" sz="20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this.id = ++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bankAccountsCount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}</a:t>
            </a: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public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void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setInterest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(double interest) {</a:t>
            </a:r>
            <a:endParaRPr lang="en-US" sz="20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rate = interest;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}</a:t>
            </a: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// TODO: override 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toString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// TODO: void deposit(double amount) </a:t>
            </a:r>
            <a:br>
              <a:rPr lang="en-US" sz="20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  // TODO: double 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getInterest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 years)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https://judge.softuni.bg/Contests/Practice/Index/474#1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371600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 err="1"/>
              <a:t>HashMap</a:t>
            </a:r>
            <a:r>
              <a:rPr lang="en-GB" dirty="0"/>
              <a:t>&lt;String, BankAccount&gt; </a:t>
            </a:r>
            <a:r>
              <a:rPr lang="en-GB" dirty="0" err="1"/>
              <a:t>bankAccounts</a:t>
            </a:r>
            <a:r>
              <a:rPr lang="en-GB" dirty="0"/>
              <a:t> = new </a:t>
            </a:r>
            <a:r>
              <a:rPr lang="en-GB" dirty="0" err="1"/>
              <a:t>HashMap</a:t>
            </a:r>
            <a:r>
              <a:rPr lang="en-GB" dirty="0"/>
              <a:t>&lt;&gt;();</a:t>
            </a:r>
          </a:p>
          <a:p>
            <a:r>
              <a:rPr lang="en-GB" dirty="0"/>
              <a:t>while (!</a:t>
            </a:r>
            <a:r>
              <a:rPr lang="en-GB" dirty="0" err="1"/>
              <a:t>command.equals</a:t>
            </a:r>
            <a:r>
              <a:rPr lang="en-GB" dirty="0"/>
              <a:t>("End")) 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// TODO: Get command </a:t>
            </a:r>
            <a:r>
              <a:rPr lang="en-GB" i="1" dirty="0" err="1">
                <a:solidFill>
                  <a:schemeClr val="tx2">
                    <a:lumMod val="75000"/>
                  </a:schemeClr>
                </a:solidFill>
              </a:rPr>
              <a:t>args</a:t>
            </a:r>
            <a:endParaRPr lang="en-GB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switch (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cmdType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 {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"Create":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"Deposit":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SetInterest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GetInterest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 // TODO: Read command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https://judge.softuni.bg/Contests/Practice/Index/474#1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6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Constructors and Static 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specific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sz="3200" dirty="0"/>
              <a:t> for objects</a:t>
            </a:r>
          </a:p>
          <a:p>
            <a:pPr marL="706438" lvl="1" indent="-358775">
              <a:lnSpc>
                <a:spcPct val="110000"/>
              </a:lnSpc>
            </a:pPr>
            <a:r>
              <a:rPr lang="en-US" sz="3000" dirty="0"/>
              <a:t>Objects are particular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instances of a class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fields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and other members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are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invoked</a:t>
            </a:r>
            <a:r>
              <a:rPr lang="en-US" sz="3200" dirty="0"/>
              <a:t> when creating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new class instances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initialize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object's initial state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93" y="1131519"/>
            <a:ext cx="3038965" cy="260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Java Advanced </a:t>
            </a:r>
            <a:r>
              <a:rPr lang="en-US" dirty="0"/>
              <a:t>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35" name="Picture 34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9214" y="3886200"/>
            <a:ext cx="2553355" cy="555520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36" name="Picture 35">
            <a:hlinkClick r:id="rId6"/>
            <a:extLst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188" y="2139879"/>
            <a:ext cx="2898399" cy="676293"/>
          </a:xfrm>
          <a:prstGeom prst="roundRect">
            <a:avLst>
              <a:gd name="adj" fmla="val 4155"/>
            </a:avLst>
          </a:prstGeom>
        </p:spPr>
      </p:pic>
      <p:pic>
        <p:nvPicPr>
          <p:cNvPr id="37" name="Picture 36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188" y="2949166"/>
            <a:ext cx="1781120" cy="747246"/>
          </a:xfrm>
          <a:prstGeom prst="roundRect">
            <a:avLst>
              <a:gd name="adj" fmla="val 2634"/>
            </a:avLst>
          </a:prstGeom>
        </p:spPr>
      </p:pic>
      <p:pic>
        <p:nvPicPr>
          <p:cNvPr id="38" name="Picture 37">
            <a:hlinkClick r:id="rId10"/>
            <a:extLst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924" y="2949165"/>
            <a:ext cx="2898399" cy="747246"/>
          </a:xfrm>
          <a:prstGeom prst="roundRect">
            <a:avLst>
              <a:gd name="adj" fmla="val 5533"/>
            </a:avLst>
          </a:prstGeom>
        </p:spPr>
      </p:pic>
      <p:pic>
        <p:nvPicPr>
          <p:cNvPr id="39" name="Picture 38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3326" y="2139878"/>
            <a:ext cx="1780449" cy="676293"/>
          </a:xfrm>
          <a:prstGeom prst="roundRect">
            <a:avLst>
              <a:gd name="adj" fmla="val 3568"/>
            </a:avLst>
          </a:prstGeom>
        </p:spPr>
      </p:pic>
      <p:pic>
        <p:nvPicPr>
          <p:cNvPr id="40" name="Picture 39">
            <a:hlinkClick r:id="rId14"/>
            <a:extLst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188" y="3886200"/>
            <a:ext cx="2142317" cy="555520"/>
          </a:xfrm>
          <a:prstGeom prst="roundRect">
            <a:avLst>
              <a:gd name="adj" fmla="val 3378"/>
            </a:avLst>
          </a:prstGeom>
        </p:spPr>
      </p:pic>
      <p:pic>
        <p:nvPicPr>
          <p:cNvPr id="41" name="Picture 40">
            <a:hlinkClick r:id="rId16"/>
            <a:extLst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54" y="4626828"/>
            <a:ext cx="1853712" cy="1392971"/>
          </a:xfrm>
          <a:prstGeom prst="roundRect">
            <a:avLst>
              <a:gd name="adj" fmla="val 3461"/>
            </a:avLst>
          </a:prstGeom>
        </p:spPr>
      </p:pic>
      <p:pic>
        <p:nvPicPr>
          <p:cNvPr id="42" name="Picture 41">
            <a:extLst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313488"/>
            <a:ext cx="1534364" cy="660629"/>
          </a:xfrm>
          <a:prstGeom prst="roundRect">
            <a:avLst>
              <a:gd name="adj" fmla="val 3586"/>
            </a:avLst>
          </a:prstGeom>
        </p:spPr>
      </p:pic>
      <p:pic>
        <p:nvPicPr>
          <p:cNvPr id="43" name="Picture 42">
            <a:hlinkClick r:id="rId19"/>
            <a:extLst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51" y="5405406"/>
            <a:ext cx="2798699" cy="614394"/>
          </a:xfrm>
          <a:prstGeom prst="roundRect">
            <a:avLst>
              <a:gd name="adj" fmla="val 5492"/>
            </a:avLst>
          </a:prstGeom>
        </p:spPr>
      </p:pic>
      <p:pic>
        <p:nvPicPr>
          <p:cNvPr id="44" name="Picture 43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5490" y="1304444"/>
            <a:ext cx="1482771" cy="669673"/>
          </a:xfrm>
          <a:prstGeom prst="roundRect">
            <a:avLst>
              <a:gd name="adj" fmla="val 4755"/>
            </a:avLst>
          </a:prstGeom>
        </p:spPr>
      </p:pic>
      <p:pic>
        <p:nvPicPr>
          <p:cNvPr id="45" name="Picture 44">
            <a:hlinkClick r:id="rId23"/>
            <a:extLst/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298" y="1295400"/>
            <a:ext cx="1512514" cy="678717"/>
          </a:xfrm>
          <a:prstGeom prst="roundRect">
            <a:avLst>
              <a:gd name="adj" fmla="val 6970"/>
            </a:avLst>
          </a:prstGeom>
        </p:spPr>
      </p:pic>
      <p:pic>
        <p:nvPicPr>
          <p:cNvPr id="46" name="Picture 45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651" y="4641647"/>
            <a:ext cx="2798699" cy="614393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5982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Data type whose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representation</a:t>
            </a:r>
            <a:r>
              <a:rPr lang="en-GB" dirty="0"/>
              <a:t> is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hidden</a:t>
            </a:r>
            <a:r>
              <a:rPr lang="en-GB" dirty="0"/>
              <a:t> from the 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Data Type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989012" y="2014551"/>
            <a:ext cx="10210802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effectLst/>
              </a:rPr>
              <a:t>String ADT – indexed sequence of chars:</a:t>
            </a:r>
          </a:p>
          <a:p>
            <a:endParaRPr lang="en-US" sz="3200" dirty="0">
              <a:effectLst/>
            </a:endParaRPr>
          </a:p>
          <a:p>
            <a:r>
              <a:rPr lang="en-US" sz="3200" dirty="0">
                <a:effectLst/>
              </a:rPr>
              <a:t>          String()</a:t>
            </a:r>
          </a:p>
          <a:p>
            <a:r>
              <a:rPr lang="en-US" sz="3200" dirty="0">
                <a:effectLst/>
              </a:rPr>
              <a:t>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int</a:t>
            </a:r>
            <a:r>
              <a:rPr lang="en-US" sz="3200" dirty="0">
                <a:effectLst/>
              </a:rPr>
              <a:t> length()</a:t>
            </a:r>
          </a:p>
          <a:p>
            <a:r>
              <a:rPr lang="en-US" sz="3200" dirty="0">
                <a:effectLst/>
              </a:rPr>
              <a:t>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char</a:t>
            </a:r>
            <a:r>
              <a:rPr lang="en-US" sz="3200" dirty="0">
                <a:effectLst/>
              </a:rPr>
              <a:t> charAt(int index)</a:t>
            </a:r>
          </a:p>
          <a:p>
            <a:r>
              <a:rPr lang="en-US" sz="3200" dirty="0">
                <a:effectLst/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boolean</a:t>
            </a:r>
            <a:r>
              <a:rPr lang="en-US" sz="3200" dirty="0">
                <a:effectLst/>
              </a:rPr>
              <a:t> isEmpty()</a:t>
            </a:r>
          </a:p>
          <a:p>
            <a:endParaRPr lang="en-US" sz="3200" dirty="0">
              <a:effectLst/>
            </a:endParaRPr>
          </a:p>
          <a:p>
            <a:r>
              <a:rPr lang="en-US" sz="3200" i="1" dirty="0">
                <a:solidFill>
                  <a:schemeClr val="tx2">
                    <a:lumMod val="75000"/>
                  </a:schemeClr>
                </a:solidFill>
                <a:effectLst/>
              </a:rPr>
              <a:t>// many others…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933658" y="2979738"/>
            <a:ext cx="2971800" cy="1828800"/>
          </a:xfrm>
          <a:prstGeom prst="wedgeRoundRectCallout">
            <a:avLst>
              <a:gd name="adj1" fmla="val -83923"/>
              <a:gd name="adj2" fmla="val -215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ADTs are defined by their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usage</a:t>
            </a:r>
            <a:endParaRPr lang="bg-BG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2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You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don't need </a:t>
            </a:r>
            <a:r>
              <a:rPr lang="en-GB" dirty="0"/>
              <a:t>to know 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implementation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to use an ADT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Data Type (2)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049174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Dog:</a:t>
            </a:r>
            <a:endParaRPr lang="bg-BG" sz="3200" dirty="0">
              <a:solidFill>
                <a:schemeClr val="tx2"/>
              </a:solidFill>
              <a:effectLst/>
            </a:endParaRPr>
          </a:p>
          <a:p>
            <a:r>
              <a:rPr lang="bg-BG" sz="3200" dirty="0">
                <a:solidFill>
                  <a:schemeClr val="tx2"/>
                </a:solidFill>
                <a:effectLst/>
              </a:rPr>
              <a:t>        </a:t>
            </a:r>
            <a:r>
              <a:rPr lang="en-GB" sz="3200" dirty="0">
                <a:solidFill>
                  <a:schemeClr val="tx2"/>
                </a:solidFill>
                <a:effectLst/>
              </a:rPr>
              <a:t>Dog()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getName()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bark()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sleep()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780212" y="3166177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Computer: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      Computer()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turnOn()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turnOff()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getSpecs()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98059" y="2102439"/>
            <a:ext cx="1450016" cy="1450016"/>
            <a:chOff x="4418012" y="2590799"/>
            <a:chExt cx="2286000" cy="2286000"/>
          </a:xfrm>
        </p:grpSpPr>
        <p:sp>
          <p:nvSpPr>
            <p:cNvPr id="9" name="Oval 8"/>
            <p:cNvSpPr/>
            <p:nvPr/>
          </p:nvSpPr>
          <p:spPr>
            <a:xfrm>
              <a:off x="44180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612" y="2845177"/>
              <a:ext cx="1878799" cy="1777243"/>
            </a:xfrm>
            <a:prstGeom prst="roundRect">
              <a:avLst>
                <a:gd name="adj" fmla="val 38707"/>
              </a:avLst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9392417" y="2110771"/>
            <a:ext cx="1441684" cy="1441684"/>
            <a:chOff x="7237412" y="2590799"/>
            <a:chExt cx="2286000" cy="2286000"/>
          </a:xfrm>
        </p:grpSpPr>
        <p:sp>
          <p:nvSpPr>
            <p:cNvPr id="10" name="Oval 9"/>
            <p:cNvSpPr/>
            <p:nvPr/>
          </p:nvSpPr>
          <p:spPr>
            <a:xfrm>
              <a:off x="7237412" y="2590799"/>
              <a:ext cx="2286000" cy="228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1126" y="2907229"/>
              <a:ext cx="1938572" cy="1653138"/>
            </a:xfrm>
            <a:prstGeom prst="roundRect">
              <a:avLst>
                <a:gd name="adj" fmla="val 50000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699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Creating Class for an ADT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59" y="1225382"/>
            <a:ext cx="5943905" cy="3270418"/>
          </a:xfrm>
          <a:prstGeom prst="roundRect">
            <a:avLst>
              <a:gd name="adj" fmla="val 1387"/>
            </a:avLst>
          </a:prstGeom>
        </p:spPr>
      </p:pic>
    </p:spTree>
    <p:extLst>
      <p:ext uri="{BB962C8B-B14F-4D97-AF65-F5344CB8AC3E}">
        <p14:creationId xmlns:p14="http://schemas.microsoft.com/office/powerpoint/2010/main" val="32683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concrete implementation</a:t>
            </a:r>
            <a:r>
              <a:rPr lang="en-US" b="1" dirty="0"/>
              <a:t> </a:t>
            </a:r>
            <a:r>
              <a:rPr lang="en-US" dirty="0"/>
              <a:t>of an ADT</a:t>
            </a:r>
          </a:p>
          <a:p>
            <a:r>
              <a:rPr lang="en-US" dirty="0"/>
              <a:t>Classes provide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structure for describing 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505200"/>
            <a:ext cx="1069377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class Dice </a:t>
            </a:r>
            <a:r>
              <a:rPr lang="en-US" sz="4800" dirty="0"/>
              <a:t>{</a:t>
            </a:r>
          </a:p>
          <a:p>
            <a:r>
              <a:rPr lang="en-US" sz="4800" dirty="0"/>
              <a:t>  …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70007" y="3077761"/>
            <a:ext cx="1911020" cy="542811"/>
          </a:xfrm>
          <a:prstGeom prst="wedgeRoundRectCallout">
            <a:avLst>
              <a:gd name="adj1" fmla="val -59943"/>
              <a:gd name="adj2" fmla="val 517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56480" y="2749518"/>
            <a:ext cx="1656513" cy="501316"/>
          </a:xfrm>
          <a:prstGeom prst="wedgeRoundRectCallout">
            <a:avLst>
              <a:gd name="adj1" fmla="val -25693"/>
              <a:gd name="adj2" fmla="val 1217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523412" y="3681861"/>
            <a:ext cx="2360255" cy="921534"/>
          </a:xfrm>
          <a:prstGeom prst="wedgeRoundRectCallout">
            <a:avLst>
              <a:gd name="adj1" fmla="val -63851"/>
              <a:gd name="adj2" fmla="val 529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109179" y="5165589"/>
            <a:ext cx="1838744" cy="568254"/>
          </a:xfrm>
          <a:prstGeom prst="wedgeRoundRectCallout">
            <a:avLst>
              <a:gd name="adj1" fmla="val -49213"/>
              <a:gd name="adj2" fmla="val -97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Class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body</a:t>
            </a:r>
            <a:endParaRPr lang="en-US" sz="28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4730578"/>
            <a:ext cx="33051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r>
              <a:rPr lang="en-US" dirty="0"/>
              <a:t>Classes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PascalCase</a:t>
            </a:r>
          </a:p>
          <a:p>
            <a:r>
              <a:rPr lang="en-GB" dirty="0"/>
              <a:t>Use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descriptive nouns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Avoid abbreviations </a:t>
            </a:r>
            <a:r>
              <a:rPr lang="en-GB" dirty="0"/>
              <a:t>(except widely known, e.g. URL, HTTP, etc.)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7786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IntegerCalculator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2162" y="3506704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734634" y="490253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TPMF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intcalc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220" y="518160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6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2344</Words>
  <Application>Microsoft Office PowerPoint</Application>
  <PresentationFormat>Custom</PresentationFormat>
  <Paragraphs>569</Paragraphs>
  <Slides>47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 16x9</vt:lpstr>
      <vt:lpstr>Defining Classes</vt:lpstr>
      <vt:lpstr>Table of Contents</vt:lpstr>
      <vt:lpstr>Questions</vt:lpstr>
      <vt:lpstr>Abstract Data Type</vt:lpstr>
      <vt:lpstr>Abstract Data Type</vt:lpstr>
      <vt:lpstr>Abstract Data Type (2)</vt:lpstr>
      <vt:lpstr>Defining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 (2)</vt:lpstr>
      <vt:lpstr>Class Data</vt:lpstr>
      <vt:lpstr>Fields</vt:lpstr>
      <vt:lpstr>Problem: Define Class Bank Account</vt:lpstr>
      <vt:lpstr>Solution: Define Class Bank Account</vt:lpstr>
      <vt:lpstr>Modifiers</vt:lpstr>
      <vt:lpstr>Methods</vt:lpstr>
      <vt:lpstr>Methods</vt:lpstr>
      <vt:lpstr>Getters and Setters</vt:lpstr>
      <vt:lpstr>Problem: Getters and Setters</vt:lpstr>
      <vt:lpstr>Solution: Getters and Setters</vt:lpstr>
      <vt:lpstr>Problem: Test Client</vt:lpstr>
      <vt:lpstr>Solution: Test Client</vt:lpstr>
      <vt:lpstr>Solution: Test Client (2)</vt:lpstr>
      <vt:lpstr>Defining Classes</vt:lpstr>
      <vt:lpstr>Constructors</vt:lpstr>
      <vt:lpstr>Constructors</vt:lpstr>
      <vt:lpstr>Constructors (2)</vt:lpstr>
      <vt:lpstr>Object Initial State</vt:lpstr>
      <vt:lpstr>Constructor Chaining</vt:lpstr>
      <vt:lpstr>Problem: Define Person Class</vt:lpstr>
      <vt:lpstr>Solution: Define Person Class</vt:lpstr>
      <vt:lpstr>Static Members</vt:lpstr>
      <vt:lpstr>Static Members</vt:lpstr>
      <vt:lpstr>Static Members (2)</vt:lpstr>
      <vt:lpstr>Accessing Static Members</vt:lpstr>
      <vt:lpstr>Problem: Static Id and Rate</vt:lpstr>
      <vt:lpstr>Solution: Bank Account</vt:lpstr>
      <vt:lpstr>Solution: Bank Account (2)</vt:lpstr>
      <vt:lpstr>Solution: Bank Account (2)</vt:lpstr>
      <vt:lpstr>Constructors and Static Members</vt:lpstr>
      <vt:lpstr>Summary</vt:lpstr>
      <vt:lpstr>Java Advanced – Course Overview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Java OOP Basics Course</dc:subject>
  <dc:creator/>
  <cp:keywords>OOP, programming, course, SoftUni, Software University; Java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2018-06-11T08:45:11Z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