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477" r:id="rId3"/>
    <p:sldId id="478" r:id="rId4"/>
    <p:sldId id="479" r:id="rId5"/>
    <p:sldId id="467" r:id="rId6"/>
    <p:sldId id="461" r:id="rId7"/>
    <p:sldId id="462" r:id="rId8"/>
    <p:sldId id="518" r:id="rId9"/>
    <p:sldId id="527" r:id="rId10"/>
    <p:sldId id="519" r:id="rId11"/>
    <p:sldId id="531" r:id="rId12"/>
    <p:sldId id="484" r:id="rId13"/>
    <p:sldId id="505" r:id="rId14"/>
    <p:sldId id="506" r:id="rId15"/>
    <p:sldId id="504" r:id="rId16"/>
    <p:sldId id="507" r:id="rId17"/>
    <p:sldId id="508" r:id="rId18"/>
    <p:sldId id="509" r:id="rId19"/>
    <p:sldId id="510" r:id="rId20"/>
    <p:sldId id="511" r:id="rId21"/>
    <p:sldId id="486" r:id="rId22"/>
    <p:sldId id="495" r:id="rId23"/>
    <p:sldId id="489" r:id="rId24"/>
    <p:sldId id="515" r:id="rId25"/>
    <p:sldId id="516" r:id="rId26"/>
    <p:sldId id="517" r:id="rId27"/>
    <p:sldId id="513" r:id="rId28"/>
    <p:sldId id="514" r:id="rId29"/>
    <p:sldId id="520" r:id="rId30"/>
    <p:sldId id="523" r:id="rId31"/>
    <p:sldId id="524" r:id="rId32"/>
    <p:sldId id="525" r:id="rId33"/>
    <p:sldId id="526" r:id="rId34"/>
    <p:sldId id="498" r:id="rId35"/>
    <p:sldId id="487" r:id="rId36"/>
    <p:sldId id="458" r:id="rId37"/>
    <p:sldId id="530" r:id="rId38"/>
    <p:sldId id="529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05C7C7-EBA4-4677-99B1-14BC347040D8}">
          <p14:sldIdLst>
            <p14:sldId id="477"/>
            <p14:sldId id="478"/>
            <p14:sldId id="479"/>
          </p14:sldIdLst>
        </p14:section>
        <p14:section name="Encapsulation" id="{0BE80E7B-6E27-4083-984C-6A0673986BC5}">
          <p14:sldIdLst>
            <p14:sldId id="467"/>
            <p14:sldId id="461"/>
            <p14:sldId id="462"/>
            <p14:sldId id="518"/>
            <p14:sldId id="527"/>
            <p14:sldId id="519"/>
            <p14:sldId id="531"/>
          </p14:sldIdLst>
        </p14:section>
        <p14:section name="Access Modifiers" id="{DCA0652F-575A-4E9F-A5F3-4C36DEB2F51F}">
          <p14:sldIdLst>
            <p14:sldId id="484"/>
            <p14:sldId id="505"/>
            <p14:sldId id="506"/>
            <p14:sldId id="504"/>
            <p14:sldId id="507"/>
            <p14:sldId id="508"/>
            <p14:sldId id="509"/>
            <p14:sldId id="510"/>
            <p14:sldId id="511"/>
            <p14:sldId id="486"/>
          </p14:sldIdLst>
        </p14:section>
        <p14:section name="Encapsulation in Java" id="{9AC24745-76AA-443A-8482-266CB255225C}">
          <p14:sldIdLst>
            <p14:sldId id="495"/>
            <p14:sldId id="489"/>
            <p14:sldId id="515"/>
            <p14:sldId id="516"/>
            <p14:sldId id="517"/>
            <p14:sldId id="513"/>
            <p14:sldId id="514"/>
            <p14:sldId id="520"/>
            <p14:sldId id="523"/>
            <p14:sldId id="524"/>
            <p14:sldId id="525"/>
            <p14:sldId id="526"/>
            <p14:sldId id="498"/>
            <p14:sldId id="487"/>
            <p14:sldId id="458"/>
            <p14:sldId id="530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 varScale="1">
        <p:scale>
          <a:sx n="65" d="100"/>
          <a:sy n="65" d="100"/>
        </p:scale>
        <p:origin x="64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0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8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66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30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8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98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91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2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5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5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5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76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2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7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75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72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6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459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16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3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7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1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3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B8B8C-437D-4307-8E18-1B92DCB2FE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1B091-C092-4FE9-AFFE-4B0E3F6CC1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s://softuni.bg/trainings/1976/java-oop-basics-june-2018#lesson-8733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9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26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6.png"/><Relationship Id="rId24" Type="http://schemas.openxmlformats.org/officeDocument/2006/relationships/image" Target="../media/image33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Encapsulation, Benefits, Implementation in Java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5099208" y="3761768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  <p:pic>
        <p:nvPicPr>
          <p:cNvPr id="3" name="Picture 4" descr="Image result for capsule icon">
            <a:extLst>
              <a:ext uri="{FF2B5EF4-FFF2-40B4-BE49-F238E27FC236}">
                <a16:creationId xmlns:a16="http://schemas.microsoft.com/office/drawing/2014/main" id="{938B515A-ACFF-4991-8CF0-12082482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75" y="4305142"/>
            <a:ext cx="1868150" cy="18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79F1C7-B670-47C9-9D36-CCA17F191AF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3" y="2209800"/>
            <a:ext cx="2150546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returned from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4806" y="2261901"/>
            <a:ext cx="11506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 getInstance() 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5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4724400"/>
            <a:ext cx="7825528" cy="820600"/>
          </a:xfrm>
        </p:spPr>
        <p:txBody>
          <a:bodyPr/>
          <a:lstStyle/>
          <a:p>
            <a:r>
              <a:rPr lang="en-GB" dirty="0"/>
              <a:t>Access 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42" y="1524000"/>
            <a:ext cx="5027612" cy="2359626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719034"/>
          </a:xfrm>
        </p:spPr>
        <p:txBody>
          <a:bodyPr/>
          <a:lstStyle/>
          <a:p>
            <a:r>
              <a:rPr lang="en-GB" dirty="0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7064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hides data from the outside world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Classes and interfaces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be private</a:t>
            </a:r>
          </a:p>
          <a:p>
            <a:r>
              <a:rPr lang="en-US" dirty="0"/>
              <a:t>Data can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accessed only within the declared class</a:t>
            </a:r>
            <a:r>
              <a:rPr lang="en-US" dirty="0"/>
              <a:t>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10958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21195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Grants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access to subclasses</a:t>
            </a:r>
            <a:r>
              <a:rPr lang="en-US" sz="3600" dirty="0"/>
              <a:t> in other package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Protected</a:t>
            </a:r>
            <a:r>
              <a:rPr lang="en-US" sz="3600" dirty="0"/>
              <a:t> modifier cannot be applied to class and interfaces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Prevents a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nonrelated</a:t>
            </a:r>
            <a:r>
              <a:rPr lang="en-US" sz="3600" dirty="0"/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10958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setName(String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729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explicitly declare an access modifier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Available to any other class in the same package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10958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343400"/>
            <a:ext cx="10958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System.out.println(real.getName());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</p:spTree>
    <p:extLst>
      <p:ext uri="{BB962C8B-B14F-4D97-AF65-F5344CB8AC3E}">
        <p14:creationId xmlns:p14="http://schemas.microsoft.com/office/powerpoint/2010/main" val="2356054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Grants access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any class </a:t>
            </a:r>
            <a:r>
              <a:rPr lang="en-US" dirty="0"/>
              <a:t>belonging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 Universe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Import a package if you need to use a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/>
              <a:t>method of an application has to be public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1917918"/>
            <a:ext cx="10958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setName(String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412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-age:Integer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+getAge():Integer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19" y="2811520"/>
            <a:ext cx="535379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56946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Person {</a:t>
            </a:r>
          </a:p>
          <a:p>
            <a:r>
              <a:rPr lang="en-GB" sz="2800" dirty="0"/>
              <a:t>  </a:t>
            </a:r>
            <a:r>
              <a:rPr lang="nb-NO" sz="28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nb-NO" sz="2800" dirty="0"/>
              <a:t> String firstName;</a:t>
            </a:r>
          </a:p>
          <a:p>
            <a:r>
              <a:rPr lang="nb-NO" sz="2800" dirty="0"/>
              <a:t>  </a:t>
            </a:r>
            <a:r>
              <a:rPr lang="nb-NO" sz="28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nb-NO" sz="2800" dirty="0"/>
              <a:t> 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 </a:t>
            </a:r>
            <a:r>
              <a:rPr lang="nb-NO" sz="28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nb-NO" sz="2800" dirty="0"/>
              <a:t> Integer age;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</a:t>
            </a:r>
            <a:r>
              <a:rPr lang="en-GB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/>
              <a:t> String getFirstName() {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800" dirty="0"/>
              <a:t> }</a:t>
            </a:r>
            <a:r>
              <a:rPr lang="en-GB" sz="2800" dirty="0"/>
              <a:t> </a:t>
            </a:r>
          </a:p>
          <a:p>
            <a:r>
              <a:rPr lang="en-GB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/>
              <a:t> Integer getAge() { return age; }</a:t>
            </a:r>
            <a:endParaRPr lang="en-GB" sz="2800" dirty="0"/>
          </a:p>
          <a:p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 @Override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GB" sz="2800" dirty="0"/>
              <a:t> String toString() { //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TODO: </a:t>
            </a:r>
            <a:r>
              <a:rPr lang="en-GB" sz="2800" dirty="0"/>
              <a:t>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increaseSalary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only half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 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+increaseSalary(Integer):void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 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432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752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public class Person {</a:t>
            </a:r>
          </a:p>
          <a:p>
            <a:r>
              <a:rPr lang="en-GB" dirty="0"/>
              <a:t>  private Double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dirty="0"/>
              <a:t>;</a:t>
            </a:r>
          </a:p>
          <a:p>
            <a:r>
              <a:rPr lang="en-US" dirty="0"/>
              <a:t>  public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getSalary</a:t>
            </a:r>
            <a:r>
              <a:rPr lang="en-US" dirty="0"/>
              <a:t>() { return this.salary; }</a:t>
            </a:r>
            <a:r>
              <a:rPr lang="en-GB" dirty="0"/>
              <a:t> </a:t>
            </a:r>
          </a:p>
          <a:p>
            <a:r>
              <a:rPr lang="en-GB" dirty="0"/>
              <a:t>  </a:t>
            </a:r>
            <a:r>
              <a:rPr lang="en-US" dirty="0"/>
              <a:t>public void </a:t>
            </a:r>
            <a:r>
              <a:rPr lang="en-US" dirty="0" smtClean="0"/>
              <a:t>increaseSalary(double bonus) </a:t>
            </a:r>
            <a:r>
              <a:rPr lang="en-US" dirty="0"/>
              <a:t>{</a:t>
            </a:r>
          </a:p>
          <a:p>
            <a:r>
              <a:rPr lang="en-US" dirty="0"/>
              <a:t>    if (this.age &gt; 30) {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US" dirty="0"/>
              <a:t> +=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US" dirty="0"/>
              <a:t> * </a:t>
            </a:r>
            <a:r>
              <a:rPr lang="en-US" dirty="0" smtClean="0"/>
              <a:t>bonus </a:t>
            </a:r>
            <a:r>
              <a:rPr lang="en-US" dirty="0"/>
              <a:t>/ 100);</a:t>
            </a:r>
          </a:p>
          <a:p>
            <a:r>
              <a:rPr lang="en-US" dirty="0"/>
              <a:t>    }</a:t>
            </a:r>
            <a:r>
              <a:rPr lang="en-GB" dirty="0"/>
              <a:t> else {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GB" dirty="0"/>
              <a:t> += (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GB" dirty="0"/>
              <a:t> * </a:t>
            </a:r>
            <a:r>
              <a:rPr lang="en-US" dirty="0" smtClean="0"/>
              <a:t>bonus</a:t>
            </a:r>
            <a:r>
              <a:rPr lang="en-GB" dirty="0" smtClean="0"/>
              <a:t> </a:t>
            </a:r>
            <a:r>
              <a:rPr lang="en-GB" dirty="0"/>
              <a:t>/ 200);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dirty="0"/>
              <a:t>from previous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https://judge.softuni.bg/Contests/Practice/Index/475#1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</a:p>
        </p:txBody>
      </p:sp>
      <p:pic>
        <p:nvPicPr>
          <p:cNvPr id="9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67" y="4114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5B8F104-3A34-4EB0-90E4-6741E4DF0D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701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99312" y="48945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98925" y="770175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Implement 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21520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5015097"/>
            <a:ext cx="7825528" cy="820600"/>
          </a:xfrm>
        </p:spPr>
        <p:txBody>
          <a:bodyPr/>
          <a:lstStyle/>
          <a:p>
            <a:r>
              <a:rPr lang="en-GB" dirty="0"/>
              <a:t>Encapsulation in 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12" y="1371600"/>
            <a:ext cx="4106400" cy="328512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39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System.out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en-US" dirty="0"/>
              <a:t> 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private void setSalary(Double salary) {</a:t>
            </a:r>
          </a:p>
          <a:p>
            <a:r>
              <a:rPr lang="en-US" sz="2800" dirty="0"/>
              <a:t>  if (salary &lt; 460) {</a:t>
            </a:r>
          </a:p>
          <a:p>
            <a:r>
              <a:rPr lang="en-US" sz="2800" dirty="0"/>
              <a:t>    throw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IllegalArgumentException</a:t>
            </a:r>
            <a:r>
              <a:rPr lang="en-US" sz="2800" dirty="0"/>
              <a:t>("Message");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  </a:t>
            </a:r>
          </a:p>
          <a:p>
            <a:r>
              <a:rPr lang="en-US" sz="2800" dirty="0"/>
              <a:t>  this.salary = salary;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704012" y="3468404"/>
            <a:ext cx="5157900" cy="906391"/>
          </a:xfrm>
          <a:prstGeom prst="wedgeRoundRectCallout">
            <a:avLst>
              <a:gd name="adj1" fmla="val -56535"/>
              <a:gd name="adj2" fmla="val -532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It is better to throw an exception, than to printing on the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2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dirty="0"/>
              <a:t> use private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of object 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lastName, </a:t>
            </a:r>
          </a:p>
          <a:p>
            <a:r>
              <a:rPr lang="en-US" sz="2800" dirty="0"/>
              <a:t>              Integer age, Double salary) {</a:t>
            </a:r>
          </a:p>
          <a:p>
            <a:r>
              <a:rPr lang="en-US" sz="2800" dirty="0"/>
              <a:t>  setFirstName(firstName);</a:t>
            </a:r>
          </a:p>
          <a:p>
            <a:r>
              <a:rPr lang="en-US" sz="2800" dirty="0"/>
              <a:t>  setLastName(lastName);</a:t>
            </a:r>
          </a:p>
          <a:p>
            <a:r>
              <a:rPr lang="en-US" sz="2800" dirty="0"/>
              <a:t>  setAge(age);</a:t>
            </a:r>
          </a:p>
          <a:p>
            <a:r>
              <a:rPr lang="en-US" sz="2800" dirty="0"/>
              <a:t>  setSalary(salary);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39884" y="2895600"/>
            <a:ext cx="3124200" cy="906391"/>
          </a:xfrm>
          <a:prstGeom prst="wedgeRoundRectCallout">
            <a:avLst>
              <a:gd name="adj1" fmla="val -67659"/>
              <a:gd name="adj2" fmla="val -29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Validation should be in the setter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1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3611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/>
              <a:t> with validation </a:t>
            </a:r>
            <a:br>
              <a:rPr lang="en-US" dirty="0"/>
            </a:br>
            <a:r>
              <a:rPr lang="en-US" dirty="0"/>
              <a:t>for every field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should be at least 3 symbols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/>
              <a:t> cannot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zero or negative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cannot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Validate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-setAge(Integer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5087110"/>
            <a:ext cx="2733272" cy="1366636"/>
          </a:xfrm>
          <a:prstGeom prst="roundRect">
            <a:avLst>
              <a:gd name="adj" fmla="val 4325"/>
            </a:avLst>
          </a:prstGeom>
        </p:spPr>
      </p:pic>
    </p:spTree>
    <p:extLst>
      <p:ext uri="{BB962C8B-B14F-4D97-AF65-F5344CB8AC3E}">
        <p14:creationId xmlns:p14="http://schemas.microsoft.com/office/powerpoint/2010/main" val="8420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 validation for firstName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 validation for lastName</a:t>
            </a:r>
          </a:p>
          <a:p>
            <a:r>
              <a:rPr lang="en-US" sz="2800" dirty="0"/>
              <a:t>private void setAge(Integer age) {</a:t>
            </a:r>
          </a:p>
          <a:p>
            <a:r>
              <a:rPr lang="en-US" sz="2800" dirty="0"/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tx2"/>
                </a:solidFill>
              </a:rPr>
              <a:t>throw new IllegalArgumentException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"Age cannot be zero or negative integer"</a:t>
            </a:r>
            <a:r>
              <a:rPr lang="en-US" sz="2800" dirty="0"/>
              <a:t>);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 validation for salary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https://judge.softuni.bg/Contests/Practice/Index/475#2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Immutable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== value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 be changed</a:t>
            </a:r>
          </a:p>
          <a:p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1981200"/>
            <a:ext cx="109584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= new String("old String");</a:t>
            </a:r>
          </a:p>
          <a:p>
            <a:r>
              <a:rPr lang="en-US" sz="2800" dirty="0"/>
              <a:t>System.out.println(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);</a:t>
            </a:r>
          </a:p>
          <a:p>
            <a:r>
              <a:rPr lang="en-US" sz="2800" dirty="0"/>
              <a:t>myString.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/>
              <a:t>("old", "new");</a:t>
            </a:r>
          </a:p>
          <a:p>
            <a:r>
              <a:rPr lang="en-US" sz="2800" dirty="0"/>
              <a:t>System.out.println(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844896" y="41148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4936419"/>
            <a:ext cx="109584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263099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change state</a:t>
            </a:r>
            <a:r>
              <a:rPr lang="en-US" dirty="0"/>
              <a:t> of objects by 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074991"/>
            <a:ext cx="109584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myPoint = new Point(0, 0); myPoint.setLocation(1.0, 0.0);</a:t>
            </a:r>
          </a:p>
          <a:p>
            <a:r>
              <a:rPr lang="en-US" sz="2800" dirty="0"/>
              <a:t>System.out.println(myPoint);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844896" y="3859417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4681507"/>
            <a:ext cx="10958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java.awt.Point[1.0, 0.0]</a:t>
            </a:r>
          </a:p>
        </p:txBody>
      </p:sp>
    </p:spTree>
    <p:extLst>
      <p:ext uri="{BB962C8B-B14F-4D97-AF65-F5344CB8AC3E}">
        <p14:creationId xmlns:p14="http://schemas.microsoft.com/office/powerpoint/2010/main" val="379343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Fields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mutable fields are still </a:t>
            </a:r>
            <a:r>
              <a:rPr lang="en-US" dirty="0" smtClean="0"/>
              <a:t>not </a:t>
            </a:r>
            <a:r>
              <a:rPr lang="en-US" dirty="0"/>
              <a:t>encapsulated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getter is setter too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2" y="2025590"/>
            <a:ext cx="10882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List&lt;Person&gt; getPlayers()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4827523"/>
            <a:ext cx="1418332" cy="13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4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team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they go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squad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99212" y="1668287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+getFirstTeam(Integer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+getReserveTeam(Double salary)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25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499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Reserve Team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212323"/>
            <a:ext cx="108821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dirty="0"/>
              <a:t>private List&lt;Person&gt; firstTeam;</a:t>
            </a:r>
          </a:p>
          <a:p>
            <a:pPr fontAlgn="base"/>
            <a:r>
              <a:rPr lang="en-US" dirty="0"/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dirty="0"/>
              <a:t>public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addPlayer</a:t>
            </a:r>
            <a:r>
              <a:rPr lang="en-US" dirty="0"/>
              <a:t>(Person person) {</a:t>
            </a:r>
          </a:p>
          <a:p>
            <a:pPr fontAlgn="base"/>
            <a:r>
              <a:rPr lang="en-US" dirty="0"/>
              <a:t>  if (person.getAge() &lt; 40) {</a:t>
            </a:r>
          </a:p>
          <a:p>
            <a:pPr fontAlgn="base"/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firstTeam.add(person);</a:t>
            </a:r>
          </a:p>
          <a:p>
            <a:pPr fontAlgn="base"/>
            <a:r>
              <a:rPr lang="en-US" dirty="0"/>
              <a:t>  } else {</a:t>
            </a:r>
          </a:p>
          <a:p>
            <a:pPr fontAlgn="base"/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reserveTeam.add(person); </a:t>
            </a:r>
          </a:p>
          <a:p>
            <a:pPr fontAlgn="base"/>
            <a:r>
              <a:rPr lang="en-US" dirty="0"/>
              <a:t>  } }</a:t>
            </a:r>
          </a:p>
          <a:p>
            <a:pPr fontAlgn="base"/>
            <a:r>
              <a:rPr lang="en-US" dirty="0"/>
              <a:t>public List&lt;Person&gt; getPlayers() {</a:t>
            </a:r>
          </a:p>
          <a:p>
            <a:pPr fontAlgn="base"/>
            <a:r>
              <a:rPr lang="en-US" dirty="0"/>
              <a:t> 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Collections.unmodifiableList</a:t>
            </a:r>
            <a:r>
              <a:rPr lang="en-US" dirty="0"/>
              <a:t>(firstTeam);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//TODO: add getter for reserve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12" y="6324600"/>
            <a:ext cx="1066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https://judge.softuni.bg/Contests/Practice/Index/475#3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class</a:t>
            </a:r>
            <a:r>
              <a:rPr lang="en-US" b="1" dirty="0"/>
              <a:t> </a:t>
            </a:r>
            <a:r>
              <a:rPr lang="en-US" dirty="0"/>
              <a:t>can't be extended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825" y="1828800"/>
            <a:ext cx="10667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public class Animal {}</a:t>
            </a:r>
          </a:p>
          <a:p>
            <a:pPr fontAlgn="base"/>
            <a:r>
              <a:rPr lang="en-US" sz="2800" dirty="0"/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2800" dirty="0"/>
              <a:t> class Mammal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800" dirty="0"/>
              <a:t> Animal {}</a:t>
            </a:r>
          </a:p>
          <a:p>
            <a:pPr fontAlgn="base"/>
            <a:r>
              <a:rPr lang="en-US" sz="2800" dirty="0"/>
              <a:t>public class Cat extends Mammal {}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58825" y="3990748"/>
            <a:ext cx="10667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public class Animal {</a:t>
            </a:r>
          </a:p>
          <a:p>
            <a:pPr fontAlgn="base"/>
            <a:r>
              <a:rPr lang="en-US" sz="2800" dirty="0"/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2800" dirty="0"/>
              <a:t> move(Point point) }</a:t>
            </a:r>
          </a:p>
          <a:p>
            <a:pPr fontAlgn="base"/>
            <a:r>
              <a:rPr lang="en-US" sz="2800" dirty="0"/>
              <a:t>public class Mammal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800" dirty="0"/>
              <a:t> Animal {</a:t>
            </a:r>
          </a:p>
          <a:p>
            <a:pPr fontAlgn="base"/>
            <a:r>
              <a:rPr lang="en-US" sz="2800" dirty="0"/>
              <a:t>  @override </a:t>
            </a:r>
          </a:p>
          <a:p>
            <a:pPr fontAlgn="base"/>
            <a:r>
              <a:rPr lang="en-US" sz="2800" dirty="0"/>
              <a:t>  public move() </a:t>
            </a:r>
            <a:endParaRPr lang="bg-BG" sz="2800" dirty="0" smtClean="0"/>
          </a:p>
          <a:p>
            <a:pPr fontAlgn="base"/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3021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600200"/>
            <a:ext cx="11506200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</a:t>
            </a:r>
            <a:r>
              <a:rPr lang="en-US" sz="2800" dirty="0" smtClean="0"/>
              <a:t>rivate </a:t>
            </a:r>
            <a:r>
              <a:rPr lang="en-US" sz="2800" dirty="0"/>
              <a:t>final String name;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rivate </a:t>
            </a:r>
            <a:r>
              <a:rPr lang="en-US" sz="2800" dirty="0"/>
              <a:t>final List&lt;Person&gt; firstTeam;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public </a:t>
            </a:r>
            <a:r>
              <a:rPr lang="en-US" sz="2800" dirty="0" smtClean="0"/>
              <a:t>Team(String </a:t>
            </a:r>
            <a:r>
              <a:rPr lang="en-US" sz="2800" dirty="0"/>
              <a:t>name) {</a:t>
            </a:r>
          </a:p>
          <a:p>
            <a:r>
              <a:rPr lang="en-US" sz="2800" dirty="0"/>
              <a:t>  this.name = name;</a:t>
            </a:r>
          </a:p>
          <a:p>
            <a:r>
              <a:rPr lang="en-US" sz="2800" dirty="0"/>
              <a:t>  this.firstTeam = new ArrayList&lt;Person</a:t>
            </a:r>
            <a:r>
              <a:rPr lang="en-US" sz="2800" dirty="0" smtClean="0"/>
              <a:t>&gt;();</a:t>
            </a:r>
            <a:endParaRPr lang="en-US" sz="2800" dirty="0"/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doSomething() {</a:t>
            </a:r>
          </a:p>
          <a:p>
            <a:r>
              <a:rPr lang="en-US" sz="2800" dirty="0"/>
              <a:t>  this.name = "";</a:t>
            </a:r>
          </a:p>
          <a:p>
            <a:r>
              <a:rPr lang="en-US" sz="2800" dirty="0"/>
              <a:t>  this.firstTeam = new Arraylist&lt;Person&gt;();</a:t>
            </a:r>
          </a:p>
          <a:p>
            <a:r>
              <a:rPr lang="en-US" sz="2800" dirty="0"/>
              <a:t>  this.firstTeam.add(Person person)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37612" y="4572000"/>
            <a:ext cx="3657600" cy="530318"/>
          </a:xfrm>
          <a:prstGeom prst="wedgeRoundRectCallout">
            <a:avLst>
              <a:gd name="adj1" fmla="val -70217"/>
              <a:gd name="adj2" fmla="val 69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rgbClr val="FFFFFF"/>
                </a:solidFill>
              </a:rPr>
              <a:t>Compile time error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complexity</a:t>
            </a:r>
          </a:p>
          <a:p>
            <a:r>
              <a:rPr lang="en-US" sz="3600" dirty="0"/>
              <a:t>Structural changes remain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validations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data binding</a:t>
            </a:r>
            <a:endParaRPr lang="bg-BG" sz="3600" b="1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Benefits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692278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8" y="3581400"/>
            <a:ext cx="304800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1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46212" y="48768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98925" y="685800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455612" y="5704419"/>
            <a:ext cx="11277600" cy="1365365"/>
          </a:xfrm>
        </p:spPr>
        <p:txBody>
          <a:bodyPr/>
          <a:lstStyle/>
          <a:p>
            <a:r>
              <a:rPr lang="en-GB" dirty="0"/>
              <a:t>Validations, Mutable and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6677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implementation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Access modifiers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reduces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Mutable objects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3A43E-5FA5-449C-A8A1-BB68656A39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https://softuni.bg/trainings/1976/java-oop-basics-june-2018#lesson-8733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3886200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86200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313488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5490" y="1304444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98" y="1295400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5468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73" y="1752600"/>
            <a:ext cx="3575950" cy="2679639"/>
          </a:xfrm>
          <a:prstGeom prst="roundRect">
            <a:avLst>
              <a:gd name="adj" fmla="val 2752"/>
            </a:avLst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GB" dirty="0"/>
              <a:t>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10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wrapping</a:t>
            </a:r>
            <a:r>
              <a:rPr lang="en-US" dirty="0"/>
              <a:t> code and data together into a 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unit</a:t>
            </a:r>
          </a:p>
          <a:p>
            <a:r>
              <a:rPr lang="en-US" dirty="0"/>
              <a:t>Objects fields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must be private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514600"/>
            <a:ext cx="10958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648200"/>
            <a:ext cx="10958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getAge()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setAge()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5708067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3253783"/>
            <a:ext cx="990600" cy="9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3599613" y="1156541"/>
            <a:ext cx="4989599" cy="59605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Fields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b="1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– Example</a:t>
            </a:r>
            <a:endParaRPr lang="bg-BG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3735144"/>
            <a:chOff x="3351213" y="3054770"/>
            <a:chExt cx="5486400" cy="37351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25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-age:int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+getName:String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+getAge:int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+setName(String name):void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+setAge(int age):void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reference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current object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current class instance variable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2524332"/>
            <a:ext cx="112013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name) 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.name = name;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812" y="4724400"/>
            <a:ext cx="112014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String fullName() {</a:t>
            </a:r>
          </a:p>
          <a:p>
            <a:r>
              <a:rPr lang="en-US" sz="2800" dirty="0"/>
              <a:t>  return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.getFirstName() + " " +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.getLastName()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543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constructor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38532"/>
            <a:ext cx="11506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name) 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.firstName = name;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379412" y="3810000"/>
            <a:ext cx="11506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</a:t>
            </a:r>
            <a:r>
              <a:rPr lang="en-US" sz="2800" dirty="0" smtClean="0"/>
              <a:t>Person(String </a:t>
            </a:r>
            <a:r>
              <a:rPr lang="en-US" sz="2800" dirty="0"/>
              <a:t>name, Integer age) 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(name);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.age = age;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298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passed like an argument in method or constructor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 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883" y="1943256"/>
            <a:ext cx="11187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class </a:t>
            </a:r>
            <a:r>
              <a:rPr lang="en-US" sz="2800" dirty="0"/>
              <a:t>Hotel {</a:t>
            </a:r>
          </a:p>
          <a:p>
            <a:r>
              <a:rPr lang="bg-BG" sz="2800" dirty="0"/>
              <a:t> </a:t>
            </a:r>
            <a:r>
              <a:rPr lang="bg-BG" sz="2800" dirty="0" smtClean="0"/>
              <a:t>  </a:t>
            </a:r>
            <a:r>
              <a:rPr lang="en-US" sz="2800" dirty="0" smtClean="0"/>
              <a:t>Set&lt;HotelPhoto</a:t>
            </a:r>
            <a:r>
              <a:rPr lang="en-US" sz="2800" dirty="0"/>
              <a:t>&gt; hotelPhotos</a:t>
            </a:r>
            <a:r>
              <a:rPr lang="en-US" sz="2800" dirty="0" smtClean="0"/>
              <a:t>;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  void </a:t>
            </a:r>
            <a:r>
              <a:rPr lang="en-US" sz="2800" dirty="0"/>
              <a:t>updateBiDirectionalRelation</a:t>
            </a:r>
            <a:r>
              <a:rPr lang="en-US" sz="2800" dirty="0" smtClean="0"/>
              <a:t>()</a:t>
            </a:r>
            <a:r>
              <a:rPr lang="bg-BG" sz="2800" dirty="0" smtClean="0"/>
              <a:t>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.getHotelPhotos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.</a:t>
            </a:r>
            <a:r>
              <a:rPr lang="en-US" sz="2800" dirty="0"/>
              <a:t>forEach(p -&gt; p.setHotel(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));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867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2252</Words>
  <Application>Microsoft Office PowerPoint</Application>
  <PresentationFormat>Custom</PresentationFormat>
  <Paragraphs>557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Keyword this</vt:lpstr>
      <vt:lpstr>Keyword this </vt:lpstr>
      <vt:lpstr>Keyword this </vt:lpstr>
      <vt:lpstr>Access Modifiers</vt:lpstr>
      <vt:lpstr>Private</vt:lpstr>
      <vt:lpstr>Protected</vt:lpstr>
      <vt:lpstr>Default</vt:lpstr>
      <vt:lpstr>Public</vt:lpstr>
      <vt:lpstr>Problem: Sort Persons by Name and Age</vt:lpstr>
      <vt:lpstr>Solution: Sort Persons by Name and Age</vt:lpstr>
      <vt:lpstr>Problem: Salary Increase</vt:lpstr>
      <vt:lpstr>Solution: Salary Increase</vt:lpstr>
      <vt:lpstr>Exercises in Class</vt:lpstr>
      <vt:lpstr>Encapsulation in Java</vt:lpstr>
      <vt:lpstr>Validation</vt:lpstr>
      <vt:lpstr>Validation </vt:lpstr>
      <vt:lpstr>Problem: Validate Data</vt:lpstr>
      <vt:lpstr>Solution: Validate Data</vt:lpstr>
      <vt:lpstr>Immutable Objects</vt:lpstr>
      <vt:lpstr>Mutable Objects</vt:lpstr>
      <vt:lpstr>Mutable Fields</vt:lpstr>
      <vt:lpstr>Problem: First and Reserve Team</vt:lpstr>
      <vt:lpstr>Solution: First and Reserve Team</vt:lpstr>
      <vt:lpstr>Keyword final</vt:lpstr>
      <vt:lpstr>Keyword final</vt:lpstr>
      <vt:lpstr>Encapsulation – Benefits</vt:lpstr>
      <vt:lpstr>Exercises in Class</vt:lpstr>
      <vt:lpstr>Summary</vt:lpstr>
      <vt:lpstr>Java Advanced – Course Overview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OOP - Encapsulation</dc:title>
  <dc:subject>C# Basics Course</dc:subject>
  <dc:creator/>
  <cp:keywords>Encapsulation,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2018-06-13T16:52:40Z</dcterms:modified>
  <cp:category>programming, OOP,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