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69" r:id="rId3"/>
  </p:sldMasterIdLst>
  <p:notesMasterIdLst>
    <p:notesMasterId r:id="rId50"/>
  </p:notesMasterIdLst>
  <p:handoutMasterIdLst>
    <p:handoutMasterId r:id="rId51"/>
  </p:handoutMasterIdLst>
  <p:sldIdLst>
    <p:sldId id="394" r:id="rId4"/>
    <p:sldId id="395" r:id="rId5"/>
    <p:sldId id="477" r:id="rId6"/>
    <p:sldId id="544" r:id="rId7"/>
    <p:sldId id="549" r:id="rId8"/>
    <p:sldId id="550" r:id="rId9"/>
    <p:sldId id="551" r:id="rId10"/>
    <p:sldId id="560" r:id="rId11"/>
    <p:sldId id="569" r:id="rId12"/>
    <p:sldId id="545" r:id="rId13"/>
    <p:sldId id="562" r:id="rId14"/>
    <p:sldId id="546" r:id="rId15"/>
    <p:sldId id="555" r:id="rId16"/>
    <p:sldId id="559" r:id="rId17"/>
    <p:sldId id="552" r:id="rId18"/>
    <p:sldId id="580" r:id="rId19"/>
    <p:sldId id="558" r:id="rId20"/>
    <p:sldId id="565" r:id="rId21"/>
    <p:sldId id="567" r:id="rId22"/>
    <p:sldId id="568" r:id="rId23"/>
    <p:sldId id="570" r:id="rId24"/>
    <p:sldId id="579" r:id="rId25"/>
    <p:sldId id="553" r:id="rId26"/>
    <p:sldId id="581" r:id="rId27"/>
    <p:sldId id="582" r:id="rId28"/>
    <p:sldId id="548" r:id="rId29"/>
    <p:sldId id="576" r:id="rId30"/>
    <p:sldId id="561" r:id="rId31"/>
    <p:sldId id="563" r:id="rId32"/>
    <p:sldId id="573" r:id="rId33"/>
    <p:sldId id="574" r:id="rId34"/>
    <p:sldId id="540" r:id="rId35"/>
    <p:sldId id="542" r:id="rId36"/>
    <p:sldId id="564" r:id="rId37"/>
    <p:sldId id="572" r:id="rId38"/>
    <p:sldId id="583" r:id="rId39"/>
    <p:sldId id="490" r:id="rId40"/>
    <p:sldId id="577" r:id="rId41"/>
    <p:sldId id="547" r:id="rId42"/>
    <p:sldId id="571" r:id="rId43"/>
    <p:sldId id="578" r:id="rId44"/>
    <p:sldId id="543" r:id="rId45"/>
    <p:sldId id="533" r:id="rId46"/>
    <p:sldId id="421" r:id="rId47"/>
    <p:sldId id="586" r:id="rId48"/>
    <p:sldId id="585"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D60"/>
    <a:srgbClr val="663606"/>
    <a:srgbClr val="F9F0AB"/>
    <a:srgbClr val="F9E6AB"/>
    <a:srgbClr val="F9FAAB"/>
    <a:srgbClr val="767691"/>
    <a:srgbClr val="7676AA"/>
    <a:srgbClr val="603A14"/>
    <a:srgbClr val="E85C0E"/>
    <a:srgbClr val="BAB39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88610" autoAdjust="0"/>
  </p:normalViewPr>
  <p:slideViewPr>
    <p:cSldViewPr>
      <p:cViewPr varScale="1">
        <p:scale>
          <a:sx n="69" d="100"/>
          <a:sy n="69" d="100"/>
        </p:scale>
        <p:origin x="516" y="4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6/17/2018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6/17/2018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20032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2181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3.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6/17/2018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6837529C-7D16-4D4B-9E8D-8E96B10EAC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53171B9-5BB4-4B23-AE6D-180F13B671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21713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945B8B8C-437D-4307-8E18-1B92DCB2FE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29650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0611B091-C092-4FE9-AFFE-4B0E3F6CC19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49729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08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499F432C-DAEA-400E-A53E-57A9FB8885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090544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6/17/2018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11765578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oftuni.bg/"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superhosting.bg/" TargetMode="External"/><Relationship Id="rId13" Type="http://schemas.openxmlformats.org/officeDocument/2006/relationships/image" Target="../media/image26.png"/><Relationship Id="rId18" Type="http://schemas.openxmlformats.org/officeDocument/2006/relationships/image" Target="../media/image29.png"/><Relationship Id="rId26" Type="http://schemas.openxmlformats.org/officeDocument/2006/relationships/image" Target="../media/image33.png"/><Relationship Id="rId3" Type="http://schemas.openxmlformats.org/officeDocument/2006/relationships/hyperlink" Target="https://softuni.bg/modules/21/java-fundamentals" TargetMode="External"/><Relationship Id="rId21" Type="http://schemas.openxmlformats.org/officeDocument/2006/relationships/hyperlink" Target="http://www.telenor.bg/" TargetMode="External"/><Relationship Id="rId7" Type="http://schemas.openxmlformats.org/officeDocument/2006/relationships/image" Target="../media/image23.png"/><Relationship Id="rId12" Type="http://schemas.openxmlformats.org/officeDocument/2006/relationships/hyperlink" Target="http://xs-software.com/" TargetMode="External"/><Relationship Id="rId17" Type="http://schemas.openxmlformats.org/officeDocument/2006/relationships/image" Target="../media/image28.png"/><Relationship Id="rId25" Type="http://schemas.openxmlformats.org/officeDocument/2006/relationships/hyperlink" Target="http://smartit.bg/" TargetMode="External"/><Relationship Id="rId2" Type="http://schemas.openxmlformats.org/officeDocument/2006/relationships/notesSlide" Target="../notesSlides/notesSlide37.xml"/><Relationship Id="rId16" Type="http://schemas.openxmlformats.org/officeDocument/2006/relationships/hyperlink" Target="https://aeternity.com/" TargetMode="External"/><Relationship Id="rId20" Type="http://schemas.openxmlformats.org/officeDocument/2006/relationships/image" Target="../media/image30.jpeg"/><Relationship Id="rId1" Type="http://schemas.openxmlformats.org/officeDocument/2006/relationships/slideLayout" Target="../slideLayouts/slideLayout9.xml"/><Relationship Id="rId6" Type="http://schemas.openxmlformats.org/officeDocument/2006/relationships/hyperlink" Target="http://www.softwaregroup-bg.com/" TargetMode="External"/><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hyperlink" Target="https://www.sbtech.com/" TargetMode="External"/><Relationship Id="rId10" Type="http://schemas.openxmlformats.org/officeDocument/2006/relationships/hyperlink" Target="https://netpeak.net/" TargetMode="External"/><Relationship Id="rId19" Type="http://schemas.openxmlformats.org/officeDocument/2006/relationships/hyperlink" Target="https://www.liebherr.com/en/deu/start/start-page.html" TargetMode="External"/><Relationship Id="rId4" Type="http://schemas.openxmlformats.org/officeDocument/2006/relationships/hyperlink" Target="http://www.infragistics.com/" TargetMode="External"/><Relationship Id="rId9" Type="http://schemas.openxmlformats.org/officeDocument/2006/relationships/image" Target="../media/image24.png"/><Relationship Id="rId14" Type="http://schemas.openxmlformats.org/officeDocument/2006/relationships/hyperlink" Target="http://www.indeavr.com/" TargetMode="External"/><Relationship Id="rId22" Type="http://schemas.openxmlformats.org/officeDocument/2006/relationships/image" Target="../media/image31.png"/></Relationships>
</file>

<file path=ppt/slides/_rels/slide46.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foundation/"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5"/>
              </a:rPr>
              <a:t>http://softuni.bg</a:t>
            </a:r>
            <a:endParaRPr lang="en-US" dirty="0"/>
          </a:p>
        </p:txBody>
      </p:sp>
      <p:sp>
        <p:nvSpPr>
          <p:cNvPr id="11" name="TextBox 10"/>
          <p:cNvSpPr txBox="1"/>
          <p:nvPr/>
        </p:nvSpPr>
        <p:spPr>
          <a:xfrm rot="576164">
            <a:off x="5298946"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14" name="Picture 13">
            <a:extLst>
              <a:ext uri="{FF2B5EF4-FFF2-40B4-BE49-F238E27FC236}">
                <a16:creationId xmlns:a16="http://schemas.microsoft.com/office/drawing/2014/main" id="{A5192A44-5504-4081-9755-0B6EC0EED90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2" descr="http://faculty.ycp.edu/~dhovemey/fall2013/cs201/lecture/figures/classHier.png">
            <a:extLst>
              <a:ext uri="{FF2B5EF4-FFF2-40B4-BE49-F238E27FC236}">
                <a16:creationId xmlns:a16="http://schemas.microsoft.com/office/drawing/2014/main" id="{5F047350-C98C-46F1-939A-86A0B050395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131" t="-9580" r="-4131" b="-9580"/>
          <a:stretch/>
        </p:blipFill>
        <p:spPr bwMode="auto">
          <a:xfrm>
            <a:off x="7337992" y="3733800"/>
            <a:ext cx="4228320" cy="2724831"/>
          </a:xfrm>
          <a:prstGeom prst="roundRect">
            <a:avLst>
              <a:gd name="adj" fmla="val 4766"/>
            </a:avLst>
          </a:prstGeom>
          <a:solidFill>
            <a:schemeClr val="tx1"/>
          </a:solidFill>
          <a:effectLst>
            <a:softEdge rad="63500"/>
          </a:effectLst>
        </p:spPr>
      </p:pic>
      <p:pic>
        <p:nvPicPr>
          <p:cNvPr id="16" name="Picture 15">
            <a:extLst>
              <a:ext uri="{FF2B5EF4-FFF2-40B4-BE49-F238E27FC236}">
                <a16:creationId xmlns:a16="http://schemas.microsoft.com/office/drawing/2014/main" id="{C0D3D29C-BAF5-4006-8125-0CCBDDF50E6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1983" y="2209800"/>
            <a:ext cx="2150546" cy="551743"/>
          </a:xfrm>
          <a:prstGeom prst="rect">
            <a:avLst/>
          </a:prstGeom>
        </p:spPr>
      </p:pic>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b="1"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tx2">
                    <a:lumMod val="75000"/>
                  </a:schemeClr>
                </a:solidFill>
              </a:rPr>
              <a:t>takes</a:t>
            </a:r>
            <a:r>
              <a:rPr lang="en-US" b="1" dirty="0"/>
              <a:t> </a:t>
            </a:r>
            <a:r>
              <a:rPr lang="en-US" b="1"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student = new Student();</a:t>
            </a:r>
          </a:p>
          <a:p>
            <a:r>
              <a:rPr lang="en-US" sz="3600" dirty="0">
                <a:solidFill>
                  <a:schemeClr val="accent1">
                    <a:lumMod val="20000"/>
                    <a:lumOff val="80000"/>
                  </a:schemeClr>
                </a:solidFill>
              </a:rPr>
              <a:t>student.</a:t>
            </a:r>
            <a:r>
              <a:rPr lang="en-US" sz="3600" dirty="0">
                <a:solidFill>
                  <a:schemeClr val="tx2">
                    <a:lumMod val="75000"/>
                  </a:schemeClr>
                </a:solidFill>
              </a:rPr>
              <a:t>sleep()</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employee = new Employee();</a:t>
            </a:r>
          </a:p>
          <a:p>
            <a:r>
              <a:rPr lang="en-GB" sz="3600" dirty="0">
                <a:solidFill>
                  <a:schemeClr val="accent1">
                    <a:lumMod val="20000"/>
                    <a:lumOff val="80000"/>
                  </a:schemeClr>
                </a:solidFill>
              </a:rPr>
              <a:t>employee.</a:t>
            </a:r>
            <a:r>
              <a:rPr lang="en-GB" sz="3600" dirty="0">
                <a:solidFill>
                  <a:schemeClr val="tx2">
                    <a:lumMod val="75000"/>
                  </a:schemeClr>
                </a:solidFill>
              </a:rPr>
              <a:t>sleep()</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tx2">
                    <a:lumMod val="75000"/>
                  </a:schemeClr>
                </a:solidFill>
              </a:rPr>
              <a:t>not inherited </a:t>
            </a:r>
          </a:p>
          <a:p>
            <a:pPr marL="361950" indent="-361950">
              <a:lnSpc>
                <a:spcPct val="110000"/>
              </a:lnSpc>
            </a:pPr>
            <a:r>
              <a:rPr lang="en-US" dirty="0"/>
              <a:t>Constructors </a:t>
            </a:r>
            <a:r>
              <a:rPr lang="en-US" b="1" dirty="0">
                <a:solidFill>
                  <a:schemeClr val="tx2">
                    <a:lumMod val="75000"/>
                  </a:schemeClr>
                </a:solidFill>
              </a:rPr>
              <a:t>can be reused</a:t>
            </a:r>
            <a:r>
              <a:rPr lang="en-US" b="1" dirty="0"/>
              <a:t>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school;</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this.school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b="1"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b="1"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CollegeStudent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tx2">
                    <a:lumMod val="75000"/>
                  </a:schemeClr>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a:solidFill>
                  <a:schemeClr val="accent1">
                    <a:lumMod val="20000"/>
                    <a:lumOff val="80000"/>
                  </a:schemeClr>
                </a:solidFill>
              </a:rPr>
              <a:t>System.out.println(</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r>
              <a:rPr lang="en-US" sz="3200" dirty="0">
                <a:solidFill>
                  <a:schemeClr val="tx2">
                    <a:lumMod val="75000"/>
                  </a:schemeClr>
                </a:solidFill>
              </a:rPr>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bark</a:t>
              </a:r>
              <a:r>
                <a:rPr lang="en-US" b="1" noProof="1">
                  <a:latin typeface="Consolas" panose="020B0609020204030204" pitchFamily="49" charset="0"/>
                </a:rPr>
                <a:t>():void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meow</a:t>
              </a:r>
              <a:r>
                <a:rPr lang="en-US" b="1" noProof="1">
                  <a:latin typeface="Consolas" panose="020B0609020204030204" pitchFamily="49" charset="0"/>
                </a:rPr>
                <a:t>():void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6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217612"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341812"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acces all public</a:t>
            </a:r>
            <a:r>
              <a:rPr lang="en-US" b="1" noProof="1"/>
              <a:t> </a:t>
            </a:r>
            <a:r>
              <a:rPr lang="en-US" noProof="1"/>
              <a:t>and </a:t>
            </a:r>
            <a:r>
              <a:rPr lang="en-US" b="1" noProof="1">
                <a:solidFill>
                  <a:schemeClr val="tx2">
                    <a:lumMod val="75000"/>
                  </a:schemeClr>
                </a:solidFill>
              </a:rPr>
              <a:t>protected</a:t>
            </a:r>
            <a:r>
              <a:rPr lang="en-US" noProof="1"/>
              <a:t> members</a:t>
            </a:r>
          </a:p>
          <a:p>
            <a:r>
              <a:rPr lang="en-US" noProof="1"/>
              <a:t>Derived classes can access </a:t>
            </a:r>
            <a:r>
              <a:rPr lang="en-US" b="1" noProof="1">
                <a:solidFill>
                  <a:schemeClr val="tx2">
                    <a:lumMod val="75000"/>
                  </a:schemeClr>
                </a:solidFill>
              </a:rPr>
              <a:t>default</a:t>
            </a:r>
            <a:r>
              <a:rPr lang="en-US" noProof="1"/>
              <a:t> members </a:t>
            </a:r>
            <a:r>
              <a:rPr lang="en-US" b="1" noProof="1">
                <a:solidFill>
                  <a:schemeClr val="tx2">
                    <a:lumMod val="75000"/>
                  </a:schemeClr>
                </a:solidFill>
              </a:rPr>
              <a:t>if in same package</a:t>
            </a:r>
          </a:p>
          <a:p>
            <a:r>
              <a:rPr lang="en-US" b="1" noProof="1">
                <a:solidFill>
                  <a:schemeClr val="tx2">
                    <a:lumMod val="75000"/>
                  </a:schemeClr>
                </a:solidFill>
              </a:rPr>
              <a:t>Private</a:t>
            </a:r>
            <a:r>
              <a:rPr lang="en-US" noProof="1"/>
              <a:t> fields </a:t>
            </a:r>
            <a:r>
              <a:rPr lang="en-US" b="1" noProof="1">
                <a:solidFill>
                  <a:schemeClr val="tx2">
                    <a:lumMod val="75000"/>
                  </a:schemeClr>
                </a:solidFill>
              </a:rPr>
              <a:t>aren't 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hide</a:t>
            </a:r>
            <a:r>
              <a:rPr lang="en-US" b="1" noProof="1"/>
              <a:t> </a:t>
            </a:r>
            <a:r>
              <a:rPr lang="en-US" noProof="1"/>
              <a:t>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a:solidFill>
                  <a:schemeClr val="tx2">
                    <a:lumMod val="75000"/>
                  </a:schemeClr>
                </a:solidFill>
                <a:latin typeface="Consolas" panose="020B0609020204030204" pitchFamily="49" charset="0"/>
              </a:rPr>
              <a:t>int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a:solidFill>
                  <a:schemeClr val="tx2">
                    <a:lumMod val="75000"/>
                  </a:schemeClr>
                </a:solidFill>
              </a:rPr>
              <a:t>this</a:t>
            </a:r>
            <a:r>
              <a:rPr lang="en-US" sz="3200" dirty="0">
                <a:solidFill>
                  <a:schemeClr val="accent1">
                    <a:lumMod val="20000"/>
                    <a:lumOff val="80000"/>
                  </a:schemeClr>
                </a:solidFill>
              </a:rPr>
              <a:t>.weight = 0.6f;</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.weight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int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b="1"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sout("Person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sout("Student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b="1" dirty="0">
                <a:solidFill>
                  <a:schemeClr val="tx2">
                    <a:lumMod val="75000"/>
                  </a:schemeClr>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MyString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MyMath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a:solidFill>
                <a:schemeClr val="tx2">
                  <a:lumMod val="75000"/>
                </a:schemeClr>
              </a:solidFill>
            </a:endParaRPr>
          </a:p>
        </p:txBody>
      </p:sp>
      <p:sp>
        <p:nvSpPr>
          <p:cNvPr id="20" name="AutoShape 6"/>
          <p:cNvSpPr>
            <a:spLocks noChangeArrowheads="1"/>
          </p:cNvSpPr>
          <p:nvPr/>
        </p:nvSpPr>
        <p:spPr bwMode="auto">
          <a:xfrm>
            <a:off x="6475412" y="856909"/>
            <a:ext cx="2417051" cy="609600"/>
          </a:xfrm>
          <a:prstGeom prst="wedgeRoundRectCallout">
            <a:avLst>
              <a:gd name="adj1" fmla="val -62603"/>
              <a:gd name="adj2" fmla="val 3698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Empty class</a:t>
            </a:r>
            <a:endParaRPr lang="bg-BG" sz="320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a:p>
          <a:p>
            <a:pPr marL="0" indent="0" algn="ctr">
              <a:buNone/>
            </a:pPr>
            <a:r>
              <a:rPr lang="en-US" sz="7200" b="1" dirty="0">
                <a:solidFill>
                  <a:schemeClr val="tx2">
                    <a:lumMod val="75000"/>
                  </a:schemeClr>
                </a:solidFill>
              </a:rPr>
              <a:t>sli.do</a:t>
            </a:r>
            <a:r>
              <a:rPr lang="en-US" sz="6000" b="1" dirty="0"/>
              <a:t/>
            </a:r>
            <a:br>
              <a:rPr lang="en-US" sz="6000" b="1" dirty="0"/>
            </a:br>
            <a:r>
              <a:rPr lang="en-US" sz="9600" b="1" dirty="0" smtClean="0"/>
              <a:t>#java-fund</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protected </a:t>
            </a:r>
            <a:r>
              <a:rPr lang="en-US" sz="3200" dirty="0">
                <a:solidFill>
                  <a:schemeClr val="accent1">
                    <a:lumMod val="20000"/>
                    <a:lumOff val="80000"/>
                  </a:schemeClr>
                </a:solidFill>
              </a:rPr>
              <a:t>List&lt;Food&gt; foodEaten;</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public void </a:t>
            </a:r>
            <a:r>
              <a:rPr lang="en-US" sz="3200" dirty="0">
                <a:solidFill>
                  <a:schemeClr val="accent1">
                    <a:lumMod val="20000"/>
                    <a:lumOff val="80000"/>
                  </a:schemeClr>
                </a:solidFill>
              </a:rPr>
              <a:t>eat(Food food) </a:t>
            </a:r>
          </a:p>
          <a:p>
            <a:r>
              <a:rPr lang="en-US" sz="3200" dirty="0">
                <a:solidFill>
                  <a:schemeClr val="accent1">
                    <a:lumMod val="20000"/>
                    <a:lumOff val="80000"/>
                  </a:schemeClr>
                </a:solidFill>
              </a:rPr>
              <a:t>    { </a:t>
            </a:r>
            <a:r>
              <a:rPr lang="en-US" sz="3200" dirty="0" smtClean="0">
                <a:solidFill>
                  <a:srgbClr val="F3CD60"/>
                </a:solidFill>
              </a:rPr>
              <a:t>this</a:t>
            </a:r>
            <a:r>
              <a:rPr lang="en-US" sz="3200" dirty="0" smtClean="0">
                <a:solidFill>
                  <a:schemeClr val="accent1">
                    <a:lumMod val="20000"/>
                    <a:lumOff val="80000"/>
                  </a:schemeClr>
                </a:solidFill>
              </a:rPr>
              <a:t>.foodEaten.add(food</a:t>
            </a:r>
            <a:r>
              <a:rPr lang="en-US" sz="3200" dirty="0">
                <a:solidFill>
                  <a:schemeClr val="accent1">
                    <a:lumMod val="20000"/>
                    <a:lumOff val="80000"/>
                  </a:schemeClr>
                </a:solidFill>
              </a:rPr>
              <a:t>);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public void </a:t>
            </a:r>
            <a:r>
              <a:rPr lang="en-US" sz="3200" dirty="0">
                <a:solidFill>
                  <a:schemeClr val="accent1">
                    <a:lumMod val="20000"/>
                    <a:lumOff val="80000"/>
                  </a:schemeClr>
                </a:solidFill>
              </a:rPr>
              <a:t>eatAll(Food[] </a:t>
            </a:r>
            <a:r>
              <a:rPr lang="en-US" sz="3200" dirty="0" smtClean="0">
                <a:solidFill>
                  <a:schemeClr val="accent1">
                    <a:lumMod val="20000"/>
                    <a:lumOff val="80000"/>
                  </a:schemeClr>
                </a:solidFill>
              </a:rPr>
              <a:t>foods)</a:t>
            </a:r>
            <a:endParaRPr lang="en-US" sz="3200" dirty="0">
              <a:solidFill>
                <a:schemeClr val="accent1">
                  <a:lumMod val="20000"/>
                  <a:lumOff val="80000"/>
                </a:schemeClr>
              </a:solidFill>
            </a:endParaRPr>
          </a:p>
          <a:p>
            <a:r>
              <a:rPr lang="en-US" sz="3200" dirty="0">
                <a:solidFill>
                  <a:schemeClr val="accent1">
                    <a:lumMod val="20000"/>
                    <a:lumOff val="80000"/>
                  </a:schemeClr>
                </a:solidFill>
              </a:rPr>
              <a:t>    { </a:t>
            </a:r>
            <a:r>
              <a:rPr lang="en-US" sz="3200" dirty="0" smtClean="0">
                <a:solidFill>
                  <a:schemeClr val="accent1">
                    <a:lumMod val="20000"/>
                    <a:lumOff val="80000"/>
                  </a:schemeClr>
                </a:solidFill>
              </a:rPr>
              <a:t>Collections.addAll(foodEaten, foods);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3169778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foodEaten;</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smtClean="0">
                <a:solidFill>
                  <a:schemeClr val="accent1">
                    <a:lumMod val="20000"/>
                    <a:lumOff val="80000"/>
                  </a:schemeClr>
                </a:solidFill>
              </a:rPr>
              <a:t>void eat(Food </a:t>
            </a:r>
            <a:r>
              <a:rPr lang="en-US" sz="3200" dirty="0">
                <a:solidFill>
                  <a:schemeClr val="accent1">
                    <a:lumMod val="20000"/>
                    <a:lumOff val="80000"/>
                  </a:schemeClr>
                </a:solidFill>
              </a:rPr>
              <a:t>food) </a:t>
            </a:r>
          </a:p>
          <a:p>
            <a:r>
              <a:rPr lang="en-US" sz="3200" dirty="0">
                <a:solidFill>
                  <a:schemeClr val="accent1">
                    <a:lumMod val="20000"/>
                    <a:lumOff val="80000"/>
                  </a:schemeClr>
                </a:solidFill>
              </a:rPr>
              <a:t>    { </a:t>
            </a:r>
            <a:r>
              <a:rPr lang="en-US" sz="3200" dirty="0" smtClean="0">
                <a:solidFill>
                  <a:srgbClr val="F3CD60"/>
                </a:solidFill>
              </a:rPr>
              <a:t>this</a:t>
            </a:r>
            <a:r>
              <a:rPr lang="en-US" sz="3200" dirty="0" smtClean="0">
                <a:solidFill>
                  <a:schemeClr val="accent1">
                    <a:lumMod val="20000"/>
                    <a:lumOff val="80000"/>
                  </a:schemeClr>
                </a:solidFill>
              </a:rPr>
              <a:t>.foodEaten.add(food</a:t>
            </a:r>
            <a:r>
              <a:rPr lang="en-US" sz="3200" dirty="0">
                <a:solidFill>
                  <a:schemeClr val="accent1">
                    <a:lumMod val="20000"/>
                    <a:lumOff val="80000"/>
                  </a:schemeClr>
                </a:solidFill>
              </a:rPr>
              <a:t>);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smtClean="0">
                <a:solidFill>
                  <a:schemeClr val="accent1">
                    <a:lumMod val="20000"/>
                    <a:lumOff val="80000"/>
                  </a:schemeClr>
                </a:solidFill>
              </a:rPr>
              <a:t>void eatAll(Food</a:t>
            </a:r>
            <a:r>
              <a:rPr lang="en-US" sz="3200" dirty="0">
                <a:solidFill>
                  <a:schemeClr val="accent1">
                    <a:lumMod val="20000"/>
                    <a:lumOff val="80000"/>
                  </a:schemeClr>
                </a:solidFill>
              </a:rPr>
              <a:t>[] </a:t>
            </a:r>
            <a:r>
              <a:rPr lang="en-US" sz="3200" dirty="0" smtClean="0">
                <a:solidFill>
                  <a:schemeClr val="accent1">
                    <a:lumMod val="20000"/>
                    <a:lumOff val="80000"/>
                  </a:schemeClr>
                </a:solidFill>
              </a:rPr>
              <a:t>foods)</a:t>
            </a:r>
            <a:endParaRPr lang="en-US" sz="3200" dirty="0">
              <a:solidFill>
                <a:schemeClr val="accent1">
                  <a:lumMod val="20000"/>
                  <a:lumOff val="80000"/>
                </a:schemeClr>
              </a:solidFill>
            </a:endParaRPr>
          </a:p>
          <a:p>
            <a:r>
              <a:rPr lang="en-US" sz="3200" dirty="0">
                <a:solidFill>
                  <a:schemeClr val="accent1">
                    <a:lumMod val="20000"/>
                    <a:lumOff val="80000"/>
                  </a:schemeClr>
                </a:solidFill>
              </a:rPr>
              <a:t>    { Collections.addAll(foodEaten, foods);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smtClean="0">
                <a:solidFill>
                  <a:schemeClr val="accent1">
                    <a:lumMod val="20000"/>
                    <a:lumOff val="80000"/>
                  </a:schemeClr>
                </a:solidFill>
              </a:rPr>
              <a:t>person = </a:t>
            </a:r>
            <a:r>
              <a:rPr lang="en-US" sz="3200" dirty="0">
                <a:solidFill>
                  <a:schemeClr val="accent1">
                    <a:lumMod val="20000"/>
                    <a:lumOff val="80000"/>
                  </a:schemeClr>
                </a:solidFill>
              </a:rPr>
              <a:t>new Person();</a:t>
            </a:r>
          </a:p>
          <a:p>
            <a:r>
              <a:rPr lang="en-US" sz="3200" dirty="0">
                <a:solidFill>
                  <a:schemeClr val="accent1">
                    <a:lumMod val="20000"/>
                    <a:lumOff val="80000"/>
                  </a:schemeClr>
                </a:solidFill>
              </a:rPr>
              <a:t>Student student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ArrayList();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people.</a:t>
            </a:r>
            <a:r>
              <a:rPr lang="en-US" sz="3200" dirty="0">
                <a:solidFill>
                  <a:schemeClr val="tx2">
                    <a:lumMod val="75000"/>
                  </a:schemeClr>
                </a:solidFill>
              </a:rPr>
              <a:t>add(</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people.</a:t>
            </a:r>
            <a:r>
              <a:rPr lang="en-US" sz="3200" dirty="0">
                <a:solidFill>
                  <a:schemeClr val="tx2">
                    <a:lumMod val="75000"/>
                  </a:schemeClr>
                </a:solidFill>
              </a:rPr>
              <a:t>add(</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b="1" dirty="0">
                <a:solidFill>
                  <a:schemeClr val="tx2">
                    <a:lumMod val="75000"/>
                  </a:schemeClr>
                </a:solidFill>
              </a:rPr>
              <a:t>extend a class</a:t>
            </a:r>
            <a:r>
              <a:rPr lang="en-US" b="1" dirty="0"/>
              <a:t> </a:t>
            </a:r>
            <a:r>
              <a:rPr lang="en-US" dirty="0"/>
              <a:t>that we </a:t>
            </a:r>
            <a:r>
              <a:rPr lang="en-US" b="1"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+getRandomElement():Object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303212" y="1329480"/>
            <a:ext cx="11615822"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accent1">
                    <a:lumMod val="20000"/>
                    <a:lumOff val="80000"/>
                  </a:schemeClr>
                </a:solidFill>
              </a:rPr>
              <a:t>public class RandomList </a:t>
            </a:r>
            <a:r>
              <a:rPr lang="en-US" sz="3000" dirty="0">
                <a:solidFill>
                  <a:schemeClr val="tx2">
                    <a:lumMod val="75000"/>
                  </a:schemeClr>
                </a:solidFill>
              </a:rPr>
              <a:t>extends</a:t>
            </a:r>
            <a:r>
              <a:rPr lang="en-US" sz="3000" dirty="0">
                <a:solidFill>
                  <a:schemeClr val="accent1">
                    <a:lumMod val="20000"/>
                    <a:lumOff val="80000"/>
                  </a:schemeClr>
                </a:solidFill>
              </a:rPr>
              <a:t> ArrayList {</a:t>
            </a:r>
          </a:p>
          <a:p>
            <a:r>
              <a:rPr lang="en-US" sz="3000" dirty="0">
                <a:solidFill>
                  <a:schemeClr val="accent1">
                    <a:lumMod val="20000"/>
                    <a:lumOff val="80000"/>
                  </a:schemeClr>
                </a:solidFill>
              </a:rPr>
              <a:t>  private Random rnd; </a:t>
            </a:r>
            <a:r>
              <a:rPr lang="en-US" sz="3000" dirty="0">
                <a:solidFill>
                  <a:schemeClr val="tx2">
                    <a:lumMod val="75000"/>
                  </a:schemeClr>
                </a:solidFill>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public Object getRandomElement() {</a:t>
            </a:r>
          </a:p>
          <a:p>
            <a:r>
              <a:rPr lang="en-US" sz="3000" dirty="0">
                <a:solidFill>
                  <a:schemeClr val="accent1">
                    <a:lumMod val="20000"/>
                    <a:lumOff val="80000"/>
                  </a:schemeClr>
                </a:solidFill>
              </a:rPr>
              <a:t>    int index = </a:t>
            </a:r>
            <a:r>
              <a:rPr lang="en-US" sz="3000" dirty="0" smtClean="0">
                <a:solidFill>
                  <a:srgbClr val="F3CD60"/>
                </a:solidFill>
              </a:rPr>
              <a:t>this</a:t>
            </a:r>
            <a:r>
              <a:rPr lang="en-US" sz="3000" dirty="0" smtClean="0">
                <a:solidFill>
                  <a:schemeClr val="accent1">
                    <a:lumMod val="20000"/>
                    <a:lumOff val="80000"/>
                  </a:schemeClr>
                </a:solidFill>
              </a:rPr>
              <a:t>.rnd.nextInt(</a:t>
            </a:r>
            <a:r>
              <a:rPr lang="en-US" sz="3000" dirty="0" smtClean="0">
                <a:solidFill>
                  <a:srgbClr val="F3CD60"/>
                </a:solidFill>
              </a:rPr>
              <a:t>super</a:t>
            </a:r>
            <a:r>
              <a:rPr lang="en-US" sz="3000" dirty="0" smtClean="0">
                <a:solidFill>
                  <a:schemeClr val="accent1">
                    <a:lumMod val="20000"/>
                    <a:lumOff val="80000"/>
                  </a:schemeClr>
                </a:solidFill>
              </a:rPr>
              <a:t>.size</a:t>
            </a:r>
            <a:r>
              <a:rPr lang="en-US" sz="3000" dirty="0">
                <a:solidFill>
                  <a:schemeClr val="accent1">
                    <a:lumMod val="20000"/>
                    <a:lumOff val="80000"/>
                  </a:schemeClr>
                </a:solidFill>
              </a:rPr>
              <a:t>());</a:t>
            </a:r>
          </a:p>
          <a:p>
            <a:r>
              <a:rPr lang="en-US" sz="3000" dirty="0">
                <a:solidFill>
                  <a:schemeClr val="accent1">
                    <a:lumMod val="20000"/>
                    <a:lumOff val="80000"/>
                  </a:schemeClr>
                </a:solidFill>
              </a:rPr>
              <a:t>    Object element = </a:t>
            </a:r>
            <a:r>
              <a:rPr lang="en-US" sz="3000" dirty="0">
                <a:solidFill>
                  <a:srgbClr val="F3CD60"/>
                </a:solidFill>
              </a:rPr>
              <a:t>super</a:t>
            </a:r>
            <a:r>
              <a:rPr lang="en-US" sz="3000" dirty="0">
                <a:solidFill>
                  <a:schemeClr val="accent1">
                    <a:lumMod val="20000"/>
                    <a:lumOff val="80000"/>
                  </a:schemeClr>
                </a:solidFill>
              </a:rPr>
              <a:t>.get(index);</a:t>
            </a:r>
          </a:p>
          <a:p>
            <a:r>
              <a:rPr lang="en-US" sz="3000" dirty="0">
                <a:solidFill>
                  <a:schemeClr val="accent1">
                    <a:lumMod val="20000"/>
                    <a:lumOff val="80000"/>
                  </a:schemeClr>
                </a:solidFill>
              </a:rPr>
              <a:t>        </a:t>
            </a:r>
            <a:r>
              <a:rPr lang="en-US" sz="3000" dirty="0">
                <a:solidFill>
                  <a:srgbClr val="F3CD60"/>
                </a:solidFill>
              </a:rPr>
              <a:t>super</a:t>
            </a:r>
            <a:r>
              <a:rPr lang="en-US" sz="3000" dirty="0">
                <a:solidFill>
                  <a:schemeClr val="accent1">
                    <a:lumMod val="20000"/>
                    <a:lumOff val="80000"/>
                  </a:schemeClr>
                </a:solidFill>
              </a:rPr>
              <a:t>.set(index, </a:t>
            </a:r>
            <a:r>
              <a:rPr lang="en-US" sz="3000" dirty="0">
                <a:solidFill>
                  <a:srgbClr val="F3CD60"/>
                </a:solidFill>
              </a:rPr>
              <a:t>super</a:t>
            </a:r>
            <a:r>
              <a:rPr lang="en-US" sz="3000" dirty="0">
                <a:solidFill>
                  <a:schemeClr val="accent1">
                    <a:lumMod val="20000"/>
                    <a:lumOff val="80000"/>
                  </a:schemeClr>
                </a:solidFill>
              </a:rPr>
              <a:t>.get(</a:t>
            </a:r>
            <a:r>
              <a:rPr lang="en-US" sz="3000" dirty="0">
                <a:solidFill>
                  <a:srgbClr val="F3CD60"/>
                </a:solidFill>
              </a:rPr>
              <a:t>super</a:t>
            </a:r>
            <a:r>
              <a:rPr lang="en-US" sz="3000" dirty="0">
                <a:solidFill>
                  <a:schemeClr val="accent1">
                    <a:lumMod val="20000"/>
                    <a:lumOff val="80000"/>
                  </a:schemeClr>
                </a:solidFill>
              </a:rPr>
              <a:t>.size() - 1));</a:t>
            </a:r>
          </a:p>
          <a:p>
            <a:r>
              <a:rPr lang="en-US" sz="3000" dirty="0">
                <a:solidFill>
                  <a:schemeClr val="accent1">
                    <a:lumMod val="20000"/>
                    <a:lumOff val="80000"/>
                  </a:schemeClr>
                </a:solidFill>
              </a:rPr>
              <a:t>        </a:t>
            </a:r>
            <a:r>
              <a:rPr lang="en-US" sz="3000" dirty="0">
                <a:solidFill>
                  <a:srgbClr val="F3CD60"/>
                </a:solidFill>
              </a:rPr>
              <a:t>super</a:t>
            </a:r>
            <a:r>
              <a:rPr lang="en-US" sz="3000" dirty="0">
                <a:solidFill>
                  <a:schemeClr val="accent1">
                    <a:lumMod val="20000"/>
                    <a:lumOff val="80000"/>
                  </a:schemeClr>
                </a:solidFill>
              </a:rPr>
              <a:t>.remove(</a:t>
            </a:r>
            <a:r>
              <a:rPr lang="en-US" sz="3000" dirty="0">
                <a:solidFill>
                  <a:srgbClr val="F3CD60"/>
                </a:solidFill>
              </a:rPr>
              <a:t>super</a:t>
            </a:r>
            <a:r>
              <a:rPr lang="en-US" sz="3000" dirty="0">
                <a:solidFill>
                  <a:schemeClr val="accent1">
                    <a:lumMod val="20000"/>
                    <a:lumOff val="80000"/>
                  </a:schemeClr>
                </a:solidFill>
              </a:rPr>
              <a:t>.size() - 1);</a:t>
            </a:r>
          </a:p>
          <a:p>
            <a:r>
              <a:rPr lang="en-US" sz="3000" dirty="0">
                <a:solidFill>
                  <a:schemeClr val="accent1">
                    <a:lumMod val="20000"/>
                    <a:lumOff val="80000"/>
                  </a:schemeClr>
                </a:solidFill>
              </a:rPr>
              <a:t>        </a:t>
            </a:r>
            <a:r>
              <a:rPr lang="en-US" sz="3000" dirty="0">
                <a:solidFill>
                  <a:srgbClr val="F3CD60"/>
                </a:solidFill>
              </a:rPr>
              <a:t>return</a:t>
            </a:r>
            <a:r>
              <a:rPr lang="en-US" sz="3000" dirty="0">
                <a:solidFill>
                  <a:schemeClr val="accent1">
                    <a:lumMod val="20000"/>
                    <a:lumOff val="80000"/>
                  </a:schemeClr>
                </a:solidFill>
              </a:rPr>
              <a:t> element;  </a:t>
            </a:r>
          </a:p>
          <a:p>
            <a:r>
              <a:rPr lang="en-US" sz="3000" dirty="0">
                <a:solidFill>
                  <a:schemeClr val="accent1">
                    <a:lumMod val="20000"/>
                    <a:lumOff val="80000"/>
                  </a:schemeClr>
                </a:solidFill>
              </a:rPr>
              <a:t>  }</a:t>
            </a:r>
          </a:p>
          <a:p>
            <a:r>
              <a:rPr lang="en-US" sz="30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dirty="0">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b="1" dirty="0">
                <a:solidFill>
                  <a:schemeClr val="tx2">
                    <a:lumMod val="75000"/>
                  </a:schemeClr>
                </a:solidFill>
              </a:rPr>
              <a:t>Duplicate code </a:t>
            </a:r>
            <a:r>
              <a:rPr lang="en-GB" dirty="0"/>
              <a:t>is error prone</a:t>
            </a:r>
          </a:p>
          <a:p>
            <a:r>
              <a:rPr lang="en-GB" b="1" dirty="0">
                <a:solidFill>
                  <a:schemeClr val="tx2">
                    <a:lumMod val="75000"/>
                  </a:schemeClr>
                </a:solidFill>
              </a:rPr>
              <a:t>Reuse classes</a:t>
            </a:r>
            <a:r>
              <a:rPr lang="en-GB" b="1" dirty="0"/>
              <a:t> </a:t>
            </a:r>
            <a:r>
              <a:rPr lang="en-GB" dirty="0"/>
              <a:t>through </a:t>
            </a:r>
            <a:r>
              <a:rPr lang="en-GB" b="1"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dirty="0">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monitor;</a:t>
            </a:r>
          </a:p>
          <a:p>
            <a:r>
              <a:rPr lang="en-US" sz="3200" dirty="0">
                <a:effectLst/>
              </a:rPr>
              <a:t>  Touchpad touchpad;</a:t>
            </a:r>
          </a:p>
          <a:p>
            <a:r>
              <a:rPr lang="en-US" sz="3200" dirty="0">
                <a:effectLst/>
              </a:rPr>
              <a:t>  Keyboard keyboard;</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dirty="0">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6129"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monitor;</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incrBrightness() {</a:t>
            </a:r>
          </a:p>
          <a:p>
            <a:r>
              <a:rPr lang="en-US" sz="3200" dirty="0">
                <a:solidFill>
                  <a:schemeClr val="accent1">
                    <a:lumMod val="20000"/>
                    <a:lumOff val="80000"/>
                  </a:schemeClr>
                </a:solidFill>
                <a:effectLst/>
              </a:rPr>
              <a:t>    monitor.brighten();</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decrBrightness() {</a:t>
            </a:r>
          </a:p>
          <a:p>
            <a:r>
              <a:rPr lang="en-US" sz="3200" dirty="0">
                <a:solidFill>
                  <a:schemeClr val="accent1">
                    <a:lumMod val="20000"/>
                    <a:lumOff val="80000"/>
                  </a:schemeClr>
                </a:solidFill>
                <a:effectLst/>
              </a:rPr>
              <a:t>    monitor.dim();</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sp>
        <p:nvSpPr>
          <p:cNvPr id="7" name="Rectangle: Rounded Corners 6"/>
          <p:cNvSpPr/>
          <p:nvPr/>
        </p:nvSpPr>
        <p:spPr>
          <a:xfrm>
            <a:off x="7555373" y="1981200"/>
            <a:ext cx="4206335" cy="3886200"/>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effectLst>
                  <a:outerShdw blurRad="38100" dist="38100" dir="2700000" algn="tl">
                    <a:srgbClr val="000000">
                      <a:alpha val="43137"/>
                    </a:srgbClr>
                  </a:outerShdw>
                </a:effectLst>
              </a:rPr>
              <a:t>increaseBrightness()</a:t>
            </a:r>
          </a:p>
          <a:p>
            <a:pPr algn="ctr"/>
            <a:r>
              <a:rPr lang="en-GB" sz="3600" dirty="0">
                <a:effectLst>
                  <a:outerShdw blurRad="38100" dist="38100" dir="2700000" algn="tl">
                    <a:srgbClr val="000000">
                      <a:alpha val="43137"/>
                    </a:srgbClr>
                  </a:outerShdw>
                </a:effectLst>
              </a:rPr>
              <a:t>decreaseBrightness()</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762155" y="3583460"/>
            <a:ext cx="3757716" cy="68168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33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StackOfStrings</a:t>
            </a: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303212" y="1518611"/>
            <a:ext cx="116920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accent1">
                    <a:lumMod val="20000"/>
                    <a:lumOff val="80000"/>
                  </a:schemeClr>
                </a:solidFill>
              </a:rPr>
              <a:t>public class StackOfStrings {</a:t>
            </a:r>
          </a:p>
          <a:p>
            <a:r>
              <a:rPr lang="en-US" sz="3000" dirty="0">
                <a:solidFill>
                  <a:schemeClr val="accent1">
                    <a:lumMod val="20000"/>
                    <a:lumOff val="80000"/>
                  </a:schemeClr>
                </a:solidFill>
              </a:rPr>
              <a:t>  private List&lt;String&gt; container;</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public void push(String item) </a:t>
            </a:r>
          </a:p>
          <a:p>
            <a:r>
              <a:rPr lang="en-US" sz="3000" dirty="0">
                <a:solidFill>
                  <a:schemeClr val="accent1">
                    <a:lumMod val="20000"/>
                    <a:lumOff val="80000"/>
                  </a:schemeClr>
                </a:solidFill>
              </a:rPr>
              <a:t>    { </a:t>
            </a:r>
            <a:r>
              <a:rPr lang="en-US" sz="3000" dirty="0" smtClean="0">
                <a:solidFill>
                  <a:srgbClr val="F3CD60"/>
                </a:solidFill>
              </a:rPr>
              <a:t>this</a:t>
            </a:r>
            <a:r>
              <a:rPr lang="en-US" sz="3000" dirty="0" smtClean="0">
                <a:solidFill>
                  <a:schemeClr val="accent1">
                    <a:lumMod val="20000"/>
                    <a:lumOff val="80000"/>
                  </a:schemeClr>
                </a:solidFill>
              </a:rPr>
              <a:t>.container.add(item</a:t>
            </a:r>
            <a:r>
              <a:rPr lang="en-US" sz="3000" dirty="0">
                <a:solidFill>
                  <a:schemeClr val="accent1">
                    <a:lumMod val="20000"/>
                    <a:lumOff val="80000"/>
                  </a:schemeClr>
                </a:solidFill>
              </a:rPr>
              <a:t>); }</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public String pop()</a:t>
            </a:r>
          </a:p>
          <a:p>
            <a:r>
              <a:rPr lang="en-US" sz="3000" dirty="0">
                <a:solidFill>
                  <a:schemeClr val="accent1">
                    <a:lumMod val="20000"/>
                    <a:lumOff val="80000"/>
                  </a:schemeClr>
                </a:solidFill>
              </a:rPr>
              <a:t>    { </a:t>
            </a:r>
            <a:r>
              <a:rPr lang="en-US" sz="3000" dirty="0" smtClean="0">
                <a:solidFill>
                  <a:schemeClr val="accent1">
                    <a:lumMod val="20000"/>
                    <a:lumOff val="80000"/>
                  </a:schemeClr>
                </a:solidFill>
              </a:rPr>
              <a:t>return </a:t>
            </a:r>
            <a:r>
              <a:rPr lang="en-US" sz="3000" dirty="0" smtClean="0">
                <a:solidFill>
                  <a:srgbClr val="F3CD60"/>
                </a:solidFill>
              </a:rPr>
              <a:t>this</a:t>
            </a:r>
            <a:r>
              <a:rPr lang="en-US" sz="3000" dirty="0" smtClean="0">
                <a:solidFill>
                  <a:schemeClr val="accent1">
                    <a:lumMod val="20000"/>
                    <a:lumOff val="80000"/>
                  </a:schemeClr>
                </a:solidFill>
              </a:rPr>
              <a:t>.container</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.remove(</a:t>
            </a:r>
            <a:r>
              <a:rPr lang="en-US" sz="3000" dirty="0" smtClean="0">
                <a:solidFill>
                  <a:srgbClr val="F3CD60"/>
                </a:solidFill>
              </a:rPr>
              <a:t>this</a:t>
            </a:r>
            <a:r>
              <a:rPr lang="en-US" sz="3000" dirty="0" smtClean="0">
                <a:solidFill>
                  <a:schemeClr val="accent1">
                    <a:lumMod val="20000"/>
                    <a:lumOff val="80000"/>
                  </a:schemeClr>
                </a:solidFill>
              </a:rPr>
              <a:t>.container.size</a:t>
            </a:r>
            <a:r>
              <a:rPr lang="en-US" sz="3000" dirty="0">
                <a:solidFill>
                  <a:schemeClr val="accent1">
                    <a:lumMod val="20000"/>
                    <a:lumOff val="80000"/>
                  </a:schemeClr>
                </a:solidFill>
              </a:rPr>
              <a:t>() - 1); }</a:t>
            </a:r>
          </a:p>
          <a:p>
            <a:r>
              <a:rPr lang="en-US" sz="30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b="1" noProof="1">
                <a:solidFill>
                  <a:schemeClr val="tx2">
                    <a:lumMod val="75000"/>
                  </a:schemeClr>
                </a:solidFill>
              </a:rPr>
              <a:t>same role</a:t>
            </a:r>
            <a:endParaRPr lang="en-US" b="1" noProof="1">
              <a:solidFill>
                <a:schemeClr val="tx1">
                  <a:lumMod val="40000"/>
                  <a:lumOff val="60000"/>
                </a:schemeClr>
              </a:solidFill>
            </a:endParaRPr>
          </a:p>
          <a:p>
            <a:r>
              <a:rPr lang="en-US" noProof="1">
                <a:solidFill>
                  <a:schemeClr val="tx1">
                    <a:lumMod val="40000"/>
                    <a:lumOff val="60000"/>
                  </a:schemeClr>
                </a:solidFill>
              </a:rPr>
              <a:t>Derived class is the </a:t>
            </a:r>
            <a:r>
              <a:rPr lang="en-US" b="1" noProof="1">
                <a:solidFill>
                  <a:schemeClr val="tx2">
                    <a:lumMod val="75000"/>
                  </a:schemeClr>
                </a:solidFill>
              </a:rPr>
              <a:t>same as the base class</a:t>
            </a:r>
            <a:r>
              <a:rPr lang="en-US" b="1" noProof="1">
                <a:solidFill>
                  <a:schemeClr val="tx1">
                    <a:lumMod val="40000"/>
                    <a:lumOff val="60000"/>
                  </a:schemeClr>
                </a:solidFill>
              </a:rPr>
              <a:t> </a:t>
            </a:r>
            <a:r>
              <a:rPr lang="en-US" noProof="1">
                <a:solidFill>
                  <a:schemeClr val="tx1">
                    <a:lumMod val="40000"/>
                    <a:lumOff val="60000"/>
                  </a:schemeClr>
                </a:solidFill>
              </a:rPr>
              <a:t>but adds a </a:t>
            </a:r>
            <a:r>
              <a:rPr lang="en-US" b="1"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b="1" dirty="0">
                <a:solidFill>
                  <a:schemeClr val="tx2">
                    <a:lumMod val="75000"/>
                  </a:schemeClr>
                </a:solidFill>
              </a:rPr>
              <a:t>code reuse</a:t>
            </a:r>
          </a:p>
          <a:p>
            <a:pPr marL="358775" indent="-358775">
              <a:lnSpc>
                <a:spcPct val="110000"/>
              </a:lnSpc>
            </a:pPr>
            <a:r>
              <a:rPr lang="en-US" sz="3200" b="1" dirty="0">
                <a:solidFill>
                  <a:schemeClr val="tx2">
                    <a:lumMod val="75000"/>
                  </a:schemeClr>
                </a:solidFill>
              </a:rPr>
              <a:t>Subclass inherits </a:t>
            </a:r>
            <a:r>
              <a:rPr lang="en-US" sz="3200" dirty="0"/>
              <a:t>members from</a:t>
            </a:r>
            <a:r>
              <a:rPr lang="en-US" sz="3200" dirty="0">
                <a:solidFill>
                  <a:schemeClr val="tx2">
                    <a:lumMod val="75000"/>
                  </a:schemeClr>
                </a:solidFill>
              </a:rPr>
              <a:t> </a:t>
            </a:r>
            <a:r>
              <a:rPr lang="en-US" sz="3200" b="1" dirty="0">
                <a:solidFill>
                  <a:schemeClr val="tx2">
                    <a:lumMod val="75000"/>
                  </a:schemeClr>
                </a:solidFill>
              </a:rPr>
              <a:t>Superclass</a:t>
            </a:r>
          </a:p>
          <a:p>
            <a:pPr marL="358775" indent="-358775">
              <a:lnSpc>
                <a:spcPct val="110000"/>
              </a:lnSpc>
            </a:pPr>
            <a:r>
              <a:rPr lang="en-US" sz="3200" dirty="0"/>
              <a:t>Subclass can </a:t>
            </a:r>
            <a:r>
              <a:rPr lang="en-US" sz="3200" b="1" dirty="0">
                <a:solidFill>
                  <a:schemeClr val="tx2">
                    <a:lumMod val="75000"/>
                  </a:schemeClr>
                </a:solidFill>
              </a:rPr>
              <a:t>override</a:t>
            </a:r>
            <a:r>
              <a:rPr lang="en-US" sz="3200" dirty="0">
                <a:solidFill>
                  <a:schemeClr val="tx2">
                    <a:lumMod val="75000"/>
                  </a:schemeClr>
                </a:solidFill>
              </a:rPr>
              <a:t> </a:t>
            </a:r>
            <a:r>
              <a:rPr lang="en-US" sz="3200" dirty="0"/>
              <a:t>methods</a:t>
            </a:r>
          </a:p>
          <a:p>
            <a:pPr marL="358775" indent="-358775">
              <a:lnSpc>
                <a:spcPct val="110000"/>
              </a:lnSpc>
            </a:pPr>
            <a:r>
              <a:rPr lang="en-US" sz="3200" dirty="0"/>
              <a:t>Look for classes with the </a:t>
            </a:r>
            <a:r>
              <a:rPr lang="en-US" sz="3200" b="1" dirty="0">
                <a:solidFill>
                  <a:schemeClr val="tx2">
                    <a:lumMod val="75000"/>
                  </a:schemeClr>
                </a:solidFill>
              </a:rPr>
              <a:t>same role</a:t>
            </a:r>
          </a:p>
          <a:p>
            <a:pPr marL="358775" indent="-358775">
              <a:lnSpc>
                <a:spcPct val="110000"/>
              </a:lnSpc>
            </a:pPr>
            <a:r>
              <a:rPr lang="en-US" sz="3200" dirty="0"/>
              <a:t>Look for </a:t>
            </a:r>
            <a:r>
              <a:rPr lang="en-US" sz="3200" b="1" dirty="0">
                <a:solidFill>
                  <a:schemeClr val="tx2">
                    <a:lumMod val="75000"/>
                  </a:schemeClr>
                </a:solidFill>
              </a:rPr>
              <a:t>IS-A</a:t>
            </a:r>
            <a:r>
              <a:rPr lang="en-US" sz="3200" b="1" dirty="0"/>
              <a:t> </a:t>
            </a:r>
            <a:r>
              <a:rPr lang="en-US" sz="3200" dirty="0"/>
              <a:t>and </a:t>
            </a:r>
            <a:r>
              <a:rPr lang="en-US" sz="3200" b="1" dirty="0">
                <a:solidFill>
                  <a:schemeClr val="tx2">
                    <a:lumMod val="75000"/>
                  </a:schemeClr>
                </a:solidFill>
              </a:rPr>
              <a:t>IS-A-SUBSTITUTE</a:t>
            </a:r>
            <a:r>
              <a:rPr lang="en-US" sz="3200" b="1" dirty="0"/>
              <a:t> </a:t>
            </a:r>
            <a:r>
              <a:rPr lang="en-US" sz="3200" dirty="0"/>
              <a:t>for relationship</a:t>
            </a:r>
          </a:p>
          <a:p>
            <a:pPr marL="358775" indent="-358775">
              <a:lnSpc>
                <a:spcPct val="110000"/>
              </a:lnSpc>
            </a:pPr>
            <a:r>
              <a:rPr lang="en-US" sz="3200" dirty="0"/>
              <a:t>Consider </a:t>
            </a:r>
            <a:r>
              <a:rPr lang="en-US" sz="3200" b="1" dirty="0">
                <a:solidFill>
                  <a:schemeClr val="tx2">
                    <a:lumMod val="75000"/>
                  </a:schemeClr>
                </a:solidFill>
              </a:rPr>
              <a:t>Composition</a:t>
            </a:r>
            <a:r>
              <a:rPr lang="en-US" sz="3200" dirty="0"/>
              <a:t> and </a:t>
            </a:r>
            <a:r>
              <a:rPr lang="en-US" sz="3200" b="1" dirty="0">
                <a:solidFill>
                  <a:schemeClr val="tx2">
                    <a:lumMod val="75000"/>
                  </a:schemeClr>
                </a:solidFill>
              </a:rPr>
              <a:t>Delegation</a:t>
            </a:r>
            <a:r>
              <a:rPr lang="en-US" sz="3200" dirty="0"/>
              <a:t> instead</a:t>
            </a:r>
          </a:p>
          <a:p>
            <a:pPr marL="358775" indent="-358775">
              <a:lnSpc>
                <a:spcPct val="110000"/>
              </a:lnSpc>
            </a:pPr>
            <a:endParaRPr lang="bg-BG" sz="320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A26A18CD-E8AB-4660-928A-94157FCA94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712954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Java </a:t>
            </a:r>
            <a:r>
              <a:rPr lang="en-US" dirty="0" smtClean="0"/>
              <a:t>OOP Basics </a:t>
            </a:r>
            <a:r>
              <a:rPr lang="en-US" dirty="0"/>
              <a:t>– </a:t>
            </a:r>
            <a:r>
              <a:rPr lang="en-US" dirty="0" smtClean="0"/>
              <a:t>Inheritance</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smtClean="0">
                <a:hlinkClick r:id="rId3"/>
              </a:rPr>
              <a:t>https://softuni.bg/modules/21/java-fundamentals</a:t>
            </a:r>
            <a:endParaRPr lang="en-US" dirty="0"/>
          </a:p>
        </p:txBody>
      </p:sp>
      <p:pic>
        <p:nvPicPr>
          <p:cNvPr id="35" name="Picture 34">
            <a:hlinkClick r:id="rId4"/>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439214" y="3886200"/>
            <a:ext cx="2553355" cy="555520"/>
          </a:xfrm>
          <a:prstGeom prst="roundRect">
            <a:avLst>
              <a:gd name="adj" fmla="val 3250"/>
            </a:avLst>
          </a:prstGeom>
          <a:ln>
            <a:noFill/>
          </a:ln>
          <a:effectLst>
            <a:outerShdw blurRad="292100" dist="139700" dir="2700000" algn="tl" rotWithShape="0">
              <a:srgbClr val="333333">
                <a:alpha val="65000"/>
              </a:srgbClr>
            </a:outerShdw>
            <a:softEdge rad="0"/>
          </a:effectLst>
        </p:spPr>
      </p:pic>
      <p:pic>
        <p:nvPicPr>
          <p:cNvPr id="36" name="Picture 35">
            <a:hlinkClick r:id="rId6"/>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7199188" y="2139879"/>
            <a:ext cx="2898399" cy="676293"/>
          </a:xfrm>
          <a:prstGeom prst="roundRect">
            <a:avLst>
              <a:gd name="adj" fmla="val 4155"/>
            </a:avLst>
          </a:prstGeom>
        </p:spPr>
      </p:pic>
      <p:pic>
        <p:nvPicPr>
          <p:cNvPr id="37" name="Picture 36">
            <a:hlinkClick r:id="rId8"/>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99188" y="2949166"/>
            <a:ext cx="1781120" cy="747246"/>
          </a:xfrm>
          <a:prstGeom prst="roundRect">
            <a:avLst>
              <a:gd name="adj" fmla="val 2634"/>
            </a:avLst>
          </a:prstGeom>
        </p:spPr>
      </p:pic>
      <p:pic>
        <p:nvPicPr>
          <p:cNvPr id="38" name="Picture 37">
            <a:hlinkClick r:id="rId10"/>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92924" y="2949165"/>
            <a:ext cx="2898399" cy="747246"/>
          </a:xfrm>
          <a:prstGeom prst="roundRect">
            <a:avLst>
              <a:gd name="adj" fmla="val 5533"/>
            </a:avLst>
          </a:prstGeom>
        </p:spPr>
      </p:pic>
      <p:pic>
        <p:nvPicPr>
          <p:cNvPr id="39" name="Picture 38">
            <a:hlinkClick r:id="rId12"/>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0213326" y="2139878"/>
            <a:ext cx="1780449" cy="676293"/>
          </a:xfrm>
          <a:prstGeom prst="roundRect">
            <a:avLst>
              <a:gd name="adj" fmla="val 3568"/>
            </a:avLst>
          </a:prstGeom>
        </p:spPr>
      </p:pic>
      <p:pic>
        <p:nvPicPr>
          <p:cNvPr id="40" name="Picture 39">
            <a:hlinkClick r:id="rId14"/>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99188" y="3886200"/>
            <a:ext cx="2142317" cy="555520"/>
          </a:xfrm>
          <a:prstGeom prst="roundRect">
            <a:avLst>
              <a:gd name="adj" fmla="val 3378"/>
            </a:avLst>
          </a:prstGeom>
        </p:spPr>
      </p:pic>
      <p:pic>
        <p:nvPicPr>
          <p:cNvPr id="41" name="Picture 40">
            <a:hlinkClick r:id="rId16"/>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138654" y="4626828"/>
            <a:ext cx="1853712" cy="1392971"/>
          </a:xfrm>
          <a:prstGeom prst="roundRect">
            <a:avLst>
              <a:gd name="adj" fmla="val 3461"/>
            </a:avLst>
          </a:prstGeom>
        </p:spPr>
      </p:pic>
      <p:pic>
        <p:nvPicPr>
          <p:cNvPr id="42" name="Picture 41">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161212" y="1313488"/>
            <a:ext cx="1534364" cy="660629"/>
          </a:xfrm>
          <a:prstGeom prst="roundRect">
            <a:avLst>
              <a:gd name="adj" fmla="val 3586"/>
            </a:avLst>
          </a:prstGeom>
        </p:spPr>
      </p:pic>
      <p:pic>
        <p:nvPicPr>
          <p:cNvPr id="43" name="Picture 42">
            <a:hlinkClick r:id="rId19"/>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00651" y="5405406"/>
            <a:ext cx="2798699" cy="614394"/>
          </a:xfrm>
          <a:prstGeom prst="roundRect">
            <a:avLst>
              <a:gd name="adj" fmla="val 5492"/>
            </a:avLst>
          </a:prstGeom>
        </p:spPr>
      </p:pic>
      <p:pic>
        <p:nvPicPr>
          <p:cNvPr id="44" name="Picture 43">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a:stretch/>
        </p:blipFill>
        <p:spPr>
          <a:xfrm>
            <a:off x="8805490" y="1304444"/>
            <a:ext cx="1482771" cy="669673"/>
          </a:xfrm>
          <a:prstGeom prst="roundRect">
            <a:avLst>
              <a:gd name="adj" fmla="val 4755"/>
            </a:avLst>
          </a:prstGeom>
        </p:spPr>
      </p:pic>
      <p:pic>
        <p:nvPicPr>
          <p:cNvPr id="45" name="Picture 44">
            <a:hlinkClick r:id="rId23"/>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449298" y="1295400"/>
            <a:ext cx="1512514" cy="678717"/>
          </a:xfrm>
          <a:prstGeom prst="roundRect">
            <a:avLst>
              <a:gd name="adj" fmla="val 6970"/>
            </a:avLst>
          </a:prstGeom>
        </p:spPr>
      </p:pic>
      <p:pic>
        <p:nvPicPr>
          <p:cNvPr id="46" name="Picture 45">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a:stretch/>
        </p:blipFill>
        <p:spPr>
          <a:xfrm>
            <a:off x="7200651" y="4641647"/>
            <a:ext cx="2798699" cy="614393"/>
          </a:xfrm>
          <a:prstGeom prst="roundRect">
            <a:avLst>
              <a:gd name="adj" fmla="val 6594"/>
            </a:avLst>
          </a:prstGeom>
        </p:spPr>
      </p:pic>
    </p:spTree>
    <p:extLst>
      <p:ext uri="{BB962C8B-B14F-4D97-AF65-F5344CB8AC3E}">
        <p14:creationId xmlns:p14="http://schemas.microsoft.com/office/powerpoint/2010/main" val="3319132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7098" y="3019984"/>
            <a:ext cx="2269870" cy="566147"/>
          </a:xfrm>
          <a:prstGeom prst="roundRect">
            <a:avLst>
              <a:gd name="adj" fmla="val 3940"/>
            </a:avLst>
          </a:prstGeom>
          <a:solidFill>
            <a:srgbClr val="231F20">
              <a:alpha val="50000"/>
            </a:srgbClr>
          </a:solidFill>
          <a:ln>
            <a:noFill/>
          </a:ln>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b="1" dirty="0">
                <a:solidFill>
                  <a:schemeClr val="tx2">
                    <a:lumMod val="75000"/>
                  </a:schemeClr>
                </a:solidFill>
                <a:effectLst>
                  <a:outerShdw blurRad="38100" dist="38100" dir="2700000" algn="tl">
                    <a:srgbClr val="000000"/>
                  </a:outerShdw>
                </a:effectLst>
              </a:rPr>
              <a:t>Super</a:t>
            </a:r>
            <a:r>
              <a:rPr lang="en-US" b="1"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a:p>
          <a:p>
            <a:pPr>
              <a:lnSpc>
                <a:spcPct val="110000"/>
              </a:lnSpc>
            </a:pPr>
            <a:r>
              <a:rPr lang="en-US" b="1" dirty="0">
                <a:solidFill>
                  <a:schemeClr val="tx2">
                    <a:lumMod val="75000"/>
                  </a:schemeClr>
                </a:solidFill>
                <a:effectLst>
                  <a:outerShdw blurRad="38100" dist="38100" dir="2700000" algn="tl">
                    <a:srgbClr val="000000"/>
                  </a:outerShdw>
                </a:effectLst>
              </a:rPr>
              <a:t>Sub</a:t>
            </a:r>
            <a:r>
              <a:rPr lang="en-US" b="1" dirty="0">
                <a:solidFill>
                  <a:schemeClr val="tx2">
                    <a:lumMod val="75000"/>
                  </a:schemeClr>
                </a:solidFill>
              </a:rPr>
              <a:t>class</a:t>
            </a:r>
            <a:r>
              <a:rPr lang="en-US" dirty="0">
                <a:solidFill>
                  <a:schemeClr val="tx2">
                    <a:lumMod val="75000"/>
                  </a:schemeClr>
                </a:solidFill>
              </a:rPr>
              <a:t>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Inheritance</a:t>
            </a:r>
            <a:r>
              <a:rPr lang="en-US" dirty="0">
                <a:latin typeface="+mn-lt"/>
                <a:ea typeface="+mn-ea"/>
                <a:cs typeface="+mn-cs"/>
              </a:rPr>
              <a:t> leads to </a:t>
            </a:r>
            <a:r>
              <a:rPr lang="en-US" b="1"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1_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5988</Words>
  <Application>Microsoft Office PowerPoint</Application>
  <PresentationFormat>Custom</PresentationFormat>
  <Paragraphs>743</Paragraphs>
  <Slides>46</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Consolas</vt:lpstr>
      <vt:lpstr>Wingdings</vt:lpstr>
      <vt:lpstr>Wingdings 2</vt:lpstr>
      <vt:lpstr>SoftUni 16x9</vt:lpstr>
      <vt:lpstr>1_SoftUni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Java OOP Basics – Inheritance</vt:lpstr>
      <vt:lpstr>Trainings @ Software University (SoftUni)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2018-06-17T17:12:28Z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