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530" r:id="rId4"/>
    <p:sldId id="506" r:id="rId5"/>
    <p:sldId id="522" r:id="rId6"/>
    <p:sldId id="523" r:id="rId7"/>
    <p:sldId id="531" r:id="rId8"/>
    <p:sldId id="524" r:id="rId9"/>
    <p:sldId id="526" r:id="rId10"/>
    <p:sldId id="508" r:id="rId11"/>
    <p:sldId id="527" r:id="rId12"/>
    <p:sldId id="509" r:id="rId13"/>
    <p:sldId id="536" r:id="rId14"/>
    <p:sldId id="537" r:id="rId15"/>
    <p:sldId id="538" r:id="rId16"/>
    <p:sldId id="539" r:id="rId17"/>
    <p:sldId id="511" r:id="rId18"/>
    <p:sldId id="512" r:id="rId19"/>
    <p:sldId id="540" r:id="rId20"/>
    <p:sldId id="532" r:id="rId21"/>
    <p:sldId id="533" r:id="rId22"/>
    <p:sldId id="513" r:id="rId23"/>
    <p:sldId id="534" r:id="rId24"/>
    <p:sldId id="562" r:id="rId25"/>
    <p:sldId id="535" r:id="rId26"/>
    <p:sldId id="516" r:id="rId27"/>
    <p:sldId id="561" r:id="rId28"/>
    <p:sldId id="541" r:id="rId29"/>
    <p:sldId id="543" r:id="rId30"/>
    <p:sldId id="517" r:id="rId31"/>
    <p:sldId id="518" r:id="rId32"/>
    <p:sldId id="563" r:id="rId33"/>
    <p:sldId id="349" r:id="rId34"/>
    <p:sldId id="564" r:id="rId35"/>
    <p:sldId id="565" r:id="rId36"/>
    <p:sldId id="566" r:id="rId37"/>
    <p:sldId id="567" r:id="rId38"/>
    <p:sldId id="56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30"/>
          </p14:sldIdLst>
        </p14:section>
        <p14:section name="Cookies" id="{B94A8AAE-9ED2-4F9D-874F-DA5F5D81C1F2}">
          <p14:sldIdLst>
            <p14:sldId id="506"/>
            <p14:sldId id="522"/>
            <p14:sldId id="523"/>
            <p14:sldId id="531"/>
            <p14:sldId id="524"/>
            <p14:sldId id="526"/>
            <p14:sldId id="508"/>
            <p14:sldId id="527"/>
            <p14:sldId id="509"/>
            <p14:sldId id="536"/>
            <p14:sldId id="537"/>
            <p14:sldId id="538"/>
            <p14:sldId id="539"/>
            <p14:sldId id="511"/>
            <p14:sldId id="512"/>
            <p14:sldId id="540"/>
            <p14:sldId id="532"/>
            <p14:sldId id="533"/>
            <p14:sldId id="513"/>
            <p14:sldId id="534"/>
            <p14:sldId id="562"/>
          </p14:sldIdLst>
        </p14:section>
        <p14:section name="Sessions" id="{578CFC2D-35CB-406D-8962-4BCE67656377}">
          <p14:sldIdLst>
            <p14:sldId id="535"/>
            <p14:sldId id="516"/>
            <p14:sldId id="561"/>
            <p14:sldId id="541"/>
            <p14:sldId id="543"/>
            <p14:sldId id="517"/>
            <p14:sldId id="518"/>
            <p14:sldId id="563"/>
          </p14:sldIdLst>
        </p14:section>
        <p14:section name="Conclusion" id="{10E03AB1-9AA8-4E86-9A64-D741901E50A2}">
          <p14:sldIdLst>
            <p14:sldId id="349"/>
            <p14:sldId id="564"/>
            <p14:sldId id="565"/>
            <p14:sldId id="566"/>
            <p14:sldId id="567"/>
            <p14:sldId id="5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74" d="100"/>
          <a:sy n="74" d="100"/>
        </p:scale>
        <p:origin x="318" y="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75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1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9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0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28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0706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05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509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1/21/2019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6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6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eg"/><Relationship Id="rId13" Type="http://schemas.openxmlformats.org/officeDocument/2006/relationships/hyperlink" Target="https://www.softwaregroup.com/" TargetMode="External"/><Relationship Id="rId18" Type="http://schemas.openxmlformats.org/officeDocument/2006/relationships/image" Target="../media/image74.png"/><Relationship Id="rId26" Type="http://schemas.openxmlformats.org/officeDocument/2006/relationships/image" Target="../media/image7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www.postbank.bg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xs-software.com/" TargetMode="External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3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hyperlink" Target="https://netpeak.bg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www.telenor.bg/" TargetMode="External"/><Relationship Id="rId23" Type="http://schemas.openxmlformats.org/officeDocument/2006/relationships/hyperlink" Target="https://www.superhosting.bg/" TargetMode="External"/><Relationship Id="rId10" Type="http://schemas.openxmlformats.org/officeDocument/2006/relationships/image" Target="../media/image71.png"/><Relationship Id="rId19" Type="http://schemas.openxmlformats.org/officeDocument/2006/relationships/hyperlink" Target="https://www.sbtech.com/" TargetMode="External"/><Relationship Id="rId4" Type="http://schemas.openxmlformats.org/officeDocument/2006/relationships/image" Target="../media/image68.png"/><Relationship Id="rId9" Type="http://schemas.openxmlformats.org/officeDocument/2006/relationships/hyperlink" Target="https://aeternity.com/" TargetMode="External"/><Relationship Id="rId14" Type="http://schemas.openxmlformats.org/officeDocument/2006/relationships/image" Target="../media/image72.png"/><Relationship Id="rId22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7.jpeg"/><Relationship Id="rId7" Type="http://schemas.openxmlformats.org/officeDocument/2006/relationships/image" Target="../media/image7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0.gi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and Sessions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32" y="2275608"/>
            <a:ext cx="4464676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F3F0D16-6811-42F8-B0E2-C0D246B0F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response holds the cookies to be saved within the            </a:t>
            </a:r>
            <a:br>
              <a:rPr lang="en-US" dirty="0"/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Set-Cookie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header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request holds the specific web site cookie within the     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Cookie</a:t>
            </a:r>
            <a:r>
              <a:rPr lang="en-US" dirty="0"/>
              <a:t> header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Cookies Used?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B81167-6940-4424-AD9A-CDADB9C3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2464905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lang=en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84251-6511-4904-A44C-958D0570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6" y="5227272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www.example.bg HTTP/1.1</a:t>
            </a:r>
          </a:p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Cookie: lang=en</a:t>
            </a:r>
          </a:p>
        </p:txBody>
      </p:sp>
    </p:spTree>
    <p:extLst>
      <p:ext uri="{BB962C8B-B14F-4D97-AF65-F5344CB8AC3E}">
        <p14:creationId xmlns:p14="http://schemas.microsoft.com/office/powerpoint/2010/main" val="319967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Server-Client Cookies Exchange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32856" y="2613416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38419" y="4227595"/>
            <a:ext cx="648250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65656" y="3650528"/>
            <a:ext cx="606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HTTP/1.1 200 OK Set-Cookie: </a:t>
            </a:r>
            <a:r>
              <a:rPr lang="en-US" sz="2800" noProof="1"/>
              <a:t>lang=en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14" y="3253469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3" y="4994711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31" y="5005505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52" y="4953361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3" y="3345333"/>
            <a:ext cx="1870776" cy="11208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17" y="3101763"/>
            <a:ext cx="2263324" cy="22097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558333" y="266605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842668" y="1592449"/>
            <a:ext cx="450666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http://www.example.bg/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803955" y="2032047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09069" y="2046554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75469" y="3385247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65575" y="2757889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972869" y="5069114"/>
            <a:ext cx="652165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65575" y="4459514"/>
            <a:ext cx="473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www.example.bg HTTP/1.1</a:t>
            </a:r>
            <a:endParaRPr lang="en-US" sz="280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1E046-3013-4758-9C0A-2AAFCE2DE3B4}"/>
              </a:ext>
            </a:extLst>
          </p:cNvPr>
          <p:cNvSpPr txBox="1"/>
          <p:nvPr/>
        </p:nvSpPr>
        <p:spPr>
          <a:xfrm>
            <a:off x="3664080" y="5064891"/>
            <a:ext cx="251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Cookie: </a:t>
            </a:r>
            <a:r>
              <a:rPr lang="en-US" sz="2800" noProof="1"/>
              <a:t>lang=en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5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0" grpId="0"/>
      <p:bldP spid="3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consists of Name, Value and Attributes (optional)</a:t>
            </a:r>
          </a:p>
          <a:p>
            <a:r>
              <a:rPr lang="en-US" dirty="0"/>
              <a:t>The attributes are key-value pairs with additional information</a:t>
            </a:r>
          </a:p>
          <a:p>
            <a:r>
              <a:rPr lang="en-US" dirty="0"/>
              <a:t>Attributes are not included in the requests</a:t>
            </a:r>
          </a:p>
          <a:p>
            <a:r>
              <a:rPr lang="en-US" dirty="0"/>
              <a:t>Attributes are used by the client to control the cookies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 Structure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BF81A-1F96-44EB-B573-EF177E3A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684AC15C-D175-4EEB-BEB5-988146241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3930980"/>
            <a:ext cx="26670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Name=Value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53F509-A534-429D-B755-3E4B44C9EA20}"/>
              </a:ext>
            </a:extLst>
          </p:cNvPr>
          <p:cNvSpPr/>
          <p:nvPr/>
        </p:nvSpPr>
        <p:spPr>
          <a:xfrm>
            <a:off x="2743200" y="4800600"/>
            <a:ext cx="3048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F2F1D297-6569-41C8-A683-5682A164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950858"/>
            <a:ext cx="1828800" cy="586523"/>
          </a:xfrm>
          <a:prstGeom prst="wedgeRoundRectCallout">
            <a:avLst>
              <a:gd name="adj1" fmla="val 52178"/>
              <a:gd name="adj2" fmla="val 9653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Attributes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8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Domain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defines </a:t>
            </a:r>
            <a:r>
              <a:rPr lang="en-US" dirty="0"/>
              <a:t>the website that the cookie belongs to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Indicates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en-US" dirty="0"/>
              <a:t> path that must exist in the requested resource before sending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Cookie</a:t>
            </a:r>
            <a:r>
              <a:rPr lang="en-US" dirty="0"/>
              <a:t> header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1FC5B-1328-466A-959C-F866E5FA0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67" y="4343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4705-FB0E-4F0E-A1B2-99835EB9EB0B}"/>
              </a:ext>
            </a:extLst>
          </p:cNvPr>
          <p:cNvSpPr/>
          <p:nvPr/>
        </p:nvSpPr>
        <p:spPr>
          <a:xfrm>
            <a:off x="5917096" y="4419600"/>
            <a:ext cx="4572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831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Defined by the attributes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Expires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Max-Age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Expires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– </a:t>
            </a:r>
            <a:r>
              <a:rPr lang="en-US" dirty="0"/>
              <a:t>defines the date the browser should delete the cookie</a:t>
            </a:r>
          </a:p>
          <a:p>
            <a:pPr lvl="1"/>
            <a:r>
              <a:rPr lang="en-US" dirty="0"/>
              <a:t>By default the cookies are deleted after the end of the session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Max-Age</a:t>
            </a:r>
            <a:r>
              <a:rPr lang="en-US" dirty="0">
                <a:latin typeface="+mj-lt"/>
              </a:rPr>
              <a:t> – </a:t>
            </a:r>
            <a:r>
              <a:rPr lang="en-US" dirty="0"/>
              <a:t>interval of seconds before the cookie is deleted</a:t>
            </a:r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420756" y="5221356"/>
            <a:ext cx="74676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68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Security flags do not have associated values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Security</a:t>
            </a:r>
            <a:r>
              <a:rPr lang="en-US" dirty="0">
                <a:latin typeface="+mj-lt"/>
              </a:rPr>
              <a:t> -  tells the browser to </a:t>
            </a:r>
            <a:r>
              <a:rPr lang="en-US" dirty="0"/>
              <a:t>use cookies only via 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secure/encrypted </a:t>
            </a:r>
            <a:r>
              <a:rPr lang="en-US" dirty="0"/>
              <a:t>connections</a:t>
            </a:r>
          </a:p>
          <a:p>
            <a:r>
              <a:rPr lang="en-US" b="1" noProof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HttpOnly</a:t>
            </a:r>
            <a:r>
              <a:rPr lang="en-US" dirty="0"/>
              <a:t> – defines that the cookie cannot be accessed via client-side scripting languages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511B6-0FA5-442A-9306-EACB3CF3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76" y="4724401"/>
            <a:ext cx="11529490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72000" rIns="0" bIns="72000">
            <a:spAutoFit/>
          </a:bodyPr>
          <a:lstStyle/>
          <a:p>
            <a:pPr marL="182880"/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Set-Cookie: SSID=Ap4P…GTEq; Domain=foo.com; Path=/; Expires=Wed, 13 Jan 2021 22:23:01 GMT; Secure; HttpOnly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BA40F9-3C19-423F-AFEC-C3BD5FC6C1E3}"/>
              </a:ext>
            </a:extLst>
          </p:cNvPr>
          <p:cNvSpPr/>
          <p:nvPr/>
        </p:nvSpPr>
        <p:spPr>
          <a:xfrm>
            <a:off x="7924800" y="5247877"/>
            <a:ext cx="3429000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369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264E29-06D4-4956-840F-378E23F3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cookie file contains a table with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key-value</a:t>
            </a:r>
            <a:r>
              <a:rPr lang="en-US" dirty="0"/>
              <a:t> pairs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the Cookie?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351" y="1870176"/>
            <a:ext cx="9486122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7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Most cookies are stored in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RDBMS</a:t>
            </a:r>
            <a:r>
              <a:rPr lang="en-US" dirty="0"/>
              <a:t>, usually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SQLite</a:t>
            </a:r>
          </a:p>
          <a:p>
            <a:r>
              <a:rPr lang="en-US" dirty="0"/>
              <a:t>Download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SQLite browser </a:t>
            </a:r>
            <a:r>
              <a:rPr lang="en-US" dirty="0"/>
              <a:t>from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r>
              <a:rPr lang="en-US" dirty="0"/>
              <a:t>Location of Mozilla cookies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Location of Chrome cookies</a:t>
            </a:r>
            <a:br>
              <a:rPr lang="en-US" dirty="0"/>
            </a:b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326666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\AppData\Roaming\Mozilla\Firefox\Profiles\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.default\cookies.sqlite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F3B4C-EAF3-4860-BAD2-5B8884DD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1"/>
            <a:ext cx="11277600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C:\Users\</a:t>
            </a: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{username}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\AppData\Local\Google\Chrome\User Data\Default\Cookies</a:t>
            </a:r>
          </a:p>
        </p:txBody>
      </p:sp>
    </p:spTree>
    <p:extLst>
      <p:ext uri="{BB962C8B-B14F-4D97-AF65-F5344CB8AC3E}">
        <p14:creationId xmlns:p14="http://schemas.microsoft.com/office/powerpoint/2010/main" val="7584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650FA-8D59-4E1D-B781-EBCFDF41A8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Open the file with the </a:t>
            </a:r>
            <a:r>
              <a:rPr lang="en-US" noProof="1">
                <a:solidFill>
                  <a:schemeClr val="accent1">
                    <a:lumMod val="75000"/>
                  </a:schemeClr>
                </a:solidFill>
              </a:rPr>
              <a:t>SQLite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Browse the cookies table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Examine Your Cookies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" y="4070838"/>
            <a:ext cx="11074964" cy="2233189"/>
          </a:xfrm>
          <a:prstGeom prst="rect">
            <a:avLst/>
          </a:prstGeom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3147234" y="3812670"/>
            <a:ext cx="1219200" cy="457200"/>
          </a:xfrm>
          <a:prstGeom prst="wedgeRoundRectCallout">
            <a:avLst>
              <a:gd name="adj1" fmla="val -31616"/>
              <a:gd name="adj2" fmla="val 9052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Name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4191000" y="6273038"/>
            <a:ext cx="1219200" cy="457200"/>
          </a:xfrm>
          <a:prstGeom prst="wedgeRoundRectCallout">
            <a:avLst>
              <a:gd name="adj1" fmla="val -24279"/>
              <a:gd name="adj2" fmla="val -7686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Value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824737" y="3812670"/>
            <a:ext cx="1219200" cy="457200"/>
          </a:xfrm>
          <a:prstGeom prst="wedgeRoundRectCallout">
            <a:avLst>
              <a:gd name="adj1" fmla="val -10964"/>
              <a:gd name="adj2" fmla="val 8545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Host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9575537" y="3781298"/>
            <a:ext cx="1981200" cy="457200"/>
          </a:xfrm>
          <a:prstGeom prst="wedgeRoundRectCallout">
            <a:avLst>
              <a:gd name="adj1" fmla="val -7222"/>
              <a:gd name="adj2" fmla="val 924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Created on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8198503" y="6312788"/>
            <a:ext cx="2754071" cy="457200"/>
          </a:xfrm>
          <a:prstGeom prst="wedgeRoundRectCallout">
            <a:avLst>
              <a:gd name="adj1" fmla="val -32465"/>
              <a:gd name="adj2" fmla="val -8773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Last accessed on</a:t>
            </a:r>
            <a:endParaRPr lang="bg-BG" sz="2800" dirty="0">
              <a:solidFill>
                <a:schemeClr val="bg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B417F7-4F82-468B-AC81-BCFED5D90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9" y="1770417"/>
            <a:ext cx="5709962" cy="145523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E95BD-A4E5-4AB0-9186-F5204A3C782E}"/>
              </a:ext>
            </a:extLst>
          </p:cNvPr>
          <p:cNvCxnSpPr/>
          <p:nvPr/>
        </p:nvCxnSpPr>
        <p:spPr>
          <a:xfrm>
            <a:off x="2320248" y="2193236"/>
            <a:ext cx="1600200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864C7-3A1D-4688-B66C-72502C401DDB}"/>
              </a:ext>
            </a:extLst>
          </p:cNvPr>
          <p:cNvSpPr/>
          <p:nvPr/>
        </p:nvSpPr>
        <p:spPr>
          <a:xfrm>
            <a:off x="2870200" y="4436148"/>
            <a:ext cx="965200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E6F051-0608-4876-9770-2CDBB53750C6}"/>
              </a:ext>
            </a:extLst>
          </p:cNvPr>
          <p:cNvSpPr/>
          <p:nvPr/>
        </p:nvSpPr>
        <p:spPr>
          <a:xfrm>
            <a:off x="3889692" y="4436148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06634BC-6B3D-4249-A55B-8ABCD1B8DFCD}"/>
              </a:ext>
            </a:extLst>
          </p:cNvPr>
          <p:cNvSpPr/>
          <p:nvPr/>
        </p:nvSpPr>
        <p:spPr>
          <a:xfrm>
            <a:off x="4933163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DC8092-1EB4-4461-A4D8-75B959B1FD04}"/>
              </a:ext>
            </a:extLst>
          </p:cNvPr>
          <p:cNvSpPr/>
          <p:nvPr/>
        </p:nvSpPr>
        <p:spPr>
          <a:xfrm>
            <a:off x="5964554" y="4436147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AutoShape 25">
            <a:extLst>
              <a:ext uri="{FF2B5EF4-FFF2-40B4-BE49-F238E27FC236}">
                <a16:creationId xmlns:a16="http://schemas.microsoft.com/office/drawing/2014/main" id="{7971A392-DEA6-4D79-9AE2-ECECFBBD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302" y="6312788"/>
            <a:ext cx="1219200" cy="457200"/>
          </a:xfrm>
          <a:prstGeom prst="wedgeRoundRectCallout">
            <a:avLst>
              <a:gd name="adj1" fmla="val -40651"/>
              <a:gd name="adj2" fmla="val -895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Paths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A675-C1F9-4E8B-9508-D3E8F51838E4}"/>
              </a:ext>
            </a:extLst>
          </p:cNvPr>
          <p:cNvSpPr/>
          <p:nvPr/>
        </p:nvSpPr>
        <p:spPr>
          <a:xfrm>
            <a:off x="7004063" y="4426622"/>
            <a:ext cx="100234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73E83571-E380-48FF-B2BC-11AA533DA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240" y="3781298"/>
            <a:ext cx="2547408" cy="457200"/>
          </a:xfrm>
          <a:prstGeom prst="wedgeRoundRectCallout">
            <a:avLst>
              <a:gd name="adj1" fmla="val -14434"/>
              <a:gd name="adj2" fmla="val 8618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Expiration date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6F4C67-6A71-4FCF-B2BF-9B4898106F34}"/>
              </a:ext>
            </a:extLst>
          </p:cNvPr>
          <p:cNvSpPr/>
          <p:nvPr/>
        </p:nvSpPr>
        <p:spPr>
          <a:xfrm>
            <a:off x="8046402" y="4436147"/>
            <a:ext cx="193579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39F79-EC94-452C-96E9-9B6586717269}"/>
              </a:ext>
            </a:extLst>
          </p:cNvPr>
          <p:cNvSpPr/>
          <p:nvPr/>
        </p:nvSpPr>
        <p:spPr>
          <a:xfrm>
            <a:off x="10022191" y="4426622"/>
            <a:ext cx="1327868" cy="1715427"/>
          </a:xfrm>
          <a:prstGeom prst="roundRect">
            <a:avLst>
              <a:gd name="adj" fmla="val 5574"/>
            </a:avLst>
          </a:prstGeom>
          <a:noFill/>
          <a:ln w="19050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5330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63C3E5-E8AC-4379-8828-2B7C0986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4" y="1504046"/>
            <a:ext cx="11436698" cy="454379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EFC6390-51BD-4672-AA20-2320A8F88652}"/>
              </a:ext>
            </a:extLst>
          </p:cNvPr>
          <p:cNvSpPr/>
          <p:nvPr/>
        </p:nvSpPr>
        <p:spPr>
          <a:xfrm>
            <a:off x="9768000" y="4102100"/>
            <a:ext cx="823800" cy="7620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A1928E-73B4-45FD-8E23-787168D0DD15}"/>
              </a:ext>
            </a:extLst>
          </p:cNvPr>
          <p:cNvSpPr/>
          <p:nvPr/>
        </p:nvSpPr>
        <p:spPr>
          <a:xfrm>
            <a:off x="417751" y="2730500"/>
            <a:ext cx="1944449" cy="4572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CBB637-B0F4-40C8-8363-8F78106A9EF3}"/>
              </a:ext>
            </a:extLst>
          </p:cNvPr>
          <p:cNvSpPr/>
          <p:nvPr/>
        </p:nvSpPr>
        <p:spPr>
          <a:xfrm>
            <a:off x="6190974" y="5702300"/>
            <a:ext cx="2038627" cy="304800"/>
          </a:xfrm>
          <a:prstGeom prst="roundRect">
            <a:avLst/>
          </a:prstGeom>
          <a:noFill/>
          <a:ln w="28575">
            <a:solidFill>
              <a:srgbClr val="0097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571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5"/>
            <a:ext cx="8723299" cy="5385646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Cookies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Usage and Control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Cookies in a HTTP Server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HTTP Sessions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Sessions in a HTTP Server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Mozilla Browser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EF15-6730-40A7-98BC-13B1986C1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151122"/>
            <a:ext cx="5191850" cy="5239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6FB691-7F1C-46BC-BA8D-9A3440479EB5}"/>
              </a:ext>
            </a:extLst>
          </p:cNvPr>
          <p:cNvSpPr/>
          <p:nvPr/>
        </p:nvSpPr>
        <p:spPr>
          <a:xfrm>
            <a:off x="1892300" y="2590800"/>
            <a:ext cx="4724400" cy="1447800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7E163-977D-4638-A551-7AC795364C16}"/>
              </a:ext>
            </a:extLst>
          </p:cNvPr>
          <p:cNvSpPr/>
          <p:nvPr/>
        </p:nvSpPr>
        <p:spPr>
          <a:xfrm>
            <a:off x="1892300" y="5813802"/>
            <a:ext cx="2743200" cy="447298"/>
          </a:xfrm>
          <a:prstGeom prst="roundRect">
            <a:avLst>
              <a:gd name="adj" fmla="val 6141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ACB557B4-9B33-4357-958A-314DB47F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873608"/>
            <a:ext cx="3494360" cy="1247902"/>
          </a:xfrm>
          <a:prstGeom prst="wedgeRoundRectCallout">
            <a:avLst>
              <a:gd name="adj1" fmla="val -76946"/>
              <a:gd name="adj2" fmla="val 841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Browse cookies from a selected website</a:t>
            </a:r>
            <a:endParaRPr lang="bg-BG" sz="2800" dirty="0">
              <a:solidFill>
                <a:schemeClr val="bg2"/>
              </a:solidFill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2513206-91E9-4A31-90B1-5A215CD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25429"/>
            <a:ext cx="3494360" cy="1247902"/>
          </a:xfrm>
          <a:prstGeom prst="wedgeRoundRectCallout">
            <a:avLst>
              <a:gd name="adj1" fmla="val -90393"/>
              <a:gd name="adj2" fmla="val 6888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chemeClr val="bg2"/>
                </a:solidFill>
              </a:rPr>
              <a:t>Delete a particular cookie or all cookies</a:t>
            </a: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Your Cookies – Chrome Browser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36515-68ED-487F-A82B-09E66622DF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5"/>
          <a:stretch/>
        </p:blipFill>
        <p:spPr>
          <a:xfrm>
            <a:off x="1648387" y="1180938"/>
            <a:ext cx="8134590" cy="339106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1D6129-F1D4-4D67-9B68-50E791D47639}"/>
              </a:ext>
            </a:extLst>
          </p:cNvPr>
          <p:cNvSpPr/>
          <p:nvPr/>
        </p:nvSpPr>
        <p:spPr>
          <a:xfrm>
            <a:off x="7071033" y="3533393"/>
            <a:ext cx="687033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B9F898-E60B-4F2C-8597-0FFCC7BA2BFC}"/>
              </a:ext>
            </a:extLst>
          </p:cNvPr>
          <p:cNvSpPr/>
          <p:nvPr/>
        </p:nvSpPr>
        <p:spPr>
          <a:xfrm>
            <a:off x="5207222" y="3829522"/>
            <a:ext cx="1166569" cy="26920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B41296-9956-4225-A12C-E9C999327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5328823"/>
            <a:ext cx="6502919" cy="9430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B866B0-0093-4DD4-9F69-978C419AF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6840" y="5319287"/>
            <a:ext cx="4029696" cy="952601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09690C81-CF4C-4E4E-A0F7-1C6FAD580920}"/>
              </a:ext>
            </a:extLst>
          </p:cNvPr>
          <p:cNvSpPr/>
          <p:nvPr/>
        </p:nvSpPr>
        <p:spPr>
          <a:xfrm>
            <a:off x="3886200" y="4675631"/>
            <a:ext cx="381000" cy="5641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EEDEA14-119E-4303-B07F-1010642B7E6E}"/>
              </a:ext>
            </a:extLst>
          </p:cNvPr>
          <p:cNvSpPr/>
          <p:nvPr/>
        </p:nvSpPr>
        <p:spPr>
          <a:xfrm rot="16200000">
            <a:off x="7168741" y="5528203"/>
            <a:ext cx="357226" cy="558541"/>
          </a:xfrm>
          <a:prstGeom prst="downArrow">
            <a:avLst>
              <a:gd name="adj1" fmla="val 50000"/>
              <a:gd name="adj2" fmla="val 5371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8285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external party </a:t>
            </a:r>
            <a:r>
              <a:rPr lang="en-US" dirty="0"/>
              <a:t>(different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domain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94717" y="1904622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60507" y="2326752"/>
            <a:ext cx="778978" cy="4155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93442" y="2376025"/>
            <a:ext cx="759718" cy="3865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037590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72" y="327309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38233" y="287227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4845641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673762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4956451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5556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</p:spTree>
    <p:extLst>
      <p:ext uri="{BB962C8B-B14F-4D97-AF65-F5344CB8AC3E}">
        <p14:creationId xmlns:p14="http://schemas.microsoft.com/office/powerpoint/2010/main" val="94738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03" y="1151122"/>
            <a:ext cx="11925397" cy="5570355"/>
          </a:xfrm>
        </p:spPr>
        <p:txBody>
          <a:bodyPr/>
          <a:lstStyle/>
          <a:p>
            <a:r>
              <a:rPr lang="en-US" dirty="0"/>
              <a:t>Cookies stored by 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external party </a:t>
            </a:r>
            <a:r>
              <a:rPr lang="en-US" dirty="0"/>
              <a:t>(different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domain</a:t>
            </a:r>
            <a:r>
              <a:rPr lang="en-US" dirty="0"/>
              <a:t>)</a:t>
            </a:r>
          </a:p>
          <a:p>
            <a:r>
              <a:rPr lang="en-US" dirty="0"/>
              <a:t>Mainly used for advertising and tracking across the web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950115"/>
            <a:ext cx="633395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22154" y="3330388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3124201" y="4250308"/>
            <a:ext cx="6467271" cy="75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11985" y="2486767"/>
            <a:ext cx="5243495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http://stackoverflow.com/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2636877" y="2645140"/>
            <a:ext cx="778978" cy="3236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9027979" y="2685356"/>
            <a:ext cx="810039" cy="2501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234" y="5253718"/>
            <a:ext cx="2500463" cy="145188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228" y="3405617"/>
            <a:ext cx="1433331" cy="143333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177989" y="3004792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58159" y="5061769"/>
            <a:ext cx="1863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Third Party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124201" y="4819534"/>
            <a:ext cx="6014033" cy="7871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1"/>
          </p:cNvCxnSpPr>
          <p:nvPr/>
        </p:nvCxnSpPr>
        <p:spPr>
          <a:xfrm>
            <a:off x="3124201" y="5172579"/>
            <a:ext cx="6014033" cy="80708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481870">
            <a:off x="5277278" y="4674956"/>
            <a:ext cx="2597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 transfer</a:t>
            </a:r>
          </a:p>
        </p:txBody>
      </p:sp>
    </p:spTree>
    <p:extLst>
      <p:ext uri="{BB962C8B-B14F-4D97-AF65-F5344CB8AC3E}">
        <p14:creationId xmlns:p14="http://schemas.microsoft.com/office/powerpoint/2010/main" val="40141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E32EC-3FCD-4777-8F06-09B482180B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5040727"/>
            <a:ext cx="10961783" cy="768084"/>
          </a:xfrm>
        </p:spPr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8D4ECC-E8DC-431E-987A-8A5E8E9E7E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826340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BCA5C-E190-488E-80D3-A796AE8D06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17B12-68EB-4956-AB16-F2436FC1A6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19" y="737118"/>
            <a:ext cx="2956703" cy="36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90F58E-0126-48DB-9894-F3059B26B2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413951"/>
            <a:ext cx="10961783" cy="768084"/>
          </a:xfrm>
        </p:spPr>
        <p:txBody>
          <a:bodyPr/>
          <a:lstStyle/>
          <a:p>
            <a:r>
              <a:rPr lang="en-US" dirty="0"/>
              <a:t>HTTP Sessions</a:t>
            </a:r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4AADE48-A65E-4E16-91F4-55EDD2AE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31398" y="1268963"/>
            <a:ext cx="2729204" cy="27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A way to store information about a user to be used across 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multiple pages</a:t>
            </a:r>
            <a:endParaRPr lang="bg-B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Sessions?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3185388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760425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5" y="4889448"/>
            <a:ext cx="874252" cy="874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3452851"/>
            <a:ext cx="874252" cy="8742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22" y="2261901"/>
            <a:ext cx="874252" cy="8742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35" y="34528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90616" y="278652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58110" y="243741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66558" y="3628367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/home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5974" y="5064964"/>
            <a:ext cx="172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/products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3934" y="4499227"/>
            <a:ext cx="175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US" sz="2800" dirty="0"/>
              <a:t> Teo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434173" y="3140369"/>
            <a:ext cx="1221858" cy="4967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86843" y="3938053"/>
            <a:ext cx="2009227" cy="1157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418706" y="3889977"/>
            <a:ext cx="1255478" cy="334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30370" y="4212845"/>
            <a:ext cx="1243814" cy="5479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4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14C09D-A73F-48D9-9354-BC5BAEE017D6}"/>
              </a:ext>
            </a:extLst>
          </p:cNvPr>
          <p:cNvSpPr txBox="1"/>
          <p:nvPr/>
        </p:nvSpPr>
        <p:spPr>
          <a:xfrm>
            <a:off x="4849762" y="3529168"/>
            <a:ext cx="2591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credentials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4330431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5" y="241448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724400" y="2129866"/>
            <a:ext cx="2471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Time Login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CE8C28-D595-4D54-A031-D6D1FBA318AB}"/>
              </a:ext>
            </a:extLst>
          </p:cNvPr>
          <p:cNvCxnSpPr>
            <a:cxnSpLocks/>
          </p:cNvCxnSpPr>
          <p:nvPr/>
        </p:nvCxnSpPr>
        <p:spPr>
          <a:xfrm>
            <a:off x="7423965" y="2421937"/>
            <a:ext cx="1455034" cy="6559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5240789" y="3535303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898972" y="2241429"/>
            <a:ext cx="243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Browsing Pages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FAE8B7-6937-45A9-81DB-990634DF731A}"/>
              </a:ext>
            </a:extLst>
          </p:cNvPr>
          <p:cNvSpPr txBox="1"/>
          <p:nvPr/>
        </p:nvSpPr>
        <p:spPr>
          <a:xfrm>
            <a:off x="3938986" y="4324156"/>
            <a:ext cx="431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9F6B5D-D063-4F25-8763-B998595B21F8}"/>
              </a:ext>
            </a:extLst>
          </p:cNvPr>
          <p:cNvCxnSpPr>
            <a:cxnSpLocks/>
          </p:cNvCxnSpPr>
          <p:nvPr/>
        </p:nvCxnSpPr>
        <p:spPr>
          <a:xfrm>
            <a:off x="7417281" y="2503040"/>
            <a:ext cx="1705197" cy="567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568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202237"/>
          </a:xfrm>
        </p:spPr>
        <p:txBody>
          <a:bodyPr/>
          <a:lstStyle/>
          <a:p>
            <a:r>
              <a:rPr lang="en-US" dirty="0"/>
              <a:t>The exchange mechanism be used between the user and the </a:t>
            </a:r>
            <a:br>
              <a:rPr lang="en-US" dirty="0"/>
            </a:br>
            <a:r>
              <a:rPr lang="en-US" dirty="0"/>
              <a:t>web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Management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2D4AD747-1D9C-4984-8C7B-7AB42271DC64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E94340-D94D-4D63-BD86-D2C894B88213}"/>
              </a:ext>
            </a:extLst>
          </p:cNvPr>
          <p:cNvSpPr txBox="1"/>
          <p:nvPr/>
        </p:nvSpPr>
        <p:spPr>
          <a:xfrm>
            <a:off x="945426" y="306877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Client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44F1D9-EC65-4441-ADBC-EF02F395395C}"/>
              </a:ext>
            </a:extLst>
          </p:cNvPr>
          <p:cNvCxnSpPr>
            <a:cxnSpLocks/>
          </p:cNvCxnSpPr>
          <p:nvPr/>
        </p:nvCxnSpPr>
        <p:spPr>
          <a:xfrm flipH="1">
            <a:off x="3124201" y="4891020"/>
            <a:ext cx="59982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D36305A-B1C6-40E4-89D6-79D52506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4" y="3708831"/>
            <a:ext cx="2020543" cy="16600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7D8698-3183-4333-9E36-A3E4055E2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83" y="5450073"/>
            <a:ext cx="709891" cy="7098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F1B01C-F1A1-4F57-9E7E-C5F7253142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460867"/>
            <a:ext cx="705707" cy="7057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70033B8-D31A-479D-BD20-DB046BE98A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22" y="5408723"/>
            <a:ext cx="771119" cy="7711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A8F67B8-E51D-4A19-AFBF-0AA1775D7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3" y="3800695"/>
            <a:ext cx="1870776" cy="11208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9C3949-F1A1-4DEB-9F1F-79A6AC55638D}"/>
              </a:ext>
            </a:extLst>
          </p:cNvPr>
          <p:cNvCxnSpPr>
            <a:cxnSpLocks/>
          </p:cNvCxnSpPr>
          <p:nvPr/>
        </p:nvCxnSpPr>
        <p:spPr>
          <a:xfrm flipV="1">
            <a:off x="3124201" y="4065640"/>
            <a:ext cx="6042193" cy="19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CC96547A-7F91-443E-A2ED-7B472F8C2D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47" y="3435714"/>
            <a:ext cx="2209048" cy="22090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B708932-8D70-45C9-9D28-B9FAC7082276}"/>
              </a:ext>
            </a:extLst>
          </p:cNvPr>
          <p:cNvSpPr txBox="1"/>
          <p:nvPr/>
        </p:nvSpPr>
        <p:spPr>
          <a:xfrm>
            <a:off x="9147014" y="3068778"/>
            <a:ext cx="2748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977DE7-5751-4C47-A884-44E5E706E70D}"/>
              </a:ext>
            </a:extLst>
          </p:cNvPr>
          <p:cNvSpPr txBox="1"/>
          <p:nvPr/>
        </p:nvSpPr>
        <p:spPr>
          <a:xfrm>
            <a:off x="3946880" y="4320501"/>
            <a:ext cx="428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Requested Data + Session ID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12E0FE-AF64-4E6C-A4D4-12277518D71B}"/>
              </a:ext>
            </a:extLst>
          </p:cNvPr>
          <p:cNvCxnSpPr>
            <a:cxnSpLocks/>
          </p:cNvCxnSpPr>
          <p:nvPr/>
        </p:nvCxnSpPr>
        <p:spPr>
          <a:xfrm flipV="1">
            <a:off x="3092796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2CC9B8-6406-4447-8780-9BF7B5FEED90}"/>
              </a:ext>
            </a:extLst>
          </p:cNvPr>
          <p:cNvSpPr txBox="1"/>
          <p:nvPr/>
        </p:nvSpPr>
        <p:spPr>
          <a:xfrm>
            <a:off x="4507109" y="2037058"/>
            <a:ext cx="34344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Browsing pages after</a:t>
            </a:r>
          </a:p>
          <a:p>
            <a:pPr algn="ctr"/>
            <a:r>
              <a:rPr lang="en-US" sz="2800" dirty="0"/>
              <a:t>the server is restarted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9C73B-71C2-4F99-8A64-F0E780BA5DDC}"/>
              </a:ext>
            </a:extLst>
          </p:cNvPr>
          <p:cNvSpPr txBox="1"/>
          <p:nvPr/>
        </p:nvSpPr>
        <p:spPr>
          <a:xfrm>
            <a:off x="5249086" y="3513948"/>
            <a:ext cx="1707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520FAD-F78B-4F5B-A54D-E180AD6E059D}"/>
              </a:ext>
            </a:extLst>
          </p:cNvPr>
          <p:cNvCxnSpPr>
            <a:cxnSpLocks/>
          </p:cNvCxnSpPr>
          <p:nvPr/>
        </p:nvCxnSpPr>
        <p:spPr>
          <a:xfrm>
            <a:off x="7994520" y="2590800"/>
            <a:ext cx="1313335" cy="4796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27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#java-web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8426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with Cookies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18" y="3033915"/>
            <a:ext cx="1785990" cy="1785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3519" y="260895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Application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873" y="3715751"/>
            <a:ext cx="874252" cy="87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32954" y="3129882"/>
            <a:ext cx="132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215" y="1851013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5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97965" y="3115549"/>
            <a:ext cx="770771" cy="19075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1014"/>
            <a:ext cx="777817" cy="777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357601"/>
            <a:ext cx="777817" cy="777817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08214" y="4280118"/>
            <a:ext cx="1889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Cookie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name: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800" dirty="0"/>
              <a:t>value: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7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429000" y="4591678"/>
            <a:ext cx="762000" cy="285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576400" y="1612365"/>
            <a:ext cx="1787869" cy="19884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2"/>
                </a:solidFill>
              </a:rPr>
              <a:t/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sid 5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101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r>
              <a:rPr lang="en-US" sz="2000" dirty="0">
                <a:solidFill>
                  <a:schemeClr val="bg2"/>
                </a:solidFill>
              </a:rPr>
              <a:t>sid 7 {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  uid: 102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9774833" y="4591678"/>
            <a:ext cx="1425604" cy="1848029"/>
          </a:xfrm>
          <a:prstGeom prst="ca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uid  name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101 Teo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102 Bojo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5721" y="1099527"/>
            <a:ext cx="239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Session Store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77401" y="4034076"/>
            <a:ext cx="1686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Database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6335221" y="2412079"/>
            <a:ext cx="2933159" cy="9169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80235" y="3391492"/>
            <a:ext cx="977658" cy="3867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83374" y="4819905"/>
            <a:ext cx="1371380" cy="69578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6335221" y="4495801"/>
            <a:ext cx="3085727" cy="15565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3151966" y="3362980"/>
            <a:ext cx="788686" cy="221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493886" y="4869777"/>
            <a:ext cx="818232" cy="30756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20538612">
            <a:off x="6897822" y="2374671"/>
            <a:ext cx="1465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Validate</a:t>
            </a:r>
          </a:p>
        </p:txBody>
      </p:sp>
      <p:sp>
        <p:nvSpPr>
          <p:cNvPr id="75" name="TextBox 74"/>
          <p:cNvSpPr txBox="1"/>
          <p:nvPr/>
        </p:nvSpPr>
        <p:spPr>
          <a:xfrm rot="1607758">
            <a:off x="8201404" y="4647293"/>
            <a:ext cx="150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Get data</a:t>
            </a:r>
          </a:p>
        </p:txBody>
      </p:sp>
      <p:sp>
        <p:nvSpPr>
          <p:cNvPr id="76" name="TextBox 75"/>
          <p:cNvSpPr txBox="1"/>
          <p:nvPr/>
        </p:nvSpPr>
        <p:spPr>
          <a:xfrm rot="1607758">
            <a:off x="5802442" y="5305827"/>
            <a:ext cx="408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personal web page</a:t>
            </a:r>
          </a:p>
        </p:txBody>
      </p:sp>
      <p:sp>
        <p:nvSpPr>
          <p:cNvPr id="77" name="TextBox 76"/>
          <p:cNvSpPr txBox="1"/>
          <p:nvPr/>
        </p:nvSpPr>
        <p:spPr>
          <a:xfrm rot="743552">
            <a:off x="3321096" y="2643810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8" name="TextBox 77"/>
          <p:cNvSpPr txBox="1"/>
          <p:nvPr/>
        </p:nvSpPr>
        <p:spPr>
          <a:xfrm rot="20255812">
            <a:off x="3277920" y="4218267"/>
            <a:ext cx="81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</a:t>
            </a:r>
          </a:p>
        </p:txBody>
      </p:sp>
      <p:sp>
        <p:nvSpPr>
          <p:cNvPr id="79" name="TextBox 78"/>
          <p:cNvSpPr txBox="1"/>
          <p:nvPr/>
        </p:nvSpPr>
        <p:spPr>
          <a:xfrm rot="743552">
            <a:off x="3101375" y="3468852"/>
            <a:ext cx="974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  <p:sp>
        <p:nvSpPr>
          <p:cNvPr id="81" name="TextBox 80"/>
          <p:cNvSpPr txBox="1"/>
          <p:nvPr/>
        </p:nvSpPr>
        <p:spPr>
          <a:xfrm rot="20255812">
            <a:off x="3625346" y="4950786"/>
            <a:ext cx="89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Resp</a:t>
            </a:r>
          </a:p>
        </p:txBody>
      </p:sp>
    </p:spTree>
    <p:extLst>
      <p:ext uri="{BB962C8B-B14F-4D97-AF65-F5344CB8AC3E}">
        <p14:creationId xmlns:p14="http://schemas.microsoft.com/office/powerpoint/2010/main" val="160631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4" grpId="0"/>
      <p:bldP spid="75" grpId="0"/>
      <p:bldP spid="76" grpId="0"/>
      <p:bldP spid="77" grpId="0"/>
      <p:bldP spid="78" grpId="0"/>
      <p:bldP spid="79" grpId="0"/>
      <p:bldP spid="8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52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1DB1-9752-47EF-907D-727EA4A8A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1433228"/>
            <a:ext cx="7391401" cy="4728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"hje85d3"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789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FirstUser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"af354dd"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456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SecondUser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"fg78e5s" 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user_id: 654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  username: ThirdUser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  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24470-31F9-428A-9F30-722A0C8743C4}"/>
              </a:ext>
            </a:extLst>
          </p:cNvPr>
          <p:cNvSpPr/>
          <p:nvPr/>
        </p:nvSpPr>
        <p:spPr>
          <a:xfrm>
            <a:off x="2859156" y="1472984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FCC75C-E1D5-4A9B-819C-BAB2C27A8740}"/>
              </a:ext>
            </a:extLst>
          </p:cNvPr>
          <p:cNvSpPr/>
          <p:nvPr/>
        </p:nvSpPr>
        <p:spPr>
          <a:xfrm>
            <a:off x="2859156" y="2992670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77B7E2-4C60-4053-86CB-3098215DE7CC}"/>
              </a:ext>
            </a:extLst>
          </p:cNvPr>
          <p:cNvSpPr/>
          <p:nvPr/>
        </p:nvSpPr>
        <p:spPr>
          <a:xfrm>
            <a:off x="2859156" y="4537548"/>
            <a:ext cx="1636644" cy="41744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513DAB78-C1CD-465A-B948-D0F6F65E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992670"/>
            <a:ext cx="1848679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Unique </a:t>
            </a:r>
          </a:p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Session ID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127338-68C1-4C39-BA50-FD408CE421BA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2229680" y="1681707"/>
            <a:ext cx="629477" cy="1804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AC37B8-AFB7-486D-A523-B3F240B326A8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 flipV="1">
            <a:off x="2229680" y="3201393"/>
            <a:ext cx="629477" cy="284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A61678-9541-45AA-861F-811B15F672D7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2229680" y="3486064"/>
            <a:ext cx="629477" cy="12602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39FB36-610E-4E2E-B2DA-24F8F28A6AB6}"/>
              </a:ext>
            </a:extLst>
          </p:cNvPr>
          <p:cNvSpPr/>
          <p:nvPr/>
        </p:nvSpPr>
        <p:spPr>
          <a:xfrm>
            <a:off x="4945224" y="1877176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0678F0-92A1-41A1-911D-FD755878C245}"/>
              </a:ext>
            </a:extLst>
          </p:cNvPr>
          <p:cNvSpPr/>
          <p:nvPr/>
        </p:nvSpPr>
        <p:spPr>
          <a:xfrm>
            <a:off x="4945224" y="3417899"/>
            <a:ext cx="38177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9EE0C3-E2A9-49FE-A882-F70B4232A666}"/>
              </a:ext>
            </a:extLst>
          </p:cNvPr>
          <p:cNvSpPr/>
          <p:nvPr/>
        </p:nvSpPr>
        <p:spPr>
          <a:xfrm>
            <a:off x="4945224" y="4954992"/>
            <a:ext cx="3665376" cy="77657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AutoShape 25">
            <a:extLst>
              <a:ext uri="{FF2B5EF4-FFF2-40B4-BE49-F238E27FC236}">
                <a16:creationId xmlns:a16="http://schemas.microsoft.com/office/drawing/2014/main" id="{4DFFAA19-BCF5-4C53-A78B-CC0377A3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2992670"/>
            <a:ext cx="2548022" cy="986786"/>
          </a:xfrm>
          <a:prstGeom prst="wedgeRoundRectCallout">
            <a:avLst>
              <a:gd name="adj1" fmla="val -21467"/>
              <a:gd name="adj2" fmla="val -188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Key-Value pairs with user data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63127D-8907-40EA-A48A-7310869ECB17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 flipV="1">
            <a:off x="8610600" y="2265462"/>
            <a:ext cx="762000" cy="1220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05D912-B2FA-4CFE-A93F-281D95A7EF1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8763000" y="3486063"/>
            <a:ext cx="589724" cy="3201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C4C583-B2C0-4DBF-AEE4-7FDDBF007354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610600" y="3486063"/>
            <a:ext cx="762000" cy="18572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95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E32EC-3FCD-4777-8F06-09B482180B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9" y="5040727"/>
            <a:ext cx="10961783" cy="768084"/>
          </a:xfrm>
        </p:spPr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8D4ECC-E8DC-431E-987A-8A5E8E9E7E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9" y="5826340"/>
            <a:ext cx="10961783" cy="499819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BCA5C-E190-488E-80D3-A796AE8D06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617B12-68EB-4956-AB16-F2436FC1A6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3056" y="755780"/>
            <a:ext cx="2956703" cy="36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7" y="1983190"/>
            <a:ext cx="7531544" cy="3484550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Cookies</a:t>
            </a:r>
            <a:r>
              <a:rPr lang="en-US" sz="2800" dirty="0">
                <a:solidFill>
                  <a:schemeClr val="bg2"/>
                </a:solidFill>
              </a:rPr>
              <a:t> are client based stored information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created by web applications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Browser sends them back to the application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Sessions</a:t>
            </a:r>
            <a:r>
              <a:rPr lang="en-US" sz="2800" dirty="0">
                <a:solidFill>
                  <a:schemeClr val="bg2"/>
                </a:solidFill>
              </a:rPr>
              <a:t> are server based information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They are used across multiple pages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Stores important info about the client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4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2" name="Liebherr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63" r="-10163"/>
          <a:stretch/>
        </p:blipFill>
        <p:spPr>
          <a:xfrm>
            <a:off x="1067387" y="5566366"/>
            <a:ext cx="61771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643" r="-45643" b="-5187"/>
          <a:stretch/>
        </p:blipFill>
        <p:spPr>
          <a:xfrm>
            <a:off x="6030356" y="3505305"/>
            <a:ext cx="204684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1"/>
            <a:extLst/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9"/>
            <a:extLst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03" t="-8951" r="-47603" b="-8951"/>
          <a:stretch/>
        </p:blipFill>
        <p:spPr>
          <a:xfrm>
            <a:off x="7700671" y="5566366"/>
            <a:ext cx="342394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3"/>
            <a:extLst/>
          </p:cNvPr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34" t="-10753" r="-47934" b="-10753"/>
          <a:stretch/>
        </p:blipFill>
        <p:spPr bwMode="auto">
          <a:xfrm>
            <a:off x="8498515" y="3505306"/>
            <a:ext cx="262609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5"/>
            <a:extLst/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9398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4243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4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05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1E86E-9BE6-4CAF-AA4D-928690594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003405"/>
            <a:ext cx="10961783" cy="768084"/>
          </a:xfrm>
        </p:spPr>
        <p:txBody>
          <a:bodyPr/>
          <a:lstStyle/>
          <a:p>
            <a:r>
              <a:rPr lang="en-US" dirty="0"/>
              <a:t>HTTP Cookies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FC727D-009E-4DE3-83B3-DE7BAF2E7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08" y="5891655"/>
            <a:ext cx="10961783" cy="499819"/>
          </a:xfrm>
        </p:spPr>
        <p:txBody>
          <a:bodyPr/>
          <a:lstStyle/>
          <a:p>
            <a:r>
              <a:rPr lang="en-US" dirty="0"/>
              <a:t>Usages and Control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0FCF-DBB0-4043-9041-BFA42EABD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8752">
            <a:off x="4983255" y="1519265"/>
            <a:ext cx="2225488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small file of plain text with no executable code</a:t>
            </a:r>
          </a:p>
          <a:p>
            <a:pPr lvl="1"/>
            <a:r>
              <a:rPr lang="en-US" sz="3000" dirty="0"/>
              <a:t>Sent by the server to the client's browser</a:t>
            </a:r>
          </a:p>
          <a:p>
            <a:pPr lvl="1"/>
            <a:r>
              <a:rPr lang="en-US" sz="3000" dirty="0"/>
              <a:t>Stored by the browser on the client's device (computer, tablet, etc.)</a:t>
            </a:r>
          </a:p>
          <a:p>
            <a:pPr lvl="1"/>
            <a:r>
              <a:rPr lang="en-US" sz="3000" dirty="0"/>
              <a:t>Hold small piece of data for a particular client and a web site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Cookies?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E67C88-70A4-4C95-B3B3-C77C1B120F47}"/>
              </a:ext>
            </a:extLst>
          </p:cNvPr>
          <p:cNvGrpSpPr/>
          <p:nvPr/>
        </p:nvGrpSpPr>
        <p:grpSpPr>
          <a:xfrm>
            <a:off x="4122186" y="3233057"/>
            <a:ext cx="3947627" cy="3825173"/>
            <a:chOff x="7008812" y="3276600"/>
            <a:chExt cx="3733800" cy="3733800"/>
          </a:xfrm>
        </p:grpSpPr>
        <p:pic>
          <p:nvPicPr>
            <p:cNvPr id="25" name="Graphic 24" descr="Computer">
              <a:extLst>
                <a:ext uri="{FF2B5EF4-FFF2-40B4-BE49-F238E27FC236}">
                  <a16:creationId xmlns:a16="http://schemas.microsoft.com/office/drawing/2014/main" id="{527F19D2-DB86-4129-9B3E-325AF3EF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008812" y="3276600"/>
              <a:ext cx="3733800" cy="3733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F29683-65AB-458A-B21C-D891B7E44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052" y="4350207"/>
              <a:ext cx="1066803" cy="1066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92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sz="3200" dirty="0"/>
              <a:t>Session management</a:t>
            </a:r>
          </a:p>
          <a:p>
            <a:pPr lvl="1"/>
            <a:r>
              <a:rPr lang="en-US" sz="3000" dirty="0"/>
              <a:t>Logins, shopping carts, game scores, or anything else the server </a:t>
            </a:r>
            <a:br>
              <a:rPr lang="en-US" sz="3000" dirty="0"/>
            </a:br>
            <a:r>
              <a:rPr lang="en-US" sz="3000" dirty="0"/>
              <a:t>should remember</a:t>
            </a:r>
          </a:p>
          <a:p>
            <a:r>
              <a:rPr lang="en-US" sz="3200" dirty="0"/>
              <a:t>Personalization</a:t>
            </a:r>
          </a:p>
          <a:p>
            <a:pPr lvl="1"/>
            <a:r>
              <a:rPr lang="en-US" sz="3000" dirty="0"/>
              <a:t>User preferences, themes, and other custom settings</a:t>
            </a:r>
          </a:p>
          <a:p>
            <a:r>
              <a:rPr lang="en-US" sz="3200" dirty="0"/>
              <a:t>Tracking</a:t>
            </a:r>
          </a:p>
          <a:p>
            <a:pPr lvl="1"/>
            <a:r>
              <a:rPr lang="en-US" sz="3000" dirty="0"/>
              <a:t>Recording and analyzing user behavior</a:t>
            </a:r>
          </a:p>
          <a:p>
            <a:r>
              <a:rPr lang="en-US" sz="3200" dirty="0"/>
              <a:t>Breakfast</a:t>
            </a:r>
          </a:p>
          <a:p>
            <a:pPr lvl="1"/>
            <a:r>
              <a:rPr lang="en-US" sz="3000" dirty="0"/>
              <a:t>But that’s not what we are currently talking about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Cookies used for?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08790-3816-40C8-BA3C-B6B014A4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25" y="4198775"/>
            <a:ext cx="2400488" cy="24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6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71" y="1151122"/>
            <a:ext cx="12038042" cy="5570355"/>
          </a:xfrm>
        </p:spPr>
        <p:txBody>
          <a:bodyPr/>
          <a:lstStyle/>
          <a:p>
            <a:r>
              <a:rPr lang="en-US" dirty="0"/>
              <a:t>The HTTP object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stateless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doesn’t store </a:t>
            </a:r>
            <a:r>
              <a:rPr lang="en-US" dirty="0"/>
              <a:t>information about the requests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Management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EB34A9-A3EC-46ED-A25D-EB21A937D6F0}"/>
              </a:ext>
            </a:extLst>
          </p:cNvPr>
          <p:cNvGrpSpPr/>
          <p:nvPr/>
        </p:nvGrpSpPr>
        <p:grpSpPr>
          <a:xfrm>
            <a:off x="1446992" y="2766001"/>
            <a:ext cx="9886781" cy="3413841"/>
            <a:chOff x="1751012" y="2535378"/>
            <a:chExt cx="9461014" cy="3111063"/>
          </a:xfrm>
        </p:grpSpPr>
        <p:sp>
          <p:nvSpPr>
            <p:cNvPr id="5" name="TextBox 4"/>
            <p:cNvSpPr txBox="1"/>
            <p:nvPr/>
          </p:nvSpPr>
          <p:spPr>
            <a:xfrm>
              <a:off x="2086838" y="2535378"/>
              <a:ext cx="190500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Client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445392" y="3416715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15879" y="2879037"/>
              <a:ext cx="721843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295" y="3175430"/>
              <a:ext cx="2020543" cy="166003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94" y="4916672"/>
              <a:ext cx="709891" cy="7098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12" y="4927466"/>
              <a:ext cx="705707" cy="70570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733" y="4875322"/>
              <a:ext cx="771119" cy="771119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155" y="3267295"/>
              <a:ext cx="1870776" cy="112084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1263" y="2995061"/>
              <a:ext cx="2263324" cy="226332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463196" y="2535378"/>
              <a:ext cx="2748830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Web Application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470414" y="398773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122274" y="3473880"/>
              <a:ext cx="909052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POST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463450" y="4568697"/>
              <a:ext cx="3962400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213828" y="4054839"/>
              <a:ext cx="723894" cy="47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GET</a:t>
              </a:r>
            </a:p>
          </p:txBody>
        </p:sp>
        <p:sp>
          <p:nvSpPr>
            <p:cNvPr id="44" name="AutoShape 25"/>
            <p:cNvSpPr>
              <a:spLocks noChangeArrowheads="1"/>
            </p:cNvSpPr>
            <p:nvPr/>
          </p:nvSpPr>
          <p:spPr bwMode="auto">
            <a:xfrm>
              <a:off x="5149251" y="4959286"/>
              <a:ext cx="2590800" cy="457200"/>
            </a:xfrm>
            <a:prstGeom prst="wedgeRoundRectCallout">
              <a:avLst>
                <a:gd name="adj1" fmla="val -8790"/>
                <a:gd name="adj2" fmla="val -89906"/>
                <a:gd name="adj3" fmla="val 16667"/>
              </a:avLst>
            </a:prstGeom>
            <a:solidFill>
              <a:schemeClr val="tx1">
                <a:alpha val="94902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r>
                <a:rPr lang="en-US" sz="2800" dirty="0">
                  <a:solidFill>
                    <a:schemeClr val="bg2"/>
                  </a:solidFill>
                </a:rPr>
                <a:t>Not stored</a:t>
              </a:r>
              <a:endParaRPr lang="bg-BG" sz="28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21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923" y="1186895"/>
            <a:ext cx="11668154" cy="5570355"/>
          </a:xfrm>
        </p:spPr>
        <p:txBody>
          <a:bodyPr/>
          <a:lstStyle/>
          <a:p>
            <a:r>
              <a:rPr lang="en-US" dirty="0"/>
              <a:t>The server does not know if two requests come from the same </a:t>
            </a:r>
            <a:br>
              <a:rPr lang="en-US" dirty="0"/>
            </a:br>
            <a:r>
              <a:rPr lang="en-US" dirty="0"/>
              <a:t>client</a:t>
            </a:r>
          </a:p>
          <a:p>
            <a:r>
              <a:rPr lang="en-US" dirty="0"/>
              <a:t>State management problems</a:t>
            </a:r>
          </a:p>
          <a:p>
            <a:pPr lvl="1"/>
            <a:r>
              <a:rPr lang="en-US" dirty="0"/>
              <a:t>Navigation through pages requires authentication each time</a:t>
            </a:r>
          </a:p>
          <a:p>
            <a:pPr lvl="1"/>
            <a:r>
              <a:rPr lang="en-US" dirty="0"/>
              <a:t>Information about the pages is lost between the requests</a:t>
            </a:r>
          </a:p>
          <a:p>
            <a:pPr lvl="1"/>
            <a:r>
              <a:rPr lang="en-US" dirty="0"/>
              <a:t>Harder personalization of functionality of pages</a:t>
            </a:r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Problem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545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71" y="1151122"/>
            <a:ext cx="11801504" cy="5570355"/>
          </a:xfrm>
        </p:spPr>
        <p:txBody>
          <a:bodyPr/>
          <a:lstStyle/>
          <a:p>
            <a:r>
              <a:rPr lang="en-US" dirty="0"/>
              <a:t>A reliable mechanism for websites to remember stateful </a:t>
            </a:r>
            <a:br>
              <a:rPr lang="en-US" dirty="0"/>
            </a:br>
            <a:r>
              <a:rPr lang="en-US" dirty="0"/>
              <a:t>information</a:t>
            </a:r>
          </a:p>
          <a:p>
            <a:pPr lvl="1"/>
            <a:r>
              <a:rPr lang="en-US" dirty="0"/>
              <a:t>to know whether the user is logged in or not</a:t>
            </a:r>
          </a:p>
          <a:p>
            <a:pPr lvl="1"/>
            <a:r>
              <a:rPr lang="en-US" dirty="0"/>
              <a:t>to know which account the user is logged in with</a:t>
            </a:r>
          </a:p>
          <a:p>
            <a:pPr lvl="1"/>
            <a:r>
              <a:rPr lang="en-US" dirty="0"/>
              <a:t>to record the user's browsing activity</a:t>
            </a:r>
          </a:p>
          <a:p>
            <a:pPr lvl="1"/>
            <a:r>
              <a:rPr lang="en-US" dirty="0"/>
              <a:t>to remember pieces of information previously entered into </a:t>
            </a:r>
            <a:br>
              <a:rPr lang="en-US" dirty="0"/>
            </a:br>
            <a:r>
              <a:rPr lang="en-US" dirty="0"/>
              <a:t>form fields (usernames, passwords, etc.)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HTTP – the Cookie Solution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747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4678</TotalTime>
  <Words>1017</Words>
  <Application>Microsoft Office PowerPoint</Application>
  <PresentationFormat>Widescreen</PresentationFormat>
  <Paragraphs>290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State Management</vt:lpstr>
      <vt:lpstr>Table of Contents</vt:lpstr>
      <vt:lpstr>Have a Question?</vt:lpstr>
      <vt:lpstr>PowerPoint Presentation</vt:lpstr>
      <vt:lpstr>What are Cookies?</vt:lpstr>
      <vt:lpstr>What are Cookies used for?</vt:lpstr>
      <vt:lpstr>Session Management</vt:lpstr>
      <vt:lpstr>Stateless HTTP – the Problem</vt:lpstr>
      <vt:lpstr>Stateless HTTP – the Cookie Solution</vt:lpstr>
      <vt:lpstr>How are Cookies Used?</vt:lpstr>
      <vt:lpstr>Server-Client Cookies Exchange</vt:lpstr>
      <vt:lpstr>Cookie Structure</vt:lpstr>
      <vt:lpstr>Scope</vt:lpstr>
      <vt:lpstr>Lifetime</vt:lpstr>
      <vt:lpstr>Security</vt:lpstr>
      <vt:lpstr>What is in the Cookie?</vt:lpstr>
      <vt:lpstr>Examine Your Cookies</vt:lpstr>
      <vt:lpstr>Examine Your Cookies (2)</vt:lpstr>
      <vt:lpstr>Control Your Cookies – Mozilla Browser</vt:lpstr>
      <vt:lpstr>Control Your Cookies – Mozilla Browser (2)</vt:lpstr>
      <vt:lpstr>Control Your Cookies – Chrome Browser</vt:lpstr>
      <vt:lpstr>Third Party Cookies</vt:lpstr>
      <vt:lpstr>Third Party Cookies</vt:lpstr>
      <vt:lpstr>PowerPoint Presentation</vt:lpstr>
      <vt:lpstr>PowerPoint Presentation</vt:lpstr>
      <vt:lpstr>What are Sessions?</vt:lpstr>
      <vt:lpstr>Session Management</vt:lpstr>
      <vt:lpstr>Session Management</vt:lpstr>
      <vt:lpstr>Session Management</vt:lpstr>
      <vt:lpstr>Relation with Cookies</vt:lpstr>
      <vt:lpstr>Session Structure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Rado</cp:lastModifiedBy>
  <cp:revision>229</cp:revision>
  <dcterms:created xsi:type="dcterms:W3CDTF">2018-05-23T13:08:44Z</dcterms:created>
  <dcterms:modified xsi:type="dcterms:W3CDTF">2019-01-21T14:57:32Z</dcterms:modified>
</cp:coreProperties>
</file>