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294" r:id="rId39"/>
    <p:sldId id="305" r:id="rId40"/>
    <p:sldId id="30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6"/>
            <p14:sldId id="257"/>
            <p14:sldId id="258"/>
          </p14:sldIdLst>
        </p14:section>
        <p14:section name="Spring Boot Components" id="{7542FB29-FE0B-413D-84BC-D082ACBB2E1C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Spring MVC" id="{41994C19-FDBD-41FA-A143-6E35976CEB92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Conclusion" id="{940BB3D2-932B-4B90-A84C-9BEA93E9C132}">
          <p14:sldIdLst>
            <p14:sldId id="340"/>
            <p14:sldId id="294"/>
            <p14:sldId id="305"/>
            <p14:sldId id="30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98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32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5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1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2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85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596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5708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49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178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659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6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19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136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9.png"/><Relationship Id="rId10" Type="http://schemas.openxmlformats.org/officeDocument/2006/relationships/image" Target="../media/image7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Boot 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MVC Frameworks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 Boot Starters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Command Line Interface </a:t>
            </a:r>
            <a:r>
              <a:rPr lang="bg-BG" dirty="0" smtClean="0"/>
              <a:t>-</a:t>
            </a:r>
            <a:r>
              <a:rPr lang="en-US" dirty="0" smtClean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 Boot CLI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Expose different types of information about the </a:t>
            </a:r>
            <a:r>
              <a:rPr lang="en-US" dirty="0" smtClean="0">
                <a:solidFill>
                  <a:schemeClr val="bg1"/>
                </a:solidFill>
              </a:rPr>
              <a:t>running            application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 Boot Actuator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438596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Spring provides </a:t>
            </a:r>
            <a:r>
              <a:rPr lang="en-US" dirty="0" smtClean="0">
                <a:solidFill>
                  <a:schemeClr val="bg1"/>
                </a:solidFill>
              </a:rPr>
              <a:t>Inversion of Control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//Tradiotional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95299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1822" y="1995299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IoC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Java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Annotation Config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Automatic Beans:</a:t>
            </a:r>
          </a:p>
          <a:p>
            <a:pPr marL="514350" indent="-514350">
              <a:buAutoNum type="arabicPeriod"/>
            </a:pPr>
            <a:r>
              <a:rPr lang="en-US" sz="2800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@Repository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Fully Configured System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Explicit Beans</a:t>
            </a:r>
          </a:p>
          <a:p>
            <a:pPr algn="ctr"/>
            <a:r>
              <a:rPr lang="en-US" sz="2800" dirty="0"/>
              <a:t>1. @Bean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62382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Object that is </a:t>
            </a:r>
            <a:r>
              <a:rPr lang="en-US" dirty="0" smtClean="0">
                <a:solidFill>
                  <a:schemeClr val="bg1"/>
                </a:solidFill>
              </a:rPr>
              <a:t>instantiated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assembled</a:t>
            </a:r>
            <a:r>
              <a:rPr lang="en-US" dirty="0" smtClean="0"/>
              <a:t>, and otherwise managed by a </a:t>
            </a:r>
            <a:r>
              <a:rPr lang="en-US" dirty="0" smtClean="0">
                <a:solidFill>
                  <a:schemeClr val="bg1"/>
                </a:solidFill>
              </a:rPr>
              <a:t>Spring IoC </a:t>
            </a:r>
            <a:r>
              <a:rPr lang="en-US" dirty="0" smtClean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5909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Declaration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Bean from Application Context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94453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1461248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When Container is Shutdown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Lifecycle Demo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47469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What’s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What’s Spring MVC?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Spring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Lifecycle Demo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The default one is </a:t>
            </a:r>
            <a:r>
              <a:rPr lang="en-US" dirty="0" smtClean="0">
                <a:solidFill>
                  <a:schemeClr val="bg1"/>
                </a:solidFill>
              </a:rPr>
              <a:t>Singleton</a:t>
            </a:r>
            <a:r>
              <a:rPr lang="en-US" dirty="0" smtClean="0"/>
              <a:t>. It is easy to change to </a:t>
            </a:r>
            <a:r>
              <a:rPr lang="en-US" dirty="0" smtClean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1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2</a:t>
            </a:r>
            <a:endParaRPr lang="bg-BG" sz="2800" dirty="0"/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3</a:t>
            </a:r>
            <a:endParaRPr lang="bg-BG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44706" y="5051985"/>
            <a:ext cx="9577388" cy="11112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is Spring MVC?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68" y="2092046"/>
            <a:ext cx="3575825" cy="11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5325" y="33942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Model-view-controller (MVC) </a:t>
            </a:r>
            <a:r>
              <a:rPr lang="en-US" dirty="0" smtClean="0"/>
              <a:t>framework is designed around a </a:t>
            </a:r>
            <a:r>
              <a:rPr lang="en-US" noProof="1" smtClean="0">
                <a:solidFill>
                  <a:schemeClr val="bg1"/>
                </a:solidFill>
              </a:rPr>
              <a:t>DispatcherServlet</a:t>
            </a:r>
            <a:r>
              <a:rPr lang="en-US" dirty="0" smtClean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Spring MVC?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51200" y="4671055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7438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4360" y="2855405"/>
            <a:ext cx="585785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44360" y="3786869"/>
            <a:ext cx="609113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5496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5994" y="5474983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93893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– Control Flow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53" y="2950258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71" y="2961052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92" y="2908908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67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4200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4744" y="3110547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2767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8362" y="3487814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3288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00333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8558" y="3876512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96510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1"/>
            <a:ext cx="9982200" cy="3420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getDogHomePage(){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am a dog page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3717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89" y="4129686"/>
            <a:ext cx="4656414" cy="2395317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95572" y="4648200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68938" y="3852725"/>
            <a:ext cx="1636643" cy="553920"/>
          </a:xfrm>
          <a:prstGeom prst="wedgeRoundRectCallout">
            <a:avLst>
              <a:gd name="adj1" fmla="val 44069"/>
              <a:gd name="adj2" fmla="val -77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Text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7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905001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1371796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54" y="4317978"/>
            <a:ext cx="4771947" cy="2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Actions – Post Requests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5741" y="1883134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5741" y="134992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34" y="4252127"/>
            <a:ext cx="4874281" cy="2547920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411539" y="20889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</a:t>
            </a:r>
            <a:r>
              <a:rPr lang="en-US"/>
              <a:t>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45" y="1967558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045" y="143435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62" y="5778499"/>
            <a:ext cx="6399462" cy="788203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67401" y="3116912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67401" y="5138030"/>
            <a:ext cx="2444991" cy="499081"/>
          </a:xfrm>
          <a:prstGeom prst="wedgeRoundRectCallout">
            <a:avLst>
              <a:gd name="adj1" fmla="val -54870"/>
              <a:gd name="adj2" fmla="val 2053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0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smtClean="0">
                <a:solidFill>
                  <a:schemeClr val="bg1"/>
                </a:solidFill>
              </a:rPr>
              <a:t>sli.do</a:t>
            </a:r>
            <a:r>
              <a:rPr lang="en-US" sz="6000" b="1" smtClean="0"/>
              <a:t/>
            </a:r>
            <a:br>
              <a:rPr lang="en-US" sz="6000" b="1" smtClean="0"/>
            </a:br>
            <a:r>
              <a:rPr lang="en-US" sz="11500" b="1" smtClean="0"/>
              <a:t>#</a:t>
            </a:r>
            <a:r>
              <a:rPr lang="en-US" sz="11500" b="1" noProof="1" smtClean="0"/>
              <a:t>java-web</a:t>
            </a:r>
            <a:endParaRPr lang="en-US" sz="6000" b="1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82" y="1752406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82" y="12192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4083" y="31576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1" y="4538871"/>
            <a:ext cx="2985039" cy="21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Architecture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24801" y="5893459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spring.datasource.driverClassName=com.mysql.jdbc.Driver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spring.datasource.url=jdbc:mysql://localhost:3306/cat_store?useSSL=false&amp;createDatabaseIfNotExist=true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spring.datasource.username=root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spring.datasource.password=1234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spring.jpa.properties.hibernate.dialect=org.hibernate.dialect.MySQL5InnoDBDialect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spring.jpa.properties.hibernate.format_sql=TRUE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spring.jpa.hibernate.ddl-auto=update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80127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smtClean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050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9824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Persistence</a:t>
            </a:r>
            <a:r>
              <a:rPr lang="en-US" dirty="0" smtClean="0"/>
              <a:t> layer that works with </a:t>
            </a:r>
            <a:r>
              <a:rPr lang="en-US" dirty="0" smtClean="0">
                <a:solidFill>
                  <a:schemeClr val="bg1"/>
                </a:solidFill>
              </a:rPr>
              <a:t>entities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886200"/>
            <a:ext cx="1158240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CrudRepository&lt;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352996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Business Layer</a:t>
            </a:r>
            <a:r>
              <a:rPr lang="en-US" dirty="0" smtClean="0"/>
              <a:t>.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//TODO Implement the method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050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Spring Boot - Opinionated view </a:t>
            </a:r>
            <a:r>
              <a:rPr lang="en-US" dirty="0" smtClean="0"/>
              <a:t>of building </a:t>
            </a:r>
            <a:br>
              <a:rPr lang="en-US" dirty="0" smtClean="0"/>
            </a:br>
            <a:r>
              <a:rPr lang="en-US" dirty="0" smtClean="0"/>
              <a:t>production-ready Spring applications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Spring MVC - MVC </a:t>
            </a:r>
            <a:r>
              <a:rPr lang="en-US" dirty="0" smtClean="0"/>
              <a:t>framework that has three</a:t>
            </a:r>
            <a:br>
              <a:rPr lang="en-US" dirty="0" smtClean="0"/>
            </a:br>
            <a:r>
              <a:rPr lang="en-US" dirty="0" smtClean="0"/>
              <a:t>main components: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Controller</a:t>
            </a:r>
            <a:r>
              <a:rPr lang="en-US" dirty="0" smtClean="0"/>
              <a:t> - controls the application flow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View</a:t>
            </a:r>
            <a:r>
              <a:rPr lang="en-US" dirty="0" smtClean="0"/>
              <a:t> - presentation layer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Model</a:t>
            </a:r>
            <a:r>
              <a:rPr lang="en-US" dirty="0" smtClean="0"/>
              <a:t> - data component with the main logic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Spring Data </a:t>
            </a:r>
            <a:r>
              <a:rPr lang="en-US" dirty="0" smtClean="0"/>
              <a:t>- Responsible for database related</a:t>
            </a:r>
            <a:br>
              <a:rPr lang="en-US" dirty="0" smtClean="0"/>
            </a:br>
            <a:r>
              <a:rPr lang="en-US" dirty="0" smtClean="0"/>
              <a:t>operations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675858"/>
            <a:ext cx="2108746" cy="2282193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B7F1BF8-83B2-4280-AFAC-7C68006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7225"/>
            <a:ext cx="3099346" cy="16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57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mtClean="0"/>
              <a:t>What is Spring Boot?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49" y="2188790"/>
            <a:ext cx="3360902" cy="10922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808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smtClean="0"/>
              <a:t>Software University – High-Quality Education and </a:t>
            </a:r>
            <a:br>
              <a:rPr lang="en-US" sz="3199" smtClean="0"/>
            </a:br>
            <a:r>
              <a:rPr lang="en-US" sz="3199" smtClean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 smtClean="0">
                <a:hlinkClick r:id="rId3"/>
              </a:rPr>
              <a:t>softuni.bg</a:t>
            </a:r>
            <a:r>
              <a:rPr lang="en-US" sz="2899" noProof="1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3199" smtClean="0"/>
              <a:t>Software University Foundation</a:t>
            </a:r>
            <a:endParaRPr lang="bg-BG" sz="3199" smtClean="0"/>
          </a:p>
          <a:p>
            <a:pPr lvl="1">
              <a:lnSpc>
                <a:spcPct val="100000"/>
              </a:lnSpc>
            </a:pPr>
            <a:r>
              <a:rPr lang="en-US" sz="2999" noProof="1" smtClean="0">
                <a:hlinkClick r:id="rId4"/>
              </a:rPr>
              <a:t>http://softuni.foundation/</a:t>
            </a:r>
            <a:endParaRPr lang="en-US" sz="2999" noProof="1" smtClean="0"/>
          </a:p>
          <a:p>
            <a:pPr>
              <a:lnSpc>
                <a:spcPct val="100000"/>
              </a:lnSpc>
            </a:pPr>
            <a:r>
              <a:rPr lang="en-US" sz="3199" smtClean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 smtClean="0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 smtClean="0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smtClean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smtClean="0">
                <a:hlinkClick r:id="rId6"/>
              </a:rPr>
              <a:t>forum.softuni.bg</a:t>
            </a:r>
            <a:endParaRPr lang="en-US" sz="2799" noProof="1" smtClean="0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course (slides, examples, demos,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>
                <a:solidFill>
                  <a:schemeClr val="bg1"/>
                </a:solidFill>
              </a:rPr>
              <a:t>Opinionated view </a:t>
            </a:r>
            <a:r>
              <a:rPr lang="en-US" smtClean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Boot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mtClean="0"/>
              <a:t>Just go to </a:t>
            </a:r>
            <a:r>
              <a:rPr lang="en-US" smtClean="0">
                <a:hlinkClick r:id="rId2"/>
              </a:rPr>
              <a:t>https://start.spring.io/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Spring Boot Project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07" y="1779134"/>
            <a:ext cx="10328811" cy="47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Additional set of </a:t>
            </a:r>
            <a:r>
              <a:rPr lang="en-US" smtClean="0">
                <a:solidFill>
                  <a:schemeClr val="bg1"/>
                </a:solidFill>
              </a:rPr>
              <a:t>tools</a:t>
            </a:r>
            <a:r>
              <a:rPr lang="en-US" smtClean="0"/>
              <a:t> that can make the application                   development </a:t>
            </a:r>
            <a:r>
              <a:rPr lang="en-US" smtClean="0">
                <a:solidFill>
                  <a:schemeClr val="bg1"/>
                </a:solidFill>
              </a:rPr>
              <a:t>faster</a:t>
            </a:r>
            <a:r>
              <a:rPr lang="en-US" smtClean="0"/>
              <a:t> and more </a:t>
            </a:r>
            <a:r>
              <a:rPr lang="en-US" smtClean="0">
                <a:solidFill>
                  <a:schemeClr val="bg1"/>
                </a:solidFill>
              </a:rPr>
              <a:t>enjoyable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Dev Tools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874684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Resources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Four main components:</a:t>
            </a:r>
          </a:p>
          <a:p>
            <a:pPr lvl="1">
              <a:buClr>
                <a:schemeClr val="tx1"/>
              </a:buClr>
            </a:pPr>
            <a:r>
              <a:rPr lang="en-GB" smtClean="0">
                <a:solidFill>
                  <a:schemeClr val="bg1"/>
                </a:solidFill>
              </a:rPr>
              <a:t>Spring Boot Starters</a:t>
            </a:r>
            <a:r>
              <a:rPr lang="en-GB" smtClean="0"/>
              <a:t> - </a:t>
            </a:r>
            <a:r>
              <a:rPr lang="en-US" smtClean="0"/>
              <a:t>combine a group of common or related    dependencies into single dependency</a:t>
            </a:r>
            <a:endParaRPr lang="en-GB" smtClean="0"/>
          </a:p>
          <a:p>
            <a:pPr lvl="1">
              <a:buClr>
                <a:schemeClr val="tx1"/>
              </a:buClr>
            </a:pPr>
            <a:r>
              <a:rPr lang="en-GB" smtClean="0">
                <a:solidFill>
                  <a:schemeClr val="bg1"/>
                </a:solidFill>
              </a:rPr>
              <a:t>Spring Boot </a:t>
            </a:r>
            <a:r>
              <a:rPr lang="en-GB" noProof="1" smtClean="0">
                <a:solidFill>
                  <a:schemeClr val="bg1"/>
                </a:solidFill>
              </a:rPr>
              <a:t>Auto-Configuration</a:t>
            </a:r>
            <a:r>
              <a:rPr lang="en-GB" smtClean="0">
                <a:solidFill>
                  <a:schemeClr val="bg1"/>
                </a:solidFill>
              </a:rPr>
              <a:t> </a:t>
            </a:r>
            <a:r>
              <a:rPr lang="en-GB" smtClean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smtClean="0">
                <a:solidFill>
                  <a:schemeClr val="bg1"/>
                </a:solidFill>
              </a:rPr>
              <a:t>Spring Boot CLI </a:t>
            </a:r>
            <a:r>
              <a:rPr lang="en-GB" smtClean="0"/>
              <a:t>- </a:t>
            </a:r>
            <a:r>
              <a:rPr lang="en-US" smtClean="0"/>
              <a:t>run and test Spring Boot </a:t>
            </a:r>
            <a:br>
              <a:rPr lang="en-US" smtClean="0"/>
            </a:br>
            <a:r>
              <a:rPr lang="en-US" smtClean="0"/>
              <a:t>applications from command prompt</a:t>
            </a:r>
            <a:endParaRPr lang="en-GB" smtClean="0"/>
          </a:p>
          <a:p>
            <a:pPr lvl="1">
              <a:buClr>
                <a:schemeClr val="tx1"/>
              </a:buClr>
            </a:pPr>
            <a:r>
              <a:rPr lang="en-GB" smtClean="0">
                <a:solidFill>
                  <a:schemeClr val="bg1"/>
                </a:solidFill>
              </a:rPr>
              <a:t>Spring Boot Actuator </a:t>
            </a:r>
            <a:r>
              <a:rPr lang="en-GB" smtClean="0"/>
              <a:t>– provides </a:t>
            </a:r>
            <a:r>
              <a:rPr lang="en-GB" noProof="1" smtClean="0"/>
              <a:t>EndPoints</a:t>
            </a:r>
            <a:r>
              <a:rPr lang="en-GB" smtClean="0"/>
              <a:t> and</a:t>
            </a:r>
            <a:br>
              <a:rPr lang="en-GB" smtClean="0"/>
            </a:br>
            <a:r>
              <a:rPr lang="en-GB" smtClean="0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Boot Main Components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1256</Words>
  <Application>Microsoft Office PowerPoint</Application>
  <PresentationFormat>Widescreen</PresentationFormat>
  <Paragraphs>425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MVC Frameworks</vt:lpstr>
      <vt:lpstr>Table of Contents</vt:lpstr>
      <vt:lpstr>Questions</vt:lpstr>
      <vt:lpstr>PowerPoint Presentation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 Lifecycle</vt:lpstr>
      <vt:lpstr>Bean Lifecycle Demo (1)</vt:lpstr>
      <vt:lpstr>Bean Lifecycle Demo (2)</vt:lpstr>
      <vt:lpstr>Bean Scope</vt:lpstr>
      <vt:lpstr>What is Spring MVC?</vt:lpstr>
      <vt:lpstr>What is Spring MVC?</vt:lpstr>
      <vt:lpstr>MVC – Control Flow</vt:lpstr>
      <vt:lpstr>Controllers</vt:lpstr>
      <vt:lpstr>Actions – Get Requests</vt:lpstr>
      <vt:lpstr>Actions – Post Requests (1)</vt:lpstr>
      <vt:lpstr>Actions – Post Requests (1)</vt:lpstr>
      <vt:lpstr>Models and Views</vt:lpstr>
      <vt:lpstr>Path Variables</vt:lpstr>
      <vt:lpstr>PowerPoint Presentation</vt:lpstr>
      <vt:lpstr>Overall Architecture</vt:lpstr>
      <vt:lpstr>Application Properties</vt:lpstr>
      <vt:lpstr>Entities</vt:lpstr>
      <vt:lpstr>Repositories</vt:lpstr>
      <vt:lpstr>Services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Radoslav Ivanov</cp:lastModifiedBy>
  <cp:revision>120</cp:revision>
  <dcterms:created xsi:type="dcterms:W3CDTF">2019-01-19T08:33:56Z</dcterms:created>
  <dcterms:modified xsi:type="dcterms:W3CDTF">2019-02-20T14:42:48Z</dcterms:modified>
</cp:coreProperties>
</file>