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395" r:id="rId4"/>
    <p:sldId id="396" r:id="rId5"/>
    <p:sldId id="397" r:id="rId6"/>
    <p:sldId id="398" r:id="rId7"/>
    <p:sldId id="400" r:id="rId8"/>
    <p:sldId id="401" r:id="rId9"/>
    <p:sldId id="431" r:id="rId10"/>
    <p:sldId id="424" r:id="rId11"/>
    <p:sldId id="408" r:id="rId12"/>
    <p:sldId id="409" r:id="rId13"/>
    <p:sldId id="412" r:id="rId14"/>
    <p:sldId id="413" r:id="rId15"/>
    <p:sldId id="416" r:id="rId16"/>
    <p:sldId id="427" r:id="rId17"/>
    <p:sldId id="418" r:id="rId18"/>
    <p:sldId id="419" r:id="rId19"/>
    <p:sldId id="421" r:id="rId20"/>
    <p:sldId id="43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582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programirane.org/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32/strukturi-ot-danni-i-algoritmi" TargetMode="External"/><Relationship Id="rId3" Type="http://schemas.openxmlformats.org/officeDocument/2006/relationships/hyperlink" Target="https://softuni.bg/trainings/2225/data-structures-december-2018-online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www.facebook.com/groups/DataStructuresDecember2018Onlin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www.programira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ElgQD3" TargetMode="Externa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" TargetMode="External"/><Relationship Id="rId3" Type="http://schemas.openxmlformats.org/officeDocument/2006/relationships/hyperlink" Target="http://www.visualstudio.com/" TargetMode="External"/><Relationship Id="rId7" Type="http://schemas.openxmlformats.org/officeDocument/2006/relationships/hyperlink" Target="http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collections.codeplex.com/" TargetMode="External"/><Relationship Id="rId5" Type="http://schemas.openxmlformats.org/officeDocument/2006/relationships/hyperlink" Target="http://xamarin.com/studio" TargetMode="External"/><Relationship Id="rId4" Type="http://schemas.openxmlformats.org/officeDocument/2006/relationships/hyperlink" Target="http://www.icsharpcode.net/" TargetMode="External"/><Relationship Id="rId9" Type="http://schemas.openxmlformats.org/officeDocument/2006/relationships/hyperlink" Target="http://www.codeblocks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060726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224297"/>
            <a:ext cx="7547528" cy="1280903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612" y="448248"/>
            <a:ext cx="1399741" cy="14129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6012" y="463217"/>
            <a:ext cx="2285292" cy="1397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212" y="3942817"/>
            <a:ext cx="4258141" cy="2343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7" y="2286000"/>
            <a:ext cx="1820822" cy="1143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374870" y="3845954"/>
            <a:ext cx="156138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Lessons: ~ </a:t>
            </a:r>
            <a:r>
              <a:rPr lang="en-US" sz="3600" dirty="0">
                <a:latin typeface="Consolas" pitchFamily="49" charset="0"/>
              </a:rPr>
              <a:t>25</a:t>
            </a:r>
            <a:r>
              <a:rPr lang="en-US" sz="3600" dirty="0"/>
              <a:t> hours (YouTube videos)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Exercises: ~ </a:t>
            </a:r>
            <a:r>
              <a:rPr lang="en-US" sz="3600" dirty="0">
                <a:latin typeface="Consolas" pitchFamily="49" charset="0"/>
              </a:rPr>
              <a:t>18</a:t>
            </a:r>
            <a:r>
              <a:rPr lang="en-US" sz="3600" dirty="0"/>
              <a:t>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Exam preparation: 8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Homework: ~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30</a:t>
            </a:r>
            <a:r>
              <a:rPr lang="en-US" sz="3600" dirty="0"/>
              <a:t>-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50</a:t>
            </a:r>
            <a:r>
              <a:rPr lang="en-US" sz="3600" dirty="0"/>
              <a:t>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Schedule: December – February 2019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Practical exam: 24 February 2019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Retake exam: 10 March 2019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– Data Structures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29" y="18288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recommended language for this course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en-US" dirty="0"/>
              <a:t>Exercises assume you will write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Labs and examples will also focus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Homework can be submitted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r>
              <a:rPr lang="en-US" dirty="0"/>
              <a:t>At the final exam attendees can use: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0854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427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Practical exam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%</a:t>
            </a:r>
          </a:p>
          <a:p>
            <a:r>
              <a:rPr lang="en-GB" sz="3600" dirty="0"/>
              <a:t>Labs/</a:t>
            </a:r>
            <a:r>
              <a:rPr lang="en-US" sz="3600" dirty="0"/>
              <a:t>Homework </a:t>
            </a:r>
          </a:p>
          <a:p>
            <a:pPr marL="0" indent="0">
              <a:buNone/>
            </a:pPr>
            <a:r>
              <a:rPr lang="en-US" sz="3600" dirty="0"/>
              <a:t>   (1 week deadline after exercise)</a:t>
            </a:r>
          </a:p>
          <a:p>
            <a:pPr lvl="1"/>
            <a:r>
              <a:rPr lang="en-US" dirty="0"/>
              <a:t>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"Data Structures"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00613"/>
            <a:ext cx="3813668" cy="2518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447800"/>
            <a:ext cx="3813668" cy="20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2</a:t>
            </a:r>
            <a:r>
              <a:rPr lang="en-US" dirty="0"/>
              <a:t> problem</a:t>
            </a:r>
            <a:r>
              <a:rPr lang="en-GB" dirty="0"/>
              <a:t>s</a:t>
            </a:r>
            <a:r>
              <a:rPr lang="en-US" dirty="0"/>
              <a:t> for 6 hours</a:t>
            </a:r>
          </a:p>
          <a:p>
            <a:pPr>
              <a:lnSpc>
                <a:spcPct val="110000"/>
              </a:lnSpc>
            </a:pPr>
            <a:r>
              <a:rPr lang="en-GB" dirty="0"/>
              <a:t>Data structure + </a:t>
            </a:r>
            <a:r>
              <a:rPr lang="en-US" dirty="0"/>
              <a:t>Command execution system</a:t>
            </a:r>
          </a:p>
          <a:p>
            <a:pPr marL="89223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E.g. hierarchy + add + get parent, etc.</a:t>
            </a:r>
          </a:p>
          <a:p>
            <a:pPr marL="89223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E.g. add + edit + remove tickets + search, etc.</a:t>
            </a:r>
          </a:p>
          <a:p>
            <a:pPr>
              <a:lnSpc>
                <a:spcPct val="110000"/>
              </a:lnSpc>
            </a:pPr>
            <a:r>
              <a:rPr lang="en-US" dirty="0"/>
              <a:t>Available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 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test solution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Automated judge system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real-time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8212" y="42672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outhbaysports.com/images/icon-st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998" y="2209800"/>
            <a:ext cx="2169228" cy="165546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51" y="49814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9358" y="46544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862" y="636895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75">
            <a:off x="2674264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512" y="1385248"/>
            <a:ext cx="2510500" cy="1535696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36" y="3477314"/>
            <a:ext cx="1946252" cy="277108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28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Structures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https://softuni.bg/trainings/2225/data-structures-december-2018-online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011" y="5608792"/>
            <a:ext cx="9158401" cy="86820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https://www.facebook.com/groups/DataStructuresDecember2018Online/</a:t>
            </a: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12195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https://softuni.bg/forum/categories/32/strukturi-ot-danni-i-algoritmi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labs</a:t>
            </a:r>
            <a:r>
              <a:rPr lang="en-US" dirty="0"/>
              <a:t> 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Data Structures – Additional Resources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0"/>
            <a:ext cx="1865363" cy="26559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266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91000"/>
            <a:ext cx="1865363" cy="21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94012" y="1143001"/>
            <a:ext cx="9025023" cy="2655916"/>
          </a:xfrm>
        </p:spPr>
        <p:txBody>
          <a:bodyPr anchor="ctr" anchorCtr="0">
            <a:noAutofit/>
          </a:bodyPr>
          <a:lstStyle/>
          <a:p>
            <a:r>
              <a:rPr lang="en-US" sz="2800" dirty="0"/>
              <a:t>Nakov P., </a:t>
            </a:r>
            <a:r>
              <a:rPr lang="en-US" sz="2800" noProof="1"/>
              <a:t>Dobrikov</a:t>
            </a:r>
            <a:r>
              <a:rPr lang="en-US" sz="2800" dirty="0"/>
              <a:t> P., "Programming = ++ Algorithms;", 5</a:t>
            </a:r>
            <a:r>
              <a:rPr lang="en-US" sz="2800" baseline="30000" dirty="0"/>
              <a:t>th</a:t>
            </a:r>
            <a:r>
              <a:rPr lang="en-US" sz="2800" dirty="0"/>
              <a:t> Edition, ISBN: 954-8905-06-X, Faber Publishing (2015)</a:t>
            </a:r>
          </a:p>
          <a:p>
            <a:r>
              <a:rPr lang="en-US" sz="2800" dirty="0"/>
              <a:t>Download a free copy from: </a:t>
            </a:r>
            <a:r>
              <a:rPr lang="en-US" sz="2800" dirty="0">
                <a:hlinkClick r:id="rId2"/>
              </a:rPr>
              <a:t>www.programirane.org</a:t>
            </a:r>
            <a:endParaRPr lang="en-US" sz="2800" dirty="0"/>
          </a:p>
          <a:p>
            <a:r>
              <a:rPr lang="en-US" sz="2800" dirty="0"/>
              <a:t>No English version (Bulgarian only)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15615" y="4191000"/>
            <a:ext cx="9025023" cy="210963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noProof="1"/>
              <a:t>Cormen T., Leiserson C., Rivest R., Stein C., </a:t>
            </a:r>
            <a:r>
              <a:rPr lang="en-US" sz="3000" dirty="0"/>
              <a:t>"Introduction to Algorithms", 3</a:t>
            </a:r>
            <a:r>
              <a:rPr lang="en-US" sz="3000" baseline="30000" dirty="0"/>
              <a:t>rd</a:t>
            </a:r>
            <a:r>
              <a:rPr lang="en-US" sz="3000" dirty="0"/>
              <a:t> Edition, ISBN  978-0262033848, MIT Press (2009)</a:t>
            </a:r>
          </a:p>
          <a:p>
            <a:r>
              <a:rPr lang="en-US" sz="3000" dirty="0"/>
              <a:t>Find the book in Internet: </a:t>
            </a:r>
            <a:r>
              <a:rPr lang="en-US" sz="3000" dirty="0">
                <a:hlinkClick r:id="rId5"/>
              </a:rPr>
              <a:t>https://goo.gl/ElgQD3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937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Visual Studio Community 2017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Or other C# development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SharpDevelop</a:t>
            </a:r>
            <a:r>
              <a:rPr lang="en-US" dirty="0"/>
              <a:t> – lightweight IDE for C#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Xamarin Studio </a:t>
            </a:r>
            <a:r>
              <a:rPr lang="en-US" dirty="0"/>
              <a:t>– powerful IDE for C# / .NET for Linux, Mac OS X, Windows and others</a:t>
            </a:r>
          </a:p>
          <a:p>
            <a:pPr>
              <a:lnSpc>
                <a:spcPct val="110000"/>
              </a:lnSpc>
            </a:pPr>
            <a:r>
              <a:rPr lang="en-US" noProof="1"/>
              <a:t>Wintellect</a:t>
            </a:r>
            <a:r>
              <a:rPr lang="en-US" dirty="0"/>
              <a:t> Power Collections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6"/>
              </a:rPr>
              <a:t>https://powercollections.codeplex.com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hlinkClick r:id="rId7"/>
              </a:rPr>
              <a:t>Eclipse</a:t>
            </a:r>
            <a:r>
              <a:rPr lang="en-US" dirty="0"/>
              <a:t> / </a:t>
            </a:r>
            <a:r>
              <a:rPr lang="en-US" dirty="0">
                <a:hlinkClick r:id="rId8"/>
              </a:rPr>
              <a:t>IntelliJ IDEA</a:t>
            </a:r>
            <a:r>
              <a:rPr lang="en-US" dirty="0"/>
              <a:t> (for Java), </a:t>
            </a:r>
            <a:r>
              <a:rPr lang="en-US" dirty="0">
                <a:hlinkClick r:id="rId9"/>
              </a:rPr>
              <a:t>Code::Blocks </a:t>
            </a:r>
            <a:r>
              <a:rPr lang="en-US" dirty="0"/>
              <a:t>(for C++)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</p:spTree>
    <p:extLst>
      <p:ext uri="{BB962C8B-B14F-4D97-AF65-F5344CB8AC3E}">
        <p14:creationId xmlns:p14="http://schemas.microsoft.com/office/powerpoint/2010/main" val="33499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E8B278-2D96-4405-A5C8-E43CA28A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06" y="1706511"/>
            <a:ext cx="3657607" cy="36576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Contacts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1FD399-1943-4FFC-B478-583EE58BA657}"/>
              </a:ext>
            </a:extLst>
          </p:cNvPr>
          <p:cNvSpPr txBox="1">
            <a:spLocks/>
          </p:cNvSpPr>
          <p:nvPr/>
        </p:nvSpPr>
        <p:spPr>
          <a:xfrm>
            <a:off x="3148809" y="60246"/>
            <a:ext cx="5181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t.stefanova@sotuni.bg</a:t>
            </a:r>
          </a:p>
        </p:txBody>
      </p:sp>
    </p:spTree>
    <p:extLst>
      <p:ext uri="{BB962C8B-B14F-4D97-AF65-F5344CB8AC3E}">
        <p14:creationId xmlns:p14="http://schemas.microsoft.com/office/powerpoint/2010/main" val="18920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456" y="886106"/>
            <a:ext cx="3658755" cy="223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868" y="4508808"/>
            <a:ext cx="2876344" cy="18059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237" y="4781395"/>
            <a:ext cx="3596952" cy="1743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423" y="27432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25501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/>
              <a:t>Course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38459">
            <a:off x="1311547" y="1757907"/>
            <a:ext cx="3201108" cy="195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1702">
            <a:off x="6905297" y="2035137"/>
            <a:ext cx="3200400" cy="1761384"/>
          </a:xfrm>
          <a:prstGeom prst="rect">
            <a:avLst/>
          </a:prstGeom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064" y="1615743"/>
            <a:ext cx="1785978" cy="17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Course Overview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Linear Data Structures – Lists and DS Complexity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Linear Data Structures – Stacks and Queues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Basic Tree Data Structures – Tree, Binary Tree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Binary Search Trees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Heaps and Priority Queues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B-Trees and Red-Black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– Course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412" y="4419600"/>
            <a:ext cx="3137806" cy="191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53791">
            <a:off x="9346112" y="2328251"/>
            <a:ext cx="2383085" cy="14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AA-Trees and AVL trees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Rope and </a:t>
            </a:r>
            <a:r>
              <a:rPr lang="en-US" dirty="0" err="1"/>
              <a:t>Trie</a:t>
            </a:r>
            <a:endParaRPr lang="en-US" dirty="0"/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Quad Trees, K-d Trees, Interval Trees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Hash Tables, Sets and Dictionaries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Combining Data Structures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Exam Preparations 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Practical Exam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– Course Program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3828">
            <a:off x="7826919" y="1252999"/>
            <a:ext cx="4021571" cy="20336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6182212" y="3832997"/>
            <a:ext cx="6673017" cy="214503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903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940" y="54278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1" y="914400"/>
            <a:ext cx="6242845" cy="4157832"/>
          </a:xfrm>
          <a:prstGeom prst="roundRect">
            <a:avLst>
              <a:gd name="adj" fmla="val 1547"/>
            </a:avLst>
          </a:prstGeom>
        </p:spPr>
      </p:pic>
    </p:spTree>
    <p:extLst>
      <p:ext uri="{BB962C8B-B14F-4D97-AF65-F5344CB8AC3E}">
        <p14:creationId xmlns:p14="http://schemas.microsoft.com/office/powerpoint/2010/main" val="37556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9104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Georgi Angelov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Majoring in Computer Science at University of Telecommunications and Posts, Sofia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Passionate when it comes to programming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12" y="1447800"/>
            <a:ext cx="2598000" cy="27264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261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9104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Simeon Sheytanov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Programming experience with C#, Java, C++, Python, JavaScript, PHP, VB, Assembler and other programming languages 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600" noProof="1"/>
              <a:t>Interested in game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8092" y="1676400"/>
            <a:ext cx="2110360" cy="27846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306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143000"/>
            <a:ext cx="7732799" cy="5229602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Peter Penev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Deep interest in Data Structures &amp;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1446" y="1752600"/>
            <a:ext cx="2294793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58871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742</Words>
  <Application>Microsoft Office PowerPoint</Application>
  <PresentationFormat>Custom</PresentationFormat>
  <Paragraphs>134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 16x9</vt:lpstr>
      <vt:lpstr>Data Structures</vt:lpstr>
      <vt:lpstr>Table of Contents</vt:lpstr>
      <vt:lpstr>Data Structures</vt:lpstr>
      <vt:lpstr>Data Structures – Course Program</vt:lpstr>
      <vt:lpstr>Data Structures – Course Program (2)</vt:lpstr>
      <vt:lpstr>The Trainers Team</vt:lpstr>
      <vt:lpstr>Trainers Team</vt:lpstr>
      <vt:lpstr>Trainers Team</vt:lpstr>
      <vt:lpstr>Trainers Team</vt:lpstr>
      <vt:lpstr>Training Duration – Data Structures</vt:lpstr>
      <vt:lpstr>Programming Languages</vt:lpstr>
      <vt:lpstr>Scoring System for the "Data Structures"</vt:lpstr>
      <vt:lpstr>Data Structures – Practical Exam</vt:lpstr>
      <vt:lpstr>Resources</vt:lpstr>
      <vt:lpstr>Data Structures Web Site, Forum and FB Group</vt:lpstr>
      <vt:lpstr>Data Structures Slides and Videos</vt:lpstr>
      <vt:lpstr>Data Structures – Additional Resources</vt:lpstr>
      <vt:lpstr>Recommended Software</vt:lpstr>
      <vt:lpstr>Contacts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Course Introduction</dc:title>
  <dc:subject>Software Development Course</dc:subject>
  <dc:creator/>
  <cp:keywords>data structures, algorithms,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2018-12-03T09:25:11Z</dcterms:modified>
  <cp:category>Data Structures, Algorithms,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