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394" r:id="rId3"/>
    <p:sldId id="395" r:id="rId4"/>
    <p:sldId id="478" r:id="rId5"/>
    <p:sldId id="479" r:id="rId6"/>
    <p:sldId id="499" r:id="rId7"/>
    <p:sldId id="480" r:id="rId8"/>
    <p:sldId id="509" r:id="rId9"/>
    <p:sldId id="481" r:id="rId10"/>
    <p:sldId id="518" r:id="rId11"/>
    <p:sldId id="522" r:id="rId12"/>
    <p:sldId id="508" r:id="rId13"/>
    <p:sldId id="528" r:id="rId14"/>
    <p:sldId id="483" r:id="rId15"/>
    <p:sldId id="520" r:id="rId16"/>
    <p:sldId id="484" r:id="rId17"/>
    <p:sldId id="485" r:id="rId18"/>
    <p:sldId id="523" r:id="rId19"/>
    <p:sldId id="524" r:id="rId20"/>
    <p:sldId id="526" r:id="rId21"/>
    <p:sldId id="527" r:id="rId22"/>
    <p:sldId id="492" r:id="rId23"/>
    <p:sldId id="529" r:id="rId24"/>
    <p:sldId id="534" r:id="rId25"/>
    <p:sldId id="533" r:id="rId26"/>
    <p:sldId id="559" r:id="rId27"/>
    <p:sldId id="530" r:id="rId28"/>
    <p:sldId id="531" r:id="rId29"/>
    <p:sldId id="532" r:id="rId30"/>
    <p:sldId id="560" r:id="rId31"/>
    <p:sldId id="535" r:id="rId32"/>
    <p:sldId id="536" r:id="rId33"/>
    <p:sldId id="538" r:id="rId34"/>
    <p:sldId id="539" r:id="rId35"/>
    <p:sldId id="557" r:id="rId36"/>
    <p:sldId id="540" r:id="rId37"/>
    <p:sldId id="551" r:id="rId38"/>
    <p:sldId id="470" r:id="rId39"/>
    <p:sldId id="556" r:id="rId40"/>
    <p:sldId id="473" r:id="rId41"/>
    <p:sldId id="39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AFA"/>
    <a:srgbClr val="8CF4F2"/>
    <a:srgbClr val="528280"/>
    <a:srgbClr val="FFF0D9"/>
    <a:srgbClr val="FFA72A"/>
    <a:srgbClr val="F0F5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3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7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354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490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714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931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673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694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170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7813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1933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84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1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771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5989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4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70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894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82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890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265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54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848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19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234B-B904-4AE5-84BD-F1E11AAF9FA5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EA77-D206-4F8C-99E6-47882E1583A9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506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37208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0204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50462" y="3845954"/>
            <a:ext cx="156138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427412" y="369201"/>
            <a:ext cx="8092742" cy="1910936"/>
          </a:xfrm>
        </p:spPr>
        <p:txBody>
          <a:bodyPr>
            <a:normAutofit/>
          </a:bodyPr>
          <a:lstStyle/>
          <a:p>
            <a:r>
              <a:rPr lang="en-US" dirty="0"/>
              <a:t>Algorithm Complexity, Linear Data Structures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427412" y="2293727"/>
            <a:ext cx="8092742" cy="1287673"/>
          </a:xfrm>
        </p:spPr>
        <p:txBody>
          <a:bodyPr>
            <a:normAutofit/>
          </a:bodyPr>
          <a:lstStyle/>
          <a:p>
            <a:r>
              <a:rPr lang="en-US" dirty="0"/>
              <a:t>Analyzing Algorithm Complexity, Asymptotic Notation</a:t>
            </a:r>
          </a:p>
        </p:txBody>
      </p:sp>
      <p:pic>
        <p:nvPicPr>
          <p:cNvPr id="32" name="Picture 2" descr="Yaacov Apelbaum-big-o Plot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3968768"/>
            <a:ext cx="3672202" cy="2308659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2812" y="736937"/>
            <a:ext cx="1903085" cy="10156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75531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Some parts of the equation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grow much faster</a:t>
            </a:r>
            <a:r>
              <a:rPr lang="en-US" dirty="0">
                <a:ea typeface="굴림" pitchFamily="50" charset="-127"/>
              </a:rPr>
              <a:t> than others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Higher terms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dominate</a:t>
            </a:r>
            <a:r>
              <a:rPr lang="en-US" dirty="0">
                <a:ea typeface="굴림" pitchFamily="50" charset="-127"/>
              </a:rPr>
              <a:t> lower terms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 &gt; 2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3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Multiplicative constants can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omitted</a:t>
            </a:r>
            <a:r>
              <a:rPr lang="en-US" dirty="0">
                <a:ea typeface="굴림" pitchFamily="50" charset="-127"/>
              </a:rPr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12n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21229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13812" y="1919001"/>
            <a:ext cx="2971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 = 1000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steps: 4000 + 4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61652" y="4043755"/>
            <a:ext cx="2876119" cy="541206"/>
          </a:xfrm>
          <a:prstGeom prst="wedgeRoundRectCallout">
            <a:avLst>
              <a:gd name="adj1" fmla="val -63251"/>
              <a:gd name="adj2" fmla="val -48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Relevant part: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375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steps to find n</a:t>
            </a:r>
            <a:r>
              <a:rPr lang="en-US" altLang="ko-KR" baseline="30000" dirty="0">
                <a:ea typeface="굴림" pitchFamily="50" charset="-127"/>
              </a:rPr>
              <a:t>th</a:t>
            </a:r>
            <a:r>
              <a:rPr lang="en-US" altLang="ko-KR" dirty="0">
                <a:ea typeface="굴림" pitchFamily="50" charset="-127"/>
              </a:rPr>
              <a:t> Fibonacci number recursively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but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which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≤ T(n)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but, for example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40</a:t>
            </a:r>
            <a:r>
              <a:rPr lang="en-US" dirty="0">
                <a:ea typeface="굴림" pitchFamily="50" charset="-127"/>
              </a:rPr>
              <a:t> = </a:t>
            </a:r>
            <a:r>
              <a:rPr lang="en-GB" dirty="0"/>
              <a:t>102,334,155!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Fibonacci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21991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0)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1)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1981200"/>
            <a:ext cx="4343400" cy="990600"/>
          </a:xfrm>
          <a:prstGeom prst="wedgeRoundRectCallout">
            <a:avLst>
              <a:gd name="adj1" fmla="val -59490"/>
              <a:gd name="adj2" fmla="val -7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T(n) = 3 + T(n - 1) + T(n - 2)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13612" y="5956981"/>
            <a:ext cx="3305189" cy="553635"/>
          </a:xfrm>
          <a:prstGeom prst="wedgeRoundRectCallout">
            <a:avLst>
              <a:gd name="adj1" fmla="val -59196"/>
              <a:gd name="adj2" fmla="val -193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Steps: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0.694n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≈ (1.6)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3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recursive calls</a:t>
            </a:r>
          </a:p>
          <a:p>
            <a:r>
              <a:rPr lang="en-US" dirty="0"/>
              <a:t>The same value is calculated many, many times!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Recursion Tree</a:t>
            </a:r>
          </a:p>
        </p:txBody>
      </p:sp>
      <p:pic>
        <p:nvPicPr>
          <p:cNvPr id="11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3812" y="2590800"/>
            <a:ext cx="9220200" cy="403383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Algorithm complexity </a:t>
            </a:r>
            <a:r>
              <a:rPr lang="en-US" sz="3200" dirty="0"/>
              <a:t>– rough estimation of the number of steps performed by given computation, </a:t>
            </a:r>
            <a:r>
              <a:rPr lang="en-US" sz="3000" dirty="0"/>
              <a:t>depending on the size of the input</a:t>
            </a:r>
          </a:p>
          <a:p>
            <a:r>
              <a:rPr lang="en-US" sz="3200" dirty="0"/>
              <a:t>Measured with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asymptotic notation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O(f(n)) </a:t>
            </a:r>
            <a:r>
              <a:rPr lang="en-US" sz="3000" dirty="0">
                <a:cs typeface="Consolas" pitchFamily="49" charset="0"/>
              </a:rPr>
              <a:t>– read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Big oh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US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Θ(f(n)) </a:t>
            </a:r>
            <a:r>
              <a:rPr lang="en-US" sz="3000" dirty="0">
                <a:cs typeface="Consolas" pitchFamily="49" charset="0"/>
              </a:rPr>
              <a:t>– read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Theta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US" sz="3000" dirty="0"/>
          </a:p>
          <a:p>
            <a:pPr lvl="1"/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cs typeface="Consolas" pitchFamily="49" charset="0"/>
              </a:rPr>
              <a:t>– read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Omega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GB" sz="3000" dirty="0">
              <a:cs typeface="Consolas" pitchFamily="49" charset="0"/>
            </a:endParaRPr>
          </a:p>
          <a:p>
            <a:pPr lvl="2"/>
            <a:r>
              <a:rPr lang="en-US" sz="2600" dirty="0"/>
              <a:t>where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2600" dirty="0"/>
              <a:t> is a function of the size of the input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</p:spTree>
    <p:extLst>
      <p:ext uri="{BB962C8B-B14F-4D97-AF65-F5344CB8AC3E}">
        <p14:creationId xmlns:p14="http://schemas.microsoft.com/office/powerpoint/2010/main" val="15354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O(f(n))</a:t>
            </a:r>
            <a:r>
              <a:rPr lang="en-US" sz="2600" dirty="0"/>
              <a:t> </a:t>
            </a:r>
            <a:r>
              <a:rPr lang="en-US" sz="3200" dirty="0"/>
              <a:t>– Upper bound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j =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 O(g)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j = O(h)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Θ(f(n))</a:t>
            </a:r>
            <a:r>
              <a:rPr lang="en-US" dirty="0">
                <a:cs typeface="Consolas" pitchFamily="49" charset="0"/>
              </a:rPr>
              <a:t> – Upper &amp; Lower bound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j = Θ(j)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g = Θ(g)</a:t>
            </a:r>
          </a:p>
          <a:p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(f(n))</a:t>
            </a:r>
            <a:r>
              <a:rPr lang="en-US" sz="3200" dirty="0">
                <a:cs typeface="Consolas" pitchFamily="49" charset="0"/>
              </a:rPr>
              <a:t> – Lower bound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h = </a:t>
            </a:r>
            <a:r>
              <a:rPr lang="el-GR" sz="2800" b="1" dirty="0"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(j)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g = </a:t>
            </a:r>
            <a:r>
              <a:rPr lang="el-GR" sz="2800" b="1" dirty="0"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(j)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Asymptotic Notations</a:t>
            </a:r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369" y="1115450"/>
            <a:ext cx="5245865" cy="53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7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ea typeface="굴림" pitchFamily="50" charset="-127"/>
              </a:rPr>
              <a:t>For a given function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, we denote by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000" dirty="0">
                <a:ea typeface="굴림" pitchFamily="50" charset="-127"/>
              </a:rPr>
              <a:t> the set of functions that are different than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 by a constant</a:t>
            </a:r>
          </a:p>
          <a:p>
            <a:endParaRPr lang="en-US" altLang="ko-KR" sz="3000" dirty="0">
              <a:ea typeface="굴림" pitchFamily="50" charset="-127"/>
            </a:endParaRPr>
          </a:p>
          <a:p>
            <a:endParaRPr lang="en-US" altLang="ko-KR" sz="3000" dirty="0">
              <a:ea typeface="굴림" pitchFamily="50" charset="-127"/>
            </a:endParaRPr>
          </a:p>
          <a:p>
            <a:r>
              <a:rPr lang="en-US" altLang="ko-KR" sz="3000" dirty="0">
                <a:ea typeface="굴림" pitchFamily="50" charset="-127"/>
              </a:rPr>
              <a:t>Examples: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="1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10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10n + 4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O(n)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800" b="1" baseline="-25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800" b="1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Asymptotic Notation: Definition</a:t>
            </a:r>
            <a:endParaRPr lang="bg-BG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1361148" y="2315184"/>
            <a:ext cx="9457664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dirty="0">
                <a:ea typeface="굴림" pitchFamily="50" charset="-127"/>
              </a:rPr>
              <a:t> {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ea typeface="굴림" pitchFamily="50" charset="-127"/>
              </a:rPr>
              <a:t>: there exist positive constants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>
                <a:ea typeface="굴림" pitchFamily="50" charset="-127"/>
              </a:rPr>
              <a:t> such that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for all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90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n)</a:t>
            </a:r>
            <a:r>
              <a:rPr lang="en-US" dirty="0"/>
              <a:t> means a function grows </a:t>
            </a:r>
            <a:br>
              <a:rPr lang="en-US" dirty="0"/>
            </a:br>
            <a:r>
              <a:rPr lang="en-US" dirty="0"/>
              <a:t>linearly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increases</a:t>
            </a:r>
          </a:p>
          <a:p>
            <a:pPr lvl="1"/>
            <a:r>
              <a:rPr lang="en-US" dirty="0"/>
              <a:t>E.g.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means a function grows </a:t>
            </a:r>
            <a:br>
              <a:rPr lang="en-US" dirty="0"/>
            </a:br>
            <a:r>
              <a:rPr lang="en-US" dirty="0"/>
              <a:t>exponentially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increases</a:t>
            </a:r>
          </a:p>
          <a:p>
            <a:pPr lvl="1"/>
            <a:r>
              <a:rPr lang="en-US" dirty="0"/>
              <a:t>E.g.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O(1) </a:t>
            </a:r>
            <a:r>
              <a:rPr lang="en-US" dirty="0"/>
              <a:t>means a function does not</a:t>
            </a:r>
            <a:br>
              <a:rPr lang="en-US" dirty="0"/>
            </a:br>
            <a:r>
              <a:rPr lang="en-US" dirty="0"/>
              <a:t>grow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E.g.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Growth Rate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15851" y="1112520"/>
          <a:ext cx="4389128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233819" y="458552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Oval 10"/>
          <p:cNvSpPr/>
          <p:nvPr/>
        </p:nvSpPr>
        <p:spPr>
          <a:xfrm>
            <a:off x="9258530" y="351607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Oval 11"/>
          <p:cNvSpPr/>
          <p:nvPr/>
        </p:nvSpPr>
        <p:spPr>
          <a:xfrm>
            <a:off x="9776538" y="29515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Oval 12"/>
          <p:cNvSpPr/>
          <p:nvPr/>
        </p:nvSpPr>
        <p:spPr>
          <a:xfrm>
            <a:off x="10301419" y="23946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37412" y="6086916"/>
            <a:ext cx="4648200" cy="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69955" y="56933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1" name="TextBox 60"/>
          <p:cNvSpPr txBox="1"/>
          <p:nvPr/>
        </p:nvSpPr>
        <p:spPr>
          <a:xfrm>
            <a:off x="11421657" y="6020314"/>
            <a:ext cx="46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72879" y="757063"/>
            <a:ext cx="79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442953" y="486654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9" name="Oval 88"/>
          <p:cNvSpPr/>
          <p:nvPr/>
        </p:nvSpPr>
        <p:spPr>
          <a:xfrm>
            <a:off x="7710929" y="4867726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3" name="Straight Connector 102"/>
          <p:cNvCxnSpPr>
            <a:endCxn id="138" idx="6"/>
          </p:cNvCxnSpPr>
          <p:nvPr/>
        </p:nvCxnSpPr>
        <p:spPr>
          <a:xfrm>
            <a:off x="7237412" y="4948826"/>
            <a:ext cx="4248156" cy="83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451378" y="4597623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9" name="Oval 108"/>
          <p:cNvSpPr/>
          <p:nvPr/>
        </p:nvSpPr>
        <p:spPr>
          <a:xfrm>
            <a:off x="7715349" y="3223463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0" name="Oval 109"/>
          <p:cNvSpPr/>
          <p:nvPr/>
        </p:nvSpPr>
        <p:spPr>
          <a:xfrm>
            <a:off x="7976037" y="1580161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1699131" y="2237802"/>
            <a:ext cx="2414081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ƒ(n)=n+1</a:t>
            </a:r>
            <a:endParaRPr lang="en-US" altLang="ko-KR" sz="3200" noProof="1"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1699131" y="3986431"/>
            <a:ext cx="301746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200" dirty="0"/>
              <a:t>ƒ(n)=n</a:t>
            </a:r>
            <a:r>
              <a:rPr lang="en-US" sz="3200" baseline="30000" dirty="0"/>
              <a:t>2</a:t>
            </a:r>
            <a:r>
              <a:rPr lang="en-US" sz="3200" dirty="0"/>
              <a:t>+2n+2</a:t>
            </a:r>
            <a:endParaRPr lang="en-US" altLang="ko-KR" sz="3200" noProof="1"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1736673" y="5767991"/>
            <a:ext cx="1766939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</a:t>
            </a: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(n)=4</a:t>
            </a:r>
            <a:endParaRPr lang="en-US" altLang="ko-KR" sz="3200" b="1" noProof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806540" y="183919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6" name="Oval 125"/>
          <p:cNvSpPr/>
          <p:nvPr/>
        </p:nvSpPr>
        <p:spPr>
          <a:xfrm>
            <a:off x="7967370" y="486259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7" name="Oval 126"/>
          <p:cNvSpPr/>
          <p:nvPr/>
        </p:nvSpPr>
        <p:spPr>
          <a:xfrm>
            <a:off x="8235346" y="486378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8" name="Oval 127"/>
          <p:cNvSpPr/>
          <p:nvPr/>
        </p:nvSpPr>
        <p:spPr>
          <a:xfrm>
            <a:off x="8479346" y="4862563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9" name="Oval 128"/>
          <p:cNvSpPr/>
          <p:nvPr/>
        </p:nvSpPr>
        <p:spPr>
          <a:xfrm>
            <a:off x="8747322" y="4863748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0" name="Oval 129"/>
          <p:cNvSpPr/>
          <p:nvPr/>
        </p:nvSpPr>
        <p:spPr>
          <a:xfrm>
            <a:off x="9258530" y="487381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1" name="Oval 130"/>
          <p:cNvSpPr/>
          <p:nvPr/>
        </p:nvSpPr>
        <p:spPr>
          <a:xfrm>
            <a:off x="9526506" y="4874996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2" name="Oval 131"/>
          <p:cNvSpPr/>
          <p:nvPr/>
        </p:nvSpPr>
        <p:spPr>
          <a:xfrm>
            <a:off x="9776777" y="487262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3" name="Oval 132"/>
          <p:cNvSpPr/>
          <p:nvPr/>
        </p:nvSpPr>
        <p:spPr>
          <a:xfrm>
            <a:off x="10044753" y="4873811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4" name="Oval 133"/>
          <p:cNvSpPr/>
          <p:nvPr/>
        </p:nvSpPr>
        <p:spPr>
          <a:xfrm>
            <a:off x="10295024" y="487418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5" name="Oval 134"/>
          <p:cNvSpPr/>
          <p:nvPr/>
        </p:nvSpPr>
        <p:spPr>
          <a:xfrm>
            <a:off x="10563000" y="487537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6" name="Oval 135"/>
          <p:cNvSpPr/>
          <p:nvPr/>
        </p:nvSpPr>
        <p:spPr>
          <a:xfrm>
            <a:off x="10806540" y="488371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7" name="Oval 136"/>
          <p:cNvSpPr/>
          <p:nvPr/>
        </p:nvSpPr>
        <p:spPr>
          <a:xfrm>
            <a:off x="11074516" y="488490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8" name="Oval 137"/>
          <p:cNvSpPr/>
          <p:nvPr/>
        </p:nvSpPr>
        <p:spPr>
          <a:xfrm>
            <a:off x="11331644" y="4880944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Oval 9"/>
          <p:cNvSpPr/>
          <p:nvPr/>
        </p:nvSpPr>
        <p:spPr>
          <a:xfrm>
            <a:off x="8747322" y="404549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222387" y="1359213"/>
            <a:ext cx="4199270" cy="44494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161212" y="5428372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0" name="TextBox 139"/>
          <p:cNvSpPr txBox="1"/>
          <p:nvPr/>
        </p:nvSpPr>
        <p:spPr>
          <a:xfrm>
            <a:off x="7108883" y="6104698"/>
            <a:ext cx="4299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34547" y="1246203"/>
            <a:ext cx="412137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 dirty="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 algn="r"/>
            <a:r>
              <a:rPr lang="en-US" sz="1600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711691" y="514544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56600" y="849051"/>
            <a:ext cx="17564" cy="52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995272" y="486139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Freeform 13"/>
          <p:cNvSpPr/>
          <p:nvPr/>
        </p:nvSpPr>
        <p:spPr>
          <a:xfrm>
            <a:off x="7242463" y="1086605"/>
            <a:ext cx="879857" cy="4410186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pic>
        <p:nvPicPr>
          <p:cNvPr id="5" name="Picture 2" descr="Yaacov Apelbaum-big-o Plo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447800"/>
            <a:ext cx="6400800" cy="4724400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2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29750"/>
              </p:ext>
            </p:extLst>
          </p:nvPr>
        </p:nvGraphicFramePr>
        <p:xfrm>
          <a:off x="544029" y="1600200"/>
          <a:ext cx="11159999" cy="4325384"/>
        </p:xfrm>
        <a:graphic>
          <a:graphicData uri="http://schemas.openxmlformats.org/drawingml/2006/table">
            <a:tbl>
              <a:tblPr/>
              <a:tblGrid>
                <a:gridCol w="2437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O(n*log 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78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426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299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3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8654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</p:spTree>
    <p:extLst>
      <p:ext uri="{BB962C8B-B14F-4D97-AF65-F5344CB8AC3E}">
        <p14:creationId xmlns:p14="http://schemas.microsoft.com/office/powerpoint/2010/main" val="20027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</a:t>
            </a:r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4" y="1152386"/>
            <a:ext cx="10669588" cy="53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1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buFontTx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Complexity of Algorithms</a:t>
            </a:r>
          </a:p>
          <a:p>
            <a:pPr marL="723900" lvl="1" indent="-376238"/>
            <a:r>
              <a:rPr lang="en-US" dirty="0"/>
              <a:t>Algorithm Count of Operations</a:t>
            </a:r>
          </a:p>
          <a:p>
            <a:pPr marL="723900" lvl="1" indent="-376238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Best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Worst</a:t>
            </a:r>
            <a:r>
              <a:rPr lang="en-US" dirty="0"/>
              <a:t> Case</a:t>
            </a:r>
          </a:p>
          <a:p>
            <a:pPr marL="723900" lvl="1" indent="-376238"/>
            <a:r>
              <a:rPr lang="en-US" dirty="0"/>
              <a:t>Asymptotic Notation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O(g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442913" indent="-442913">
              <a:buFontTx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Linear Data Structures</a:t>
            </a:r>
          </a:p>
          <a:p>
            <a:pPr marL="761946" lvl="1" indent="-457200"/>
            <a:r>
              <a:rPr lang="en-US" dirty="0"/>
              <a:t>Arrays</a:t>
            </a:r>
          </a:p>
          <a:p>
            <a:pPr marL="761946" lvl="1" indent="-457200"/>
            <a:r>
              <a:rPr lang="en-US" dirty="0"/>
              <a:t>Dynamic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28011" y="1979351"/>
            <a:ext cx="3429001" cy="4421449"/>
            <a:chOff x="8151811" y="1905000"/>
            <a:chExt cx="3429001" cy="44214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1811" y="1905000"/>
              <a:ext cx="3429001" cy="442144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894390" y="2135449"/>
              <a:ext cx="1597698" cy="919466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5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  <a:alpha val="70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O(n)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5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Program Speed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73130"/>
              </p:ext>
            </p:extLst>
          </p:nvPr>
        </p:nvGraphicFramePr>
        <p:xfrm>
          <a:off x="622414" y="1219199"/>
          <a:ext cx="10943997" cy="5105401"/>
        </p:xfrm>
        <a:graphic>
          <a:graphicData uri="http://schemas.openxmlformats.org/drawingml/2006/table">
            <a:tbl>
              <a:tblPr/>
              <a:tblGrid>
                <a:gridCol w="204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Memory consumption </a:t>
            </a:r>
            <a:r>
              <a:rPr lang="en-US" sz="3200" dirty="0"/>
              <a:t>should also be considered, for example: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3000" dirty="0"/>
              <a:t>Storing elements in a matrix of size 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Filling the matrix – Running 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Get element by index – Running 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Memory requirement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</p:spTree>
    <p:extLst>
      <p:ext uri="{BB962C8B-B14F-4D97-AF65-F5344CB8AC3E}">
        <p14:creationId xmlns:p14="http://schemas.microsoft.com/office/powerpoint/2010/main" val="135601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65801"/>
            <a:ext cx="8229600" cy="8206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noProof="1"/>
              <a:t>Arrays, Resizable Lists, Linked Lists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412" y="1997544"/>
            <a:ext cx="4030059" cy="2269656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8527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 Data Type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/>
              <a:t>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data type together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/>
              <a:t>, whose properties are specified independently of any particular implementation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ADT can have several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implementations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variable sized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dirty="0"/>
              <a:t> of elements that supports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Remove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Can be implemented using an array, or a list of linked nodes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3429000"/>
            <a:ext cx="11804822" cy="3292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data structures: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/>
              <a:t> structure (first name + last name + 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of integers</a:t>
            </a:r>
            <a:r>
              <a:rPr lang="bg-BG" dirty="0"/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of strings</a:t>
            </a:r>
            <a:r>
              <a:rPr lang="bg-BG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Queue of people</a:t>
            </a:r>
            <a:r>
              <a:rPr lang="bg-BG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Queue&lt;Person&gt;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Structure?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2812" y="1157500"/>
            <a:ext cx="10363200" cy="2066092"/>
            <a:chOff x="912812" y="1066800"/>
            <a:chExt cx="10363200" cy="2066092"/>
          </a:xfrm>
        </p:grpSpPr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912812" y="1066800"/>
              <a:ext cx="10363200" cy="2066092"/>
            </a:xfrm>
            <a:prstGeom prst="roundRect">
              <a:avLst>
                <a:gd name="adj" fmla="val 1738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“In computer science, a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structure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a particular way of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storing and organizing data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in a computer so that it can be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used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efficiently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.”</a:t>
              </a:r>
              <a:endPara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82615" y="2463225"/>
              <a:ext cx="225093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-- Wikipedia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3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65801"/>
            <a:ext cx="8229600" cy="820600"/>
          </a:xfrm>
        </p:spPr>
        <p:txBody>
          <a:bodyPr/>
          <a:lstStyle/>
          <a:p>
            <a:r>
              <a:rPr lang="en-GB" dirty="0"/>
              <a:t>Array</a:t>
            </a:r>
            <a:r>
              <a:rPr lang="en-US" dirty="0"/>
              <a:t>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noProof="1"/>
              <a:t>Built-in and Lightweight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20463"/>
              </p:ext>
            </p:extLst>
          </p:nvPr>
        </p:nvGraphicFramePr>
        <p:xfrm>
          <a:off x="3077312" y="2209800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5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Ordered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Very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lightweight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Has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Usually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built into the language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Many collections are implemented by using arrays, e.g.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List&lt;T&gt;</a:t>
            </a:r>
            <a:r>
              <a:rPr lang="en-US" altLang="ko-KR" dirty="0">
                <a:ea typeface="굴림" pitchFamily="50" charset="-127"/>
              </a:rPr>
              <a:t> in .NET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ArrayList&lt;T&gt;</a:t>
            </a:r>
            <a:r>
              <a:rPr lang="en-US" altLang="ko-KR" dirty="0">
                <a:ea typeface="굴림" pitchFamily="50" charset="-127"/>
              </a:rPr>
              <a:t> in Java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 Data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36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Arrays use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single block of memory</a:t>
            </a: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Uses total of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array pointer + (N * element/pointer size)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Array Address + (Element Index * Size) = Element Address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Array Element Lookup –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Why Arrays Are Fast?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3353" y="1934636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98375"/>
              </p:ext>
            </p:extLst>
          </p:nvPr>
        </p:nvGraphicFramePr>
        <p:xfrm>
          <a:off x="3046412" y="3163112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89812" y="4001312"/>
            <a:ext cx="3305189" cy="553635"/>
          </a:xfrm>
          <a:prstGeom prst="wedgeRoundRectCallout">
            <a:avLst>
              <a:gd name="adj1" fmla="val -55076"/>
              <a:gd name="adj2" fmla="val -755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5 * 4 bytes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09484" y="1496749"/>
            <a:ext cx="2914732" cy="525529"/>
          </a:xfrm>
          <a:prstGeom prst="wedgeRoundRectCallout">
            <a:avLst>
              <a:gd name="adj1" fmla="val -48874"/>
              <a:gd name="adj2" fmla="val 86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Int32</a:t>
            </a:r>
            <a:r>
              <a:rPr lang="en-US" sz="2800" dirty="0">
                <a:solidFill>
                  <a:srgbClr val="FFFFFF"/>
                </a:solidFill>
              </a:rPr>
              <a:t> uses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4 bytes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084996" y="4234437"/>
            <a:ext cx="2343177" cy="900147"/>
          </a:xfrm>
          <a:prstGeom prst="wedgeRoundRectCallout">
            <a:avLst>
              <a:gd name="adj1" fmla="val 45580"/>
              <a:gd name="adj2" fmla="val -737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Array starts at this address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5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Arrays have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Memory after the array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If we want to resize the array we have to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make a copy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Array Copy –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29128"/>
              </p:ext>
            </p:extLst>
          </p:nvPr>
        </p:nvGraphicFramePr>
        <p:xfrm>
          <a:off x="3046412" y="3581400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05420"/>
              </p:ext>
            </p:extLst>
          </p:nvPr>
        </p:nvGraphicFramePr>
        <p:xfrm>
          <a:off x="3041740" y="3581400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0412" y="3464507"/>
            <a:ext cx="2914732" cy="914400"/>
          </a:xfrm>
          <a:prstGeom prst="wedgeRoundRectCallout">
            <a:avLst>
              <a:gd name="adj1" fmla="val 71272"/>
              <a:gd name="adj2" fmla="val 3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Free for garbage collection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42668" y="4403226"/>
            <a:ext cx="2914732" cy="525529"/>
          </a:xfrm>
          <a:prstGeom prst="wedgeRoundRectCallout">
            <a:avLst>
              <a:gd name="adj1" fmla="val -54548"/>
              <a:gd name="adj2" fmla="val -74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May be occupied</a:t>
            </a:r>
          </a:p>
        </p:txBody>
      </p:sp>
    </p:spTree>
    <p:extLst>
      <p:ext uri="{BB962C8B-B14F-4D97-AF65-F5344CB8AC3E}">
        <p14:creationId xmlns:p14="http://schemas.microsoft.com/office/powerpoint/2010/main" val="39652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65801"/>
            <a:ext cx="8229600" cy="820600"/>
          </a:xfrm>
        </p:spPr>
        <p:txBody>
          <a:bodyPr/>
          <a:lstStyle/>
          <a:p>
            <a:r>
              <a:rPr lang="en-GB" dirty="0"/>
              <a:t>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dirty="0"/>
              <a:t>Resizing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77312" y="2209800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caddtutorialsonline.com/images/16-Abstract-world-with-rising-su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15" y="1371601"/>
            <a:ext cx="5713930" cy="286702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65801"/>
            <a:ext cx="8229600" cy="820600"/>
          </a:xfrm>
        </p:spPr>
        <p:txBody>
          <a:bodyPr/>
          <a:lstStyle/>
          <a:p>
            <a:r>
              <a:rPr lang="en-US"/>
              <a:t>Algorithm </a:t>
            </a:r>
            <a:r>
              <a:rPr lang="en-US" dirty="0"/>
              <a:t>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noProof="1"/>
              <a:t>Asymptotic Notation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47">
            <a:off x="3263617" y="1497920"/>
            <a:ext cx="1820822" cy="114324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54266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Has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variable size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using an array</a:t>
            </a:r>
          </a:p>
        </p:txBody>
      </p:sp>
      <p:sp>
        <p:nvSpPr>
          <p:cNvPr id="6" name="Oval 5"/>
          <p:cNvSpPr/>
          <p:nvPr/>
        </p:nvSpPr>
        <p:spPr>
          <a:xfrm>
            <a:off x="1216024" y="3277612"/>
            <a:ext cx="4114800" cy="172140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Dynamic Arrays (Lists)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73690"/>
              </p:ext>
            </p:extLst>
          </p:nvPr>
        </p:nvGraphicFramePr>
        <p:xfrm>
          <a:off x="1765722" y="3719216"/>
          <a:ext cx="302568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11688" y="433899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637799" y="35052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TextBox 13"/>
          <p:cNvSpPr txBox="1"/>
          <p:nvPr/>
        </p:nvSpPr>
        <p:spPr>
          <a:xfrm>
            <a:off x="5864631" y="3515380"/>
            <a:ext cx="80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55612" y="5410200"/>
            <a:ext cx="1066800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1850748" y="5410200"/>
            <a:ext cx="1066800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3245884" y="5410200"/>
            <a:ext cx="1066800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Set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641020" y="5410200"/>
            <a:ext cx="1528004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Remove</a:t>
            </a:r>
          </a:p>
        </p:txBody>
      </p:sp>
      <p:cxnSp>
        <p:nvCxnSpPr>
          <p:cNvPr id="15" name="Straight Connector 14"/>
          <p:cNvCxnSpPr>
            <a:cxnSpLocks/>
            <a:stCxn id="7" idx="0"/>
            <a:endCxn id="6" idx="4"/>
          </p:cNvCxnSpPr>
          <p:nvPr/>
        </p:nvCxnSpPr>
        <p:spPr>
          <a:xfrm flipV="1">
            <a:off x="989012" y="4999020"/>
            <a:ext cx="2284412" cy="4111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  <a:endCxn id="6" idx="4"/>
          </p:cNvCxnSpPr>
          <p:nvPr/>
        </p:nvCxnSpPr>
        <p:spPr>
          <a:xfrm flipV="1">
            <a:off x="2384148" y="4999020"/>
            <a:ext cx="889276" cy="4111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17" idx="0"/>
            <a:endCxn id="6" idx="4"/>
          </p:cNvCxnSpPr>
          <p:nvPr/>
        </p:nvCxnSpPr>
        <p:spPr>
          <a:xfrm flipH="1" flipV="1">
            <a:off x="3273424" y="4999020"/>
            <a:ext cx="505860" cy="4111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8" idx="0"/>
            <a:endCxn id="6" idx="4"/>
          </p:cNvCxnSpPr>
          <p:nvPr/>
        </p:nvCxnSpPr>
        <p:spPr>
          <a:xfrm flipH="1" flipV="1">
            <a:off x="3273424" y="4999020"/>
            <a:ext cx="2131598" cy="4111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857257" y="2743200"/>
            <a:ext cx="3204514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6" name="Oval 45"/>
          <p:cNvSpPr/>
          <p:nvPr/>
        </p:nvSpPr>
        <p:spPr>
          <a:xfrm>
            <a:off x="7710621" y="3247728"/>
            <a:ext cx="4114800" cy="172140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90105"/>
              </p:ext>
            </p:extLst>
          </p:nvPr>
        </p:nvGraphicFramePr>
        <p:xfrm>
          <a:off x="8061771" y="3719216"/>
          <a:ext cx="34317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915910" y="4334055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509060" y="587737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97476" y="587737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92612" y="587737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18350" y="587737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635108" y="41148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8" name="TextBox 57"/>
          <p:cNvSpPr txBox="1"/>
          <p:nvPr/>
        </p:nvSpPr>
        <p:spPr>
          <a:xfrm>
            <a:off x="6187964" y="4124980"/>
            <a:ext cx="135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Remove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9106073" y="2618238"/>
            <a:ext cx="2914732" cy="806230"/>
          </a:xfrm>
          <a:prstGeom prst="wedgeRoundRectCallout">
            <a:avLst>
              <a:gd name="adj1" fmla="val -59220"/>
              <a:gd name="adj2" fmla="val 562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New array with copied elements</a:t>
            </a:r>
          </a:p>
        </p:txBody>
      </p:sp>
    </p:spTree>
    <p:extLst>
      <p:ext uri="{BB962C8B-B14F-4D97-AF65-F5344CB8AC3E}">
        <p14:creationId xmlns:p14="http://schemas.microsoft.com/office/powerpoint/2010/main" val="40893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Doubles</a:t>
            </a:r>
            <a:r>
              <a:rPr lang="en-US" altLang="ko-KR" dirty="0">
                <a:ea typeface="굴림" pitchFamily="50" charset="-127"/>
              </a:rPr>
              <a:t> its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capacity</a:t>
            </a:r>
            <a:r>
              <a:rPr lang="en-US" altLang="ko-KR" dirty="0">
                <a:ea typeface="굴림" pitchFamily="50" charset="-127"/>
              </a:rPr>
              <a:t> when needed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Copying occurs at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only </a:t>
            </a:r>
            <a:r>
              <a:rPr lang="en-US" altLang="ko-KR" dirty="0">
                <a:sym typeface="Wingdings" panose="05000000000000000000" pitchFamily="2" charset="2"/>
              </a:rPr>
              <a:t>~30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Dynamic Arrays (Lists) – Add O(1)</a:t>
            </a:r>
            <a:endParaRPr lang="bg-BG" dirty="0"/>
          </a:p>
        </p:txBody>
      </p:sp>
      <p:sp>
        <p:nvSpPr>
          <p:cNvPr id="5" name="Arrow: Right 4"/>
          <p:cNvSpPr/>
          <p:nvPr/>
        </p:nvSpPr>
        <p:spPr>
          <a:xfrm>
            <a:off x="4173096" y="5381876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TextBox 13"/>
          <p:cNvSpPr txBox="1"/>
          <p:nvPr/>
        </p:nvSpPr>
        <p:spPr>
          <a:xfrm>
            <a:off x="3399928" y="5392056"/>
            <a:ext cx="80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4490567" y="2775200"/>
            <a:ext cx="3204514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6" name="Oval 45"/>
          <p:cNvSpPr/>
          <p:nvPr/>
        </p:nvSpPr>
        <p:spPr>
          <a:xfrm>
            <a:off x="8243714" y="3581400"/>
            <a:ext cx="3445009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44406"/>
              </p:ext>
            </p:extLst>
          </p:nvPr>
        </p:nvGraphicFramePr>
        <p:xfrm>
          <a:off x="8835465" y="3954436"/>
          <a:ext cx="23038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777115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77115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Capacity = 4</a:t>
            </a:r>
          </a:p>
        </p:txBody>
      </p:sp>
      <p:sp>
        <p:nvSpPr>
          <p:cNvPr id="30" name="Oval 29"/>
          <p:cNvSpPr/>
          <p:nvPr/>
        </p:nvSpPr>
        <p:spPr>
          <a:xfrm>
            <a:off x="4357515" y="3581400"/>
            <a:ext cx="3445009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4610"/>
              </p:ext>
            </p:extLst>
          </p:nvPr>
        </p:nvGraphicFramePr>
        <p:xfrm>
          <a:off x="4949266" y="3954436"/>
          <a:ext cx="11279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90916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90916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Capacity = 2</a:t>
            </a:r>
          </a:p>
        </p:txBody>
      </p:sp>
      <p:sp>
        <p:nvSpPr>
          <p:cNvPr id="34" name="Oval 33"/>
          <p:cNvSpPr/>
          <p:nvPr/>
        </p:nvSpPr>
        <p:spPr>
          <a:xfrm>
            <a:off x="455612" y="3581400"/>
            <a:ext cx="3445009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24155"/>
              </p:ext>
            </p:extLst>
          </p:nvPr>
        </p:nvGraphicFramePr>
        <p:xfrm>
          <a:off x="1047363" y="3954436"/>
          <a:ext cx="11279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89013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9013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Capacity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215194" y="5381876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9" name="TextBox 38"/>
          <p:cNvSpPr txBox="1"/>
          <p:nvPr/>
        </p:nvSpPr>
        <p:spPr>
          <a:xfrm>
            <a:off x="7442026" y="5392056"/>
            <a:ext cx="80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69676" y="58948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1576" y="58948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738391" y="6037703"/>
            <a:ext cx="2594176" cy="483454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Amortized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ea typeface="굴림" pitchFamily="50" charset="-127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994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noProof="1">
                <a:ea typeface="굴림" pitchFamily="50" charset="-127"/>
              </a:rPr>
              <a:t>Create</a:t>
            </a:r>
            <a:r>
              <a:rPr lang="en-US" altLang="ko-KR" dirty="0">
                <a:ea typeface="굴림" pitchFamily="50" charset="-127"/>
              </a:rPr>
              <a:t> an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ArrayList&lt;T&gt;</a:t>
            </a:r>
            <a:r>
              <a:rPr lang="en-US" altLang="ko-KR" dirty="0">
                <a:ea typeface="굴림" pitchFamily="50" charset="-127"/>
              </a:rPr>
              <a:t> data structure, which supports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Count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Indexer[] – get and set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void</a:t>
            </a:r>
            <a:r>
              <a:rPr lang="en-US" dirty="0">
                <a:ea typeface="굴림" pitchFamily="50" charset="-127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Add(T)</a:t>
            </a:r>
            <a:r>
              <a:rPr lang="en-US" dirty="0">
                <a:ea typeface="굴림" pitchFamily="50" charset="-127"/>
              </a:rPr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O(1)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RemoveAt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)</a:t>
            </a:r>
            <a:r>
              <a:rPr lang="en-US" dirty="0">
                <a:ea typeface="굴림" pitchFamily="50" charset="-127"/>
              </a:rPr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  <a:r>
              <a:rPr lang="en-US" dirty="0">
                <a:ea typeface="굴림" pitchFamily="50" charset="-127"/>
              </a:rPr>
              <a:t> throws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IndexOutOfRange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j-lt"/>
                <a:ea typeface="굴림" pitchFamily="50" charset="-127"/>
              </a:rPr>
              <a:t>Double array if count == capacity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Shrink array if count &lt;= capacity / 4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ArrayList</a:t>
            </a:r>
            <a:endParaRPr lang="bg-BG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722812" y="1752600"/>
            <a:ext cx="3374821" cy="806157"/>
          </a:xfrm>
          <a:prstGeom prst="wedgeRoundRectCallout">
            <a:avLst>
              <a:gd name="adj1" fmla="val -57563"/>
              <a:gd name="adj2" fmla="val -55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Same name, without namespace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ArrayList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1495485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ArrayList&lt;T&gt; : IEnumerable&lt;T&gt;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T[] items;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Count { get; private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this[int index]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Add(T item)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Get(int index)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Set(int index, T item)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RemoveAt(int index)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088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ArrayList</a:t>
            </a:r>
            <a:endParaRPr lang="bg-BG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13353" y="4373940"/>
            <a:ext cx="105155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if index is 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the item at index	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3353" y="1630740"/>
            <a:ext cx="105155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(Count == Capacity)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Resize (Capacity *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 item at index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increment Count</a:t>
            </a:r>
          </a:p>
        </p:txBody>
      </p:sp>
    </p:spTree>
    <p:extLst>
      <p:ext uri="{BB962C8B-B14F-4D97-AF65-F5344CB8AC3E}">
        <p14:creationId xmlns:p14="http://schemas.microsoft.com/office/powerpoint/2010/main" val="2987656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ArrayList (2)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13353" y="1143000"/>
            <a:ext cx="105155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if index is 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the item at index	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3353" y="2819400"/>
            <a:ext cx="1051559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if index is 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remove item (Make sure to clean reference)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shift remaining elements 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decrement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(Count == Capacity / 4)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shrink Array (halve Capacity)</a:t>
            </a:r>
          </a:p>
        </p:txBody>
      </p:sp>
    </p:spTree>
    <p:extLst>
      <p:ext uri="{BB962C8B-B14F-4D97-AF65-F5344CB8AC3E}">
        <p14:creationId xmlns:p14="http://schemas.microsoft.com/office/powerpoint/2010/main" val="2004336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Algorithm complexity </a:t>
            </a:r>
            <a:r>
              <a:rPr lang="en-US" sz="3200" dirty="0"/>
              <a:t>is a rough estimation of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number of steps </a:t>
            </a:r>
            <a:r>
              <a:rPr lang="en-US" sz="3200" dirty="0"/>
              <a:t>performed by given computation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Data structures </a:t>
            </a:r>
            <a:r>
              <a:rPr lang="en-US" sz="3200" dirty="0"/>
              <a:t>organize data in computer systems for efficient use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Abstract data types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ADT</a:t>
            </a:r>
            <a:r>
              <a:rPr lang="en-US" sz="3000" dirty="0"/>
              <a:t>) describe a set of operations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are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lightweight data structure</a:t>
            </a:r>
            <a:r>
              <a:rPr lang="en-US" sz="3200" dirty="0"/>
              <a:t> that has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constant time access </a:t>
            </a:r>
            <a:r>
              <a:rPr lang="en-US" sz="3200" dirty="0"/>
              <a:t>to elements but has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are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variable size </a:t>
            </a:r>
            <a:r>
              <a:rPr lang="en-US" sz="3200" dirty="0"/>
              <a:t>data structures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241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Complexity and Linear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39164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Predict the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resources</a:t>
            </a:r>
            <a:r>
              <a:rPr lang="en-US" altLang="ko-KR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Computational time (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Memory space (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RAM</a:t>
            </a:r>
            <a:r>
              <a:rPr lang="en-US" altLang="ko-KR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Communication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bandwidth</a:t>
            </a:r>
            <a:r>
              <a:rPr lang="en-US" altLang="ko-KR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Hard disk </a:t>
            </a:r>
            <a:r>
              <a:rPr lang="en-US" dirty="0">
                <a:ea typeface="굴림" pitchFamily="50" charset="-127"/>
              </a:rPr>
              <a:t>operations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000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expected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total number of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primitive operations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executed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Also known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Compare algorithms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ignoring details</a:t>
            </a:r>
            <a:r>
              <a:rPr lang="en-US" dirty="0">
                <a:ea typeface="굴림" pitchFamily="50" charset="-127"/>
              </a:rPr>
              <a:t> such as 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en-US" dirty="0">
                <a:ea typeface="굴림" pitchFamily="50" charset="-127"/>
              </a:rPr>
              <a:t>   language or hardware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(2)</a:t>
            </a:r>
            <a:endParaRPr lang="bg-BG" dirty="0"/>
          </a:p>
        </p:txBody>
      </p:sp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361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b="1" dirty="0">
                <a:ea typeface="굴림" pitchFamily="50" charset="-127"/>
              </a:rPr>
              <a:t>What to measure?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>
                <a:ea typeface="굴림" pitchFamily="50" charset="-127"/>
              </a:rPr>
              <a:t> time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Memory</a:t>
            </a:r>
            <a:r>
              <a:rPr lang="en-US" altLang="ko-KR" dirty="0">
                <a:ea typeface="굴림" pitchFamily="50" charset="-127"/>
              </a:rPr>
              <a:t> consumption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steps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particular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disk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network packets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Asymptotic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complexity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27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17">
            <a:off x="7077289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45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62" y="2378709"/>
            <a:ext cx="1766123" cy="22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single step</a:t>
            </a:r>
            <a:r>
              <a:rPr lang="en-US" dirty="0">
                <a:ea typeface="굴림" pitchFamily="50" charset="-127"/>
              </a:rPr>
              <a:t> 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Sum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GetSumEven(int[] 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401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9n + 3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9390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An upper bound on the running time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92" y="1219200"/>
            <a:ext cx="4164440" cy="48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if an element is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single step</a:t>
            </a:r>
            <a:r>
              <a:rPr lang="en-US" dirty="0">
                <a:ea typeface="굴림" pitchFamily="50" charset="-127"/>
              </a:rPr>
              <a:t> is a single CPU instruction like: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Contains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1412" y="1828800"/>
            <a:ext cx="2314835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4n + 4</a:t>
            </a:r>
          </a:p>
        </p:txBody>
      </p:sp>
    </p:spTree>
    <p:extLst>
      <p:ext uri="{BB962C8B-B14F-4D97-AF65-F5344CB8AC3E}">
        <p14:creationId xmlns:p14="http://schemas.microsoft.com/office/powerpoint/2010/main" val="35904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2994</Words>
  <Application>Microsoft Office PowerPoint</Application>
  <PresentationFormat>Custom</PresentationFormat>
  <Paragraphs>584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굴림</vt:lpstr>
      <vt:lpstr>Arial</vt:lpstr>
      <vt:lpstr>Calibri</vt:lpstr>
      <vt:lpstr>Consolas</vt:lpstr>
      <vt:lpstr>HY중고딕</vt:lpstr>
      <vt:lpstr>Symbol</vt:lpstr>
      <vt:lpstr>Times New Roman</vt:lpstr>
      <vt:lpstr>Wingdings</vt:lpstr>
      <vt:lpstr>Wingdings 2</vt:lpstr>
      <vt:lpstr>SoftUni 16x9</vt:lpstr>
      <vt:lpstr>Algorithm Complexity, Linear Data Structures</vt:lpstr>
      <vt:lpstr>Table of Contents</vt:lpstr>
      <vt:lpstr>Algorithm Complexity</vt:lpstr>
      <vt:lpstr>Algorithm Analysis</vt:lpstr>
      <vt:lpstr>Algorithm Analysis (2)</vt:lpstr>
      <vt:lpstr>Algorithmic Complexity</vt:lpstr>
      <vt:lpstr>Problem: Get Sum Number of Steps</vt:lpstr>
      <vt:lpstr>Time Complexity</vt:lpstr>
      <vt:lpstr>Problem: Contains Number of Steps</vt:lpstr>
      <vt:lpstr>Simplifying Step Count</vt:lpstr>
      <vt:lpstr>Problem: Fibonacci Number of Steps</vt:lpstr>
      <vt:lpstr>Fibonacci Recursion Tree</vt:lpstr>
      <vt:lpstr>Algorithms Complexity</vt:lpstr>
      <vt:lpstr>Asymptotic Notations</vt:lpstr>
      <vt:lpstr>Asymptotic Notation: Definition</vt:lpstr>
      <vt:lpstr>Functions Growth Rate</vt:lpstr>
      <vt:lpstr>Asymptotic Functions</vt:lpstr>
      <vt:lpstr>Typical Complexities</vt:lpstr>
      <vt:lpstr>Function Values</vt:lpstr>
      <vt:lpstr>Time Complexity and Program Speed</vt:lpstr>
      <vt:lpstr>Memory Requirement</vt:lpstr>
      <vt:lpstr>Linear Data Structures</vt:lpstr>
      <vt:lpstr>Abstract Data Types (ADT)</vt:lpstr>
      <vt:lpstr>What is a Data Structure?</vt:lpstr>
      <vt:lpstr>Array Data Structures</vt:lpstr>
      <vt:lpstr>Array Data Structure</vt:lpstr>
      <vt:lpstr>Why Arrays Are Fast?</vt:lpstr>
      <vt:lpstr>Arrays – Changing Array Size</vt:lpstr>
      <vt:lpstr>List Data Structure</vt:lpstr>
      <vt:lpstr>Dynamic Arrays (Lists)</vt:lpstr>
      <vt:lpstr>Dynamic Arrays (Lists) – Add O(1)</vt:lpstr>
      <vt:lpstr>Problem: ArrayList</vt:lpstr>
      <vt:lpstr>Solution: ArrayList</vt:lpstr>
      <vt:lpstr>Solution: ArrayList</vt:lpstr>
      <vt:lpstr>Solution: ArrayList (2)</vt:lpstr>
      <vt:lpstr>Linear Data Structures</vt:lpstr>
      <vt:lpstr>Summary</vt:lpstr>
      <vt:lpstr>Algorithm Complexity and Linear Data Structures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Structures, Algorithms and Complexity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2018-12-03T06:04:34Z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