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36"/>
  </p:notesMasterIdLst>
  <p:handoutMasterIdLst>
    <p:handoutMasterId r:id="rId37"/>
  </p:handoutMasterIdLst>
  <p:sldIdLst>
    <p:sldId id="394" r:id="rId3"/>
    <p:sldId id="395" r:id="rId4"/>
    <p:sldId id="438" r:id="rId5"/>
    <p:sldId id="439" r:id="rId6"/>
    <p:sldId id="440" r:id="rId7"/>
    <p:sldId id="441" r:id="rId8"/>
    <p:sldId id="442" r:id="rId9"/>
    <p:sldId id="443" r:id="rId10"/>
    <p:sldId id="444" r:id="rId11"/>
    <p:sldId id="445" r:id="rId12"/>
    <p:sldId id="456" r:id="rId13"/>
    <p:sldId id="457" r:id="rId14"/>
    <p:sldId id="458" r:id="rId15"/>
    <p:sldId id="455" r:id="rId16"/>
    <p:sldId id="452" r:id="rId17"/>
    <p:sldId id="460" r:id="rId18"/>
    <p:sldId id="446" r:id="rId19"/>
    <p:sldId id="447" r:id="rId20"/>
    <p:sldId id="448" r:id="rId21"/>
    <p:sldId id="449" r:id="rId22"/>
    <p:sldId id="464" r:id="rId23"/>
    <p:sldId id="451" r:id="rId24"/>
    <p:sldId id="465" r:id="rId25"/>
    <p:sldId id="459" r:id="rId26"/>
    <p:sldId id="453" r:id="rId27"/>
    <p:sldId id="462" r:id="rId28"/>
    <p:sldId id="463" r:id="rId29"/>
    <p:sldId id="454" r:id="rId30"/>
    <p:sldId id="461" r:id="rId31"/>
    <p:sldId id="466" r:id="rId32"/>
    <p:sldId id="467" r:id="rId33"/>
    <p:sldId id="468" r:id="rId34"/>
    <p:sldId id="436" r:id="rId35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99693E00-1F91-4E2D-9036-0A5E8B9E8DBC}">
          <p14:sldIdLst>
            <p14:sldId id="394"/>
            <p14:sldId id="395"/>
          </p14:sldIdLst>
        </p14:section>
        <p14:section name="Binary Search Trees" id="{ECD6BA2E-8BC4-43FC-9C4F-3F51A48D7E66}">
          <p14:sldIdLst>
            <p14:sldId id="438"/>
            <p14:sldId id="439"/>
            <p14:sldId id="440"/>
            <p14:sldId id="441"/>
            <p14:sldId id="442"/>
            <p14:sldId id="443"/>
            <p14:sldId id="444"/>
            <p14:sldId id="445"/>
            <p14:sldId id="456"/>
            <p14:sldId id="457"/>
            <p14:sldId id="458"/>
            <p14:sldId id="455"/>
            <p14:sldId id="452"/>
            <p14:sldId id="460"/>
            <p14:sldId id="446"/>
            <p14:sldId id="447"/>
            <p14:sldId id="448"/>
            <p14:sldId id="449"/>
            <p14:sldId id="464"/>
            <p14:sldId id="451"/>
            <p14:sldId id="465"/>
            <p14:sldId id="459"/>
            <p14:sldId id="453"/>
            <p14:sldId id="462"/>
            <p14:sldId id="463"/>
            <p14:sldId id="454"/>
            <p14:sldId id="461"/>
            <p14:sldId id="466"/>
            <p14:sldId id="467"/>
            <p14:sldId id="468"/>
          </p14:sldIdLst>
        </p14:section>
        <p14:section name="Conclusion" id="{4BF49AFF-9EC6-427A-9F8E-A964CAD38ABD}">
          <p14:sldIdLst>
            <p14:sldId id="43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0D9"/>
    <a:srgbClr val="FFA72A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01" autoAdjust="0"/>
    <p:restoredTop sz="94533" autoAdjust="0"/>
  </p:normalViewPr>
  <p:slideViewPr>
    <p:cSldViewPr>
      <p:cViewPr varScale="1">
        <p:scale>
          <a:sx n="87" d="100"/>
          <a:sy n="87" d="100"/>
        </p:scale>
        <p:origin x="470" y="5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-1032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12/17/2018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12/17/2018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36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4967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92EC80-7FD2-4C71-8A5C-8AF09BC0BF94}" type="slidenum">
              <a:rPr lang="en-US"/>
              <a:pPr/>
              <a:t>4</a:t>
            </a:fld>
            <a:r>
              <a:rPr lang="en-US" dirty="0"/>
              <a:t>##</a:t>
            </a:r>
          </a:p>
        </p:txBody>
      </p:sp>
      <p:sp>
        <p:nvSpPr>
          <p:cNvPr id="68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0239630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5CEEED-D241-4401-9102-96ADB82317DA}" type="slidenum">
              <a:rPr lang="en-US"/>
              <a:pPr/>
              <a:t>7</a:t>
            </a:fld>
            <a:r>
              <a:rPr lang="en-US" dirty="0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837897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5CEEED-D241-4401-9102-96ADB82317DA}" type="slidenum">
              <a:rPr lang="en-US"/>
              <a:pPr/>
              <a:t>11</a:t>
            </a:fld>
            <a:r>
              <a:rPr lang="en-US" dirty="0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180685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5CEEED-D241-4401-9102-96ADB82317DA}" type="slidenum">
              <a:rPr lang="en-US"/>
              <a:pPr/>
              <a:t>21</a:t>
            </a:fld>
            <a:r>
              <a:rPr lang="en-US" dirty="0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741901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92EC80-7FD2-4C71-8A5C-8AF09BC0BF94}" type="slidenum">
              <a:rPr lang="en-US"/>
              <a:pPr/>
              <a:t>28</a:t>
            </a:fld>
            <a:r>
              <a:rPr lang="en-US" dirty="0"/>
              <a:t>##</a:t>
            </a:r>
          </a:p>
        </p:txBody>
      </p:sp>
      <p:sp>
        <p:nvSpPr>
          <p:cNvPr id="68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6659799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0553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12/17/2018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12/17/2018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oftuni.org/" TargetMode="External"/><Relationship Id="rId5" Type="http://schemas.openxmlformats.org/officeDocument/2006/relationships/image" Target="../media/image5.png"/><Relationship Id="rId4" Type="http://schemas.openxmlformats.org/officeDocument/2006/relationships/hyperlink" Target="http://creativecommons.org/licenses/by-nc-sa/4.0/" TargetMode="External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" Target="slide1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" Target="slide1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677198"/>
            <a:ext cx="3187613" cy="525135"/>
          </a:xfrm>
        </p:spPr>
        <p:txBody>
          <a:bodyPr/>
          <a:lstStyle/>
          <a:p>
            <a:r>
              <a:rPr lang="en-US"/>
              <a:t>SoftUni Team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5147097"/>
            <a:ext cx="3187614" cy="444343"/>
          </a:xfrm>
        </p:spPr>
        <p:txBody>
          <a:bodyPr/>
          <a:lstStyle/>
          <a:p>
            <a:r>
              <a:rPr lang="en-US"/>
              <a:t>Technical Trainers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760412" y="5652203"/>
            <a:ext cx="3187613" cy="363552"/>
          </a:xfrm>
        </p:spPr>
        <p:txBody>
          <a:bodyPr/>
          <a:lstStyle/>
          <a:p>
            <a:r>
              <a:rPr lang="en-US"/>
              <a:t>Software University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760412" y="5993365"/>
            <a:ext cx="3187613" cy="331235"/>
          </a:xfrm>
        </p:spPr>
        <p:txBody>
          <a:bodyPr/>
          <a:lstStyle/>
          <a:p>
            <a:r>
              <a:rPr lang="en-US">
                <a:hlinkClick r:id="rId3"/>
              </a:rPr>
              <a:t>http://softuni.bg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83" y="3419946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4" name="Picture 2" title="Software University Foundation">
            <a:hlinkClick r:id="rId6" tooltip="Software University Foundation"/>
          </p:cNvPr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33" t="-11972" r="-4044" b="1048"/>
          <a:stretch/>
        </p:blipFill>
        <p:spPr bwMode="auto">
          <a:xfrm>
            <a:off x="825157" y="2133600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584071" y="3550644"/>
            <a:ext cx="2514600" cy="275961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 rot="576164">
            <a:off x="5778249" y="3767049"/>
            <a:ext cx="672172" cy="4090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BST</a:t>
            </a:r>
          </a:p>
        </p:txBody>
      </p:sp>
      <p:sp>
        <p:nvSpPr>
          <p:cNvPr id="30" name="Title 4"/>
          <p:cNvSpPr>
            <a:spLocks noGrp="1"/>
          </p:cNvSpPr>
          <p:nvPr>
            <p:ph type="ctrTitle"/>
          </p:nvPr>
        </p:nvSpPr>
        <p:spPr>
          <a:xfrm>
            <a:off x="3503612" y="662935"/>
            <a:ext cx="7940342" cy="1815850"/>
          </a:xfrm>
        </p:spPr>
        <p:txBody>
          <a:bodyPr>
            <a:normAutofit/>
          </a:bodyPr>
          <a:lstStyle/>
          <a:p>
            <a:r>
              <a:rPr lang="en-US" dirty="0"/>
              <a:t>Binary Search Trees</a:t>
            </a:r>
          </a:p>
        </p:txBody>
      </p:sp>
      <p:sp>
        <p:nvSpPr>
          <p:cNvPr id="31" name="Subtitle 5"/>
          <p:cNvSpPr>
            <a:spLocks noGrp="1"/>
          </p:cNvSpPr>
          <p:nvPr>
            <p:ph type="subTitle" idx="1"/>
          </p:nvPr>
        </p:nvSpPr>
        <p:spPr>
          <a:xfrm>
            <a:off x="3503612" y="2049011"/>
            <a:ext cx="7940342" cy="1287673"/>
          </a:xfrm>
        </p:spPr>
        <p:txBody>
          <a:bodyPr>
            <a:normAutofit/>
          </a:bodyPr>
          <a:lstStyle/>
          <a:p>
            <a:r>
              <a:rPr lang="en-US" dirty="0"/>
              <a:t>Implementation and Operations</a:t>
            </a: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4308" y="3096402"/>
            <a:ext cx="2482271" cy="2783152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6335887" y="4157103"/>
            <a:ext cx="2867753" cy="1929285"/>
            <a:chOff x="1939268" y="2057401"/>
            <a:chExt cx="4499280" cy="3082060"/>
          </a:xfrm>
        </p:grpSpPr>
        <p:sp>
          <p:nvSpPr>
            <p:cNvPr id="15" name="Oval 14"/>
            <p:cNvSpPr>
              <a:spLocks noChangeArrowheads="1"/>
            </p:cNvSpPr>
            <p:nvPr/>
          </p:nvSpPr>
          <p:spPr bwMode="auto">
            <a:xfrm>
              <a:off x="3829392" y="2057401"/>
              <a:ext cx="763740" cy="73818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17</a:t>
              </a:r>
            </a:p>
          </p:txBody>
        </p:sp>
        <p:sp>
          <p:nvSpPr>
            <p:cNvPr id="16" name="Oval 15"/>
            <p:cNvSpPr>
              <a:spLocks noChangeArrowheads="1"/>
            </p:cNvSpPr>
            <p:nvPr/>
          </p:nvSpPr>
          <p:spPr bwMode="auto">
            <a:xfrm>
              <a:off x="4896896" y="3194073"/>
              <a:ext cx="763740" cy="73818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17" name="Oval 16"/>
            <p:cNvSpPr>
              <a:spLocks noChangeArrowheads="1"/>
            </p:cNvSpPr>
            <p:nvPr/>
          </p:nvSpPr>
          <p:spPr bwMode="auto">
            <a:xfrm>
              <a:off x="2695373" y="3145786"/>
              <a:ext cx="762248" cy="73818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9</a:t>
              </a:r>
            </a:p>
          </p:txBody>
        </p:sp>
        <p:sp>
          <p:nvSpPr>
            <p:cNvPr id="18" name="Oval 17"/>
            <p:cNvSpPr>
              <a:spLocks noChangeArrowheads="1"/>
            </p:cNvSpPr>
            <p:nvPr/>
          </p:nvSpPr>
          <p:spPr bwMode="auto">
            <a:xfrm>
              <a:off x="1939268" y="4400027"/>
              <a:ext cx="763740" cy="73818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20" name="Oval 19"/>
            <p:cNvSpPr>
              <a:spLocks noChangeArrowheads="1"/>
            </p:cNvSpPr>
            <p:nvPr/>
          </p:nvSpPr>
          <p:spPr bwMode="auto">
            <a:xfrm>
              <a:off x="3417346" y="4401278"/>
              <a:ext cx="766724" cy="73818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21" name="Line 10"/>
            <p:cNvSpPr>
              <a:spLocks noChangeShapeType="1"/>
            </p:cNvSpPr>
            <p:nvPr/>
          </p:nvSpPr>
          <p:spPr bwMode="auto">
            <a:xfrm flipH="1">
              <a:off x="3346100" y="2612572"/>
              <a:ext cx="542611" cy="633046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" name="Line 11"/>
            <p:cNvSpPr>
              <a:spLocks noChangeShapeType="1"/>
            </p:cNvSpPr>
            <p:nvPr/>
          </p:nvSpPr>
          <p:spPr bwMode="auto">
            <a:xfrm flipH="1">
              <a:off x="2481943" y="3862171"/>
              <a:ext cx="413316" cy="569151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" name="Line 12"/>
            <p:cNvSpPr>
              <a:spLocks noChangeShapeType="1"/>
            </p:cNvSpPr>
            <p:nvPr/>
          </p:nvSpPr>
          <p:spPr bwMode="auto">
            <a:xfrm>
              <a:off x="3251769" y="3860719"/>
              <a:ext cx="390820" cy="55945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" name="Line 13"/>
            <p:cNvSpPr>
              <a:spLocks noChangeShapeType="1"/>
            </p:cNvSpPr>
            <p:nvPr/>
          </p:nvSpPr>
          <p:spPr bwMode="auto">
            <a:xfrm>
              <a:off x="4495800" y="2667000"/>
              <a:ext cx="508279" cy="62885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Oval 24"/>
            <p:cNvSpPr>
              <a:spLocks noChangeArrowheads="1"/>
            </p:cNvSpPr>
            <p:nvPr/>
          </p:nvSpPr>
          <p:spPr bwMode="auto">
            <a:xfrm>
              <a:off x="5674808" y="4399504"/>
              <a:ext cx="763740" cy="73818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25</a:t>
              </a:r>
            </a:p>
          </p:txBody>
        </p:sp>
        <p:sp>
          <p:nvSpPr>
            <p:cNvPr id="26" name="Line 15"/>
            <p:cNvSpPr>
              <a:spLocks noChangeShapeType="1"/>
            </p:cNvSpPr>
            <p:nvPr/>
          </p:nvSpPr>
          <p:spPr bwMode="auto">
            <a:xfrm>
              <a:off x="5466304" y="3888711"/>
              <a:ext cx="401934" cy="55265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413164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Solution: BST Insert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89010" y="1278553"/>
            <a:ext cx="10210802" cy="52629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void Insert(T value)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(this.root == null)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this.root = new Node(value);  return;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GB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Node parent = null; </a:t>
            </a:r>
            <a:endParaRPr lang="bg-BG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Node current = this.root;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GB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while(current != null) { //TODO: search for node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//TODO: insert node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09334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4669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dirty="0">
                <a:ea typeface="굴림" pitchFamily="50" charset="-127"/>
              </a:rPr>
              <a:t>Implement: </a:t>
            </a:r>
          </a:p>
          <a:p>
            <a:pPr lvl="2">
              <a:lnSpc>
                <a:spcPct val="110000"/>
              </a:lnSpc>
            </a:pP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굴림" pitchFamily="50" charset="-127"/>
              </a:rPr>
              <a:t>BST&lt;T&gt; </a:t>
            </a:r>
            <a:r>
              <a:rPr lang="en-US" altLang="ko-KR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굴림" pitchFamily="50" charset="-127"/>
              </a:rPr>
              <a:t>Search</a:t>
            </a: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굴림" pitchFamily="50" charset="-127"/>
              </a:rPr>
              <a:t>(T value)</a:t>
            </a:r>
          </a:p>
          <a:p>
            <a:pPr>
              <a:lnSpc>
                <a:spcPct val="110000"/>
              </a:lnSpc>
            </a:pPr>
            <a:r>
              <a:rPr lang="en-US" altLang="ko-KR" dirty="0">
                <a:latin typeface="+mj-lt"/>
                <a:ea typeface="굴림" pitchFamily="50" charset="-127"/>
              </a:rPr>
              <a:t>Make sure the method works for: </a:t>
            </a:r>
          </a:p>
          <a:p>
            <a:pPr lvl="1">
              <a:lnSpc>
                <a:spcPct val="110000"/>
              </a:lnSpc>
            </a:pP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latin typeface="+mj-lt"/>
                <a:ea typeface="굴림" pitchFamily="50" charset="-127"/>
              </a:rPr>
              <a:t>empty tree</a:t>
            </a:r>
          </a:p>
          <a:p>
            <a:pPr lvl="1">
              <a:lnSpc>
                <a:spcPct val="110000"/>
              </a:lnSpc>
            </a:pPr>
            <a:r>
              <a:rPr lang="en-US" altLang="ko-KR" dirty="0">
                <a:latin typeface="+mj-lt"/>
                <a:ea typeface="굴림" pitchFamily="50" charset="-127"/>
              </a:rPr>
              <a:t>tree with </a:t>
            </a: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latin typeface="+mj-lt"/>
                <a:ea typeface="굴림" pitchFamily="50" charset="-127"/>
              </a:rPr>
              <a:t>one element</a:t>
            </a:r>
          </a:p>
          <a:p>
            <a:pPr lvl="1">
              <a:lnSpc>
                <a:spcPct val="110000"/>
              </a:lnSpc>
            </a:pPr>
            <a:r>
              <a:rPr lang="en-US" altLang="ko-KR" dirty="0">
                <a:latin typeface="+mj-lt"/>
                <a:ea typeface="굴림" pitchFamily="50" charset="-127"/>
              </a:rPr>
              <a:t>tree with </a:t>
            </a: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latin typeface="+mj-lt"/>
                <a:ea typeface="굴림" pitchFamily="50" charset="-127"/>
              </a:rPr>
              <a:t>two elements - root + left/right</a:t>
            </a:r>
          </a:p>
          <a:p>
            <a:pPr lvl="1">
              <a:lnSpc>
                <a:spcPct val="110000"/>
              </a:lnSpc>
            </a:pPr>
            <a:r>
              <a:rPr lang="en-US" altLang="ko-KR" dirty="0">
                <a:latin typeface="+mj-lt"/>
                <a:ea typeface="굴림" pitchFamily="50" charset="-127"/>
              </a:rPr>
              <a:t>tree with </a:t>
            </a: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latin typeface="+mj-lt"/>
                <a:ea typeface="굴림" pitchFamily="50" charset="-127"/>
              </a:rPr>
              <a:t>multiple elements</a:t>
            </a:r>
          </a:p>
          <a:p>
            <a:pPr marL="377887" lvl="1" indent="0">
              <a:lnSpc>
                <a:spcPct val="110000"/>
              </a:lnSpc>
              <a:buNone/>
            </a:pPr>
            <a:endParaRPr lang="en-US" altLang="ko-KR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ea typeface="굴림" pitchFamily="50" charset="-127"/>
            </a:endParaRPr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Problem: BST Search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6317977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Solution: BST Search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89011" y="1143000"/>
            <a:ext cx="10210802" cy="52629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BinarySearchTree&lt;T&gt; Search(T item)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Node current = this.root;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while (current != null)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(item.CompareTo(current.Value) &lt; 0)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current = current.Left;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else if (item.CompareTo(current.Value) &gt; 0)</a:t>
            </a:r>
            <a:endParaRPr lang="bg-BG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current = current.Right;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new BinarySearchTree&lt;T&gt;(current);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57737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Solution: BST Search</a:t>
            </a:r>
            <a:r>
              <a:rPr lang="bg-BG" altLang="ko-KR" dirty="0">
                <a:ea typeface="굴림" pitchFamily="50" charset="-127"/>
              </a:rPr>
              <a:t> (2)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89011" y="1430953"/>
            <a:ext cx="10210802" cy="489364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BinarySearchTree(Node root)</a:t>
            </a:r>
            <a:endParaRPr lang="bg-BG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GB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this.Copy(root);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void Copy(Node node)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(node == null)</a:t>
            </a:r>
            <a:r>
              <a:rPr lang="bg-BG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GB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this.Insert(node.Value);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this.Copy(node.Left);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this.Copy(node.Right);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6932612" y="4419600"/>
            <a:ext cx="2910000" cy="838200"/>
          </a:xfrm>
          <a:prstGeom prst="wedgeRoundRectCallout">
            <a:avLst>
              <a:gd name="adj1" fmla="val -66566"/>
              <a:gd name="adj2" fmla="val 4577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chemeClr val="tx1"/>
                </a:solidFill>
                <a:cs typeface="Times New Roman" pitchFamily="18" charset="0"/>
                <a:sym typeface="Symbol" pitchFamily="18" charset="2"/>
              </a:rPr>
              <a:t>Pre-Order Traversal</a:t>
            </a:r>
            <a:endParaRPr lang="bg-BG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6227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912813" y="4724400"/>
            <a:ext cx="10363200" cy="820600"/>
          </a:xfrm>
        </p:spPr>
        <p:txBody>
          <a:bodyPr/>
          <a:lstStyle/>
          <a:p>
            <a:r>
              <a:rPr lang="en-US" dirty="0"/>
              <a:t>Lab Exercise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idx="1"/>
          </p:nvPr>
        </p:nvSpPr>
        <p:spPr>
          <a:xfrm>
            <a:off x="912813" y="5638800"/>
            <a:ext cx="10363200" cy="719034"/>
          </a:xfrm>
        </p:spPr>
        <p:txBody>
          <a:bodyPr/>
          <a:lstStyle/>
          <a:p>
            <a:r>
              <a:rPr lang="en-US" dirty="0"/>
              <a:t>BST - Insert, Contains, Search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7157" y="866750"/>
            <a:ext cx="3524026" cy="3637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0588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/>
          <p:cNvSpPr txBox="1"/>
          <p:nvPr/>
        </p:nvSpPr>
        <p:spPr>
          <a:xfrm>
            <a:off x="303212" y="1292555"/>
            <a:ext cx="122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TIME’S UP!</a:t>
            </a:r>
            <a:endParaRPr lang="bg-BG" sz="1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848142"/>
            <a:ext cx="11804822" cy="4873334"/>
          </a:xfrm>
        </p:spPr>
        <p:txBody>
          <a:bodyPr>
            <a:noAutofit/>
          </a:bodyPr>
          <a:lstStyle/>
          <a:p>
            <a:r>
              <a:rPr lang="en-US" dirty="0"/>
              <a:t>What is the speed of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Search(T)</a:t>
            </a:r>
            <a:r>
              <a:rPr lang="en-US" dirty="0"/>
              <a:t> operation on BST?</a:t>
            </a:r>
          </a:p>
          <a:p>
            <a:pPr lvl="1"/>
            <a:r>
              <a:rPr lang="en-US" dirty="0">
                <a:hlinkClick r:id="rId2" action="ppaction://hlinksldjump"/>
              </a:rPr>
              <a:t>O(n)</a:t>
            </a:r>
          </a:p>
          <a:p>
            <a:pPr lvl="1"/>
            <a:r>
              <a:rPr lang="en-US" dirty="0">
                <a:hlinkClick r:id="rId2" action="ppaction://hlinksldjump"/>
              </a:rPr>
              <a:t>O(log(n))</a:t>
            </a:r>
          </a:p>
          <a:p>
            <a:pPr lvl="1"/>
            <a:r>
              <a:rPr lang="en-US" dirty="0">
                <a:hlinkClick r:id="rId2" action="ppaction://hlinksldjump"/>
              </a:rPr>
              <a:t>O(1)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BST - Search Operation Speed - Quiz</a:t>
            </a:r>
          </a:p>
        </p:txBody>
      </p:sp>
      <p:sp>
        <p:nvSpPr>
          <p:cNvPr id="17" name="Rectangle 16"/>
          <p:cNvSpPr/>
          <p:nvPr/>
        </p:nvSpPr>
        <p:spPr>
          <a:xfrm rot="16200000">
            <a:off x="3094223" y="-770679"/>
            <a:ext cx="285379" cy="4495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8" name="TextBox 17"/>
          <p:cNvSpPr txBox="1"/>
          <p:nvPr/>
        </p:nvSpPr>
        <p:spPr>
          <a:xfrm>
            <a:off x="303212" y="1295400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TIME:</a:t>
            </a:r>
            <a:endParaRPr lang="bg-BG" sz="1800" dirty="0"/>
          </a:p>
        </p:txBody>
      </p:sp>
    </p:spTree>
    <p:extLst>
      <p:ext uri="{BB962C8B-B14F-4D97-AF65-F5344CB8AC3E}">
        <p14:creationId xmlns:p14="http://schemas.microsoft.com/office/powerpoint/2010/main" val="3719409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0" dur="10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0"/>
                            </p:stCondLst>
                            <p:childTnLst>
                              <p:par>
                                <p:cTn id="23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" grpId="0" uiExpand="1" build="p"/>
      <p:bldP spid="17" grpId="0" animBg="1"/>
      <p:bldP spid="17" grpId="1" animBg="1"/>
      <p:bldP spid="18" grpId="0"/>
      <p:bldP spid="18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654676"/>
          </a:xfrm>
        </p:spPr>
        <p:txBody>
          <a:bodyPr>
            <a:noAutofit/>
          </a:bodyPr>
          <a:lstStyle/>
          <a:p>
            <a:r>
              <a:rPr lang="en-US" dirty="0"/>
              <a:t>What is the speed of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Search()</a:t>
            </a:r>
            <a:r>
              <a:rPr lang="en-US" dirty="0"/>
              <a:t> operation on BST?</a:t>
            </a:r>
          </a:p>
          <a:p>
            <a:pPr lvl="1"/>
            <a:r>
              <a:rPr lang="en-US" dirty="0">
                <a:solidFill>
                  <a:srgbClr val="92D050"/>
                </a:solidFill>
              </a:rPr>
              <a:t>O(n)</a:t>
            </a:r>
          </a:p>
          <a:p>
            <a:pPr lvl="1"/>
            <a:r>
              <a:rPr lang="en-US" dirty="0"/>
              <a:t>O(log(n))</a:t>
            </a:r>
          </a:p>
          <a:p>
            <a:pPr lvl="1"/>
            <a:r>
              <a:rPr lang="en-US" dirty="0"/>
              <a:t>O(1)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BST - Search Operation Speed - Answer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8816" y="3088331"/>
            <a:ext cx="558598" cy="55859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8816" y="2463476"/>
            <a:ext cx="558598" cy="55859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8816" y="1752600"/>
            <a:ext cx="630764" cy="630764"/>
          </a:xfrm>
          <a:prstGeom prst="rect">
            <a:avLst/>
          </a:prstGeom>
        </p:spPr>
      </p:pic>
      <p:sp>
        <p:nvSpPr>
          <p:cNvPr id="14" name="Oval 13"/>
          <p:cNvSpPr>
            <a:spLocks noChangeArrowheads="1"/>
          </p:cNvSpPr>
          <p:nvPr/>
        </p:nvSpPr>
        <p:spPr bwMode="auto">
          <a:xfrm>
            <a:off x="5930083" y="2493494"/>
            <a:ext cx="845971" cy="803028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17</a:t>
            </a:r>
          </a:p>
        </p:txBody>
      </p:sp>
      <p:sp>
        <p:nvSpPr>
          <p:cNvPr id="15" name="Oval 14"/>
          <p:cNvSpPr>
            <a:spLocks noChangeArrowheads="1"/>
          </p:cNvSpPr>
          <p:nvPr/>
        </p:nvSpPr>
        <p:spPr bwMode="auto">
          <a:xfrm>
            <a:off x="6897269" y="3344215"/>
            <a:ext cx="845971" cy="803028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19</a:t>
            </a:r>
          </a:p>
        </p:txBody>
      </p:sp>
      <p:sp>
        <p:nvSpPr>
          <p:cNvPr id="16" name="Line 13"/>
          <p:cNvSpPr>
            <a:spLocks noChangeShapeType="1"/>
          </p:cNvSpPr>
          <p:nvPr/>
        </p:nvSpPr>
        <p:spPr bwMode="auto">
          <a:xfrm>
            <a:off x="6668243" y="3156643"/>
            <a:ext cx="323121" cy="327451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Oval 18"/>
          <p:cNvSpPr>
            <a:spLocks noChangeArrowheads="1"/>
          </p:cNvSpPr>
          <p:nvPr/>
        </p:nvSpPr>
        <p:spPr bwMode="auto">
          <a:xfrm>
            <a:off x="7847012" y="4351656"/>
            <a:ext cx="845971" cy="803028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25</a:t>
            </a:r>
          </a:p>
        </p:txBody>
      </p:sp>
      <p:sp>
        <p:nvSpPr>
          <p:cNvPr id="20" name="Line 15"/>
          <p:cNvSpPr>
            <a:spLocks noChangeShapeType="1"/>
          </p:cNvSpPr>
          <p:nvPr/>
        </p:nvSpPr>
        <p:spPr bwMode="auto">
          <a:xfrm>
            <a:off x="7591808" y="4077804"/>
            <a:ext cx="371302" cy="38099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Oval 20"/>
          <p:cNvSpPr>
            <a:spLocks noChangeArrowheads="1"/>
          </p:cNvSpPr>
          <p:nvPr/>
        </p:nvSpPr>
        <p:spPr bwMode="auto">
          <a:xfrm>
            <a:off x="8820164" y="5292373"/>
            <a:ext cx="845971" cy="803028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34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Line 15"/>
          <p:cNvSpPr>
            <a:spLocks noChangeShapeType="1"/>
          </p:cNvSpPr>
          <p:nvPr/>
        </p:nvSpPr>
        <p:spPr bwMode="auto">
          <a:xfrm>
            <a:off x="8564960" y="5018521"/>
            <a:ext cx="371302" cy="38099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21362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5744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cs typeface="Times New Roman" pitchFamily="18" charset="0"/>
                <a:sym typeface="Symbol" pitchFamily="18" charset="2"/>
              </a:rPr>
              <a:t>Remove x from BST</a:t>
            </a:r>
          </a:p>
          <a:p>
            <a:pPr lvl="1">
              <a:lnSpc>
                <a:spcPct val="100000"/>
              </a:lnSpc>
            </a:pPr>
            <a:r>
              <a:rPr lang="en-GB" dirty="0">
                <a:cs typeface="Times New Roman" pitchFamily="18" charset="0"/>
                <a:sym typeface="Symbol" pitchFamily="18" charset="2"/>
              </a:rPr>
              <a:t>if node is null </a:t>
            </a:r>
            <a:r>
              <a:rPr lang="en-GB" dirty="0">
                <a:cs typeface="Times New Roman" pitchFamily="18" charset="0"/>
                <a:sym typeface="Wingdings" panose="05000000000000000000" pitchFamily="2" charset="2"/>
              </a:rPr>
              <a:t> exit</a:t>
            </a:r>
            <a:endParaRPr lang="en-GB" dirty="0">
              <a:cs typeface="Times New Roman" pitchFamily="18" charset="0"/>
              <a:sym typeface="Symbol" pitchFamily="18" charset="2"/>
            </a:endParaRPr>
          </a:p>
          <a:p>
            <a:pPr lvl="1">
              <a:lnSpc>
                <a:spcPct val="100000"/>
              </a:lnSpc>
            </a:pPr>
            <a:r>
              <a:rPr lang="en-GB" dirty="0">
                <a:cs typeface="Times New Roman" pitchFamily="18" charset="0"/>
                <a:sym typeface="Symbol" pitchFamily="18" charset="2"/>
              </a:rPr>
              <a:t>if node is leaf </a:t>
            </a:r>
            <a:r>
              <a:rPr lang="en-GB" dirty="0">
                <a:cs typeface="Times New Roman" pitchFamily="18" charset="0"/>
                <a:sym typeface="Wingdings" panose="05000000000000000000" pitchFamily="2" charset="2"/>
              </a:rPr>
              <a:t> remove</a:t>
            </a:r>
          </a:p>
          <a:p>
            <a:pPr lvl="1">
              <a:lnSpc>
                <a:spcPct val="100000"/>
              </a:lnSpc>
            </a:pPr>
            <a:r>
              <a:rPr lang="en-GB" dirty="0">
                <a:cs typeface="Times New Roman" pitchFamily="18" charset="0"/>
                <a:sym typeface="Wingdings" panose="05000000000000000000" pitchFamily="2" charset="2"/>
              </a:rPr>
              <a:t>if node is non-leaf  </a:t>
            </a:r>
            <a:r>
              <a:rPr lang="en-GB" dirty="0">
                <a:cs typeface="Times New Roman" pitchFamily="18" charset="0"/>
                <a:sym typeface="Symbol" pitchFamily="18" charset="2"/>
              </a:rPr>
              <a:t>find replacement</a:t>
            </a:r>
            <a:endParaRPr lang="en-GB" dirty="0">
              <a:cs typeface="Times New Roman" pitchFamily="18" charset="0"/>
              <a:sym typeface="Wingdings" panose="05000000000000000000" pitchFamily="2" charset="2"/>
            </a:endParaRPr>
          </a:p>
          <a:p>
            <a:pPr lvl="2">
              <a:lnSpc>
                <a:spcPct val="100000"/>
              </a:lnSpc>
            </a:pPr>
            <a:r>
              <a:rPr lang="en-GB" dirty="0">
                <a:cs typeface="Times New Roman" pitchFamily="18" charset="0"/>
                <a:sym typeface="Symbol" pitchFamily="18" charset="2"/>
              </a:rPr>
              <a:t>3 cases (continues…)</a:t>
            </a:r>
            <a:endParaRPr lang="bg-BG" dirty="0"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574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BST - Remove</a:t>
            </a:r>
            <a:endParaRPr lang="bg-BG" dirty="0"/>
          </a:p>
        </p:txBody>
      </p:sp>
      <p:sp>
        <p:nvSpPr>
          <p:cNvPr id="18" name="Oval 17"/>
          <p:cNvSpPr>
            <a:spLocks noChangeArrowheads="1"/>
          </p:cNvSpPr>
          <p:nvPr/>
        </p:nvSpPr>
        <p:spPr bwMode="auto">
          <a:xfrm>
            <a:off x="8797643" y="1905000"/>
            <a:ext cx="845971" cy="803028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17</a:t>
            </a:r>
          </a:p>
        </p:txBody>
      </p:sp>
      <p:sp>
        <p:nvSpPr>
          <p:cNvPr id="19" name="Oval 18"/>
          <p:cNvSpPr>
            <a:spLocks noChangeArrowheads="1"/>
          </p:cNvSpPr>
          <p:nvPr/>
        </p:nvSpPr>
        <p:spPr bwMode="auto">
          <a:xfrm>
            <a:off x="9980084" y="3141522"/>
            <a:ext cx="845971" cy="803028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19</a:t>
            </a:r>
          </a:p>
        </p:txBody>
      </p:sp>
      <p:sp>
        <p:nvSpPr>
          <p:cNvPr id="20" name="Oval 19"/>
          <p:cNvSpPr>
            <a:spLocks noChangeArrowheads="1"/>
          </p:cNvSpPr>
          <p:nvPr/>
        </p:nvSpPr>
        <p:spPr bwMode="auto">
          <a:xfrm>
            <a:off x="7541526" y="3088993"/>
            <a:ext cx="844318" cy="803028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</a:t>
            </a:r>
          </a:p>
        </p:txBody>
      </p:sp>
      <p:sp>
        <p:nvSpPr>
          <p:cNvPr id="21" name="Oval 20"/>
          <p:cNvSpPr>
            <a:spLocks noChangeArrowheads="1"/>
          </p:cNvSpPr>
          <p:nvPr/>
        </p:nvSpPr>
        <p:spPr bwMode="auto">
          <a:xfrm>
            <a:off x="9249532" y="4498386"/>
            <a:ext cx="849276" cy="803028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18</a:t>
            </a:r>
          </a:p>
        </p:txBody>
      </p:sp>
      <p:sp>
        <p:nvSpPr>
          <p:cNvPr id="22" name="Line 10"/>
          <p:cNvSpPr>
            <a:spLocks noChangeShapeType="1"/>
          </p:cNvSpPr>
          <p:nvPr/>
        </p:nvSpPr>
        <p:spPr bwMode="auto">
          <a:xfrm flipH="1">
            <a:off x="8262316" y="2508939"/>
            <a:ext cx="601033" cy="68865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Line 11"/>
          <p:cNvSpPr>
            <a:spLocks noChangeShapeType="1"/>
          </p:cNvSpPr>
          <p:nvPr/>
        </p:nvSpPr>
        <p:spPr bwMode="auto">
          <a:xfrm flipH="1">
            <a:off x="7305116" y="3868308"/>
            <a:ext cx="457817" cy="619147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Line 12"/>
          <p:cNvSpPr>
            <a:spLocks noChangeShapeType="1"/>
          </p:cNvSpPr>
          <p:nvPr/>
        </p:nvSpPr>
        <p:spPr bwMode="auto">
          <a:xfrm flipH="1">
            <a:off x="9766410" y="3868308"/>
            <a:ext cx="332398" cy="619147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Line 13"/>
          <p:cNvSpPr>
            <a:spLocks noChangeShapeType="1"/>
          </p:cNvSpPr>
          <p:nvPr/>
        </p:nvSpPr>
        <p:spPr bwMode="auto">
          <a:xfrm>
            <a:off x="9535803" y="2568149"/>
            <a:ext cx="563005" cy="6841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Oval 30"/>
          <p:cNvSpPr>
            <a:spLocks noChangeArrowheads="1"/>
          </p:cNvSpPr>
          <p:nvPr/>
        </p:nvSpPr>
        <p:spPr bwMode="auto">
          <a:xfrm>
            <a:off x="10841753" y="4452842"/>
            <a:ext cx="845971" cy="803028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25</a:t>
            </a:r>
          </a:p>
        </p:txBody>
      </p:sp>
      <p:sp>
        <p:nvSpPr>
          <p:cNvPr id="32" name="Line 15"/>
          <p:cNvSpPr>
            <a:spLocks noChangeShapeType="1"/>
          </p:cNvSpPr>
          <p:nvPr/>
        </p:nvSpPr>
        <p:spPr bwMode="auto">
          <a:xfrm>
            <a:off x="10610800" y="3897179"/>
            <a:ext cx="445210" cy="601207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Oval 41"/>
          <p:cNvSpPr>
            <a:spLocks noChangeArrowheads="1"/>
          </p:cNvSpPr>
          <p:nvPr/>
        </p:nvSpPr>
        <p:spPr bwMode="auto">
          <a:xfrm>
            <a:off x="6704012" y="4453411"/>
            <a:ext cx="845971" cy="803028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2618310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5744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dirty="0">
                <a:cs typeface="Times New Roman" pitchFamily="18" charset="0"/>
                <a:sym typeface="Symbol" pitchFamily="18" charset="2"/>
              </a:rPr>
              <a:t>1. Deleted has no right child</a:t>
            </a:r>
          </a:p>
          <a:p>
            <a:pPr lvl="1">
              <a:lnSpc>
                <a:spcPct val="100000"/>
              </a:lnSpc>
            </a:pPr>
            <a:r>
              <a:rPr lang="en-GB" dirty="0">
                <a:cs typeface="Times New Roman" pitchFamily="18" charset="0"/>
                <a:sym typeface="Symbol" pitchFamily="18" charset="2"/>
              </a:rPr>
              <a:t>promote its left child</a:t>
            </a:r>
          </a:p>
          <a:p>
            <a:pPr lvl="1">
              <a:lnSpc>
                <a:spcPct val="100000"/>
              </a:lnSpc>
            </a:pPr>
            <a:endParaRPr lang="en-GB" dirty="0">
              <a:cs typeface="Times New Roman" pitchFamily="18" charset="0"/>
              <a:sym typeface="Symbol" pitchFamily="18" charset="2"/>
            </a:endParaRPr>
          </a:p>
          <a:p>
            <a:pPr>
              <a:lnSpc>
                <a:spcPct val="100000"/>
              </a:lnSpc>
            </a:pPr>
            <a:r>
              <a:rPr lang="en-GB" dirty="0">
                <a:cs typeface="Times New Roman" pitchFamily="18" charset="0"/>
                <a:sym typeface="Symbol" pitchFamily="18" charset="2"/>
              </a:rPr>
              <a:t>Example: Delete 9</a:t>
            </a:r>
          </a:p>
        </p:txBody>
      </p:sp>
      <p:sp>
        <p:nvSpPr>
          <p:cNvPr id="574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BST – Remove (1)</a:t>
            </a:r>
            <a:endParaRPr lang="bg-BG" dirty="0"/>
          </a:p>
        </p:txBody>
      </p:sp>
      <p:sp>
        <p:nvSpPr>
          <p:cNvPr id="18" name="Oval 17"/>
          <p:cNvSpPr>
            <a:spLocks noChangeArrowheads="1"/>
          </p:cNvSpPr>
          <p:nvPr/>
        </p:nvSpPr>
        <p:spPr bwMode="auto">
          <a:xfrm>
            <a:off x="8797643" y="1905000"/>
            <a:ext cx="845971" cy="803028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17</a:t>
            </a:r>
          </a:p>
        </p:txBody>
      </p:sp>
      <p:sp>
        <p:nvSpPr>
          <p:cNvPr id="19" name="Oval 18"/>
          <p:cNvSpPr>
            <a:spLocks noChangeArrowheads="1"/>
          </p:cNvSpPr>
          <p:nvPr/>
        </p:nvSpPr>
        <p:spPr bwMode="auto">
          <a:xfrm>
            <a:off x="9980084" y="3141522"/>
            <a:ext cx="845971" cy="803028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19</a:t>
            </a:r>
          </a:p>
        </p:txBody>
      </p:sp>
      <p:sp>
        <p:nvSpPr>
          <p:cNvPr id="20" name="Oval 19"/>
          <p:cNvSpPr>
            <a:spLocks noChangeArrowheads="1"/>
          </p:cNvSpPr>
          <p:nvPr/>
        </p:nvSpPr>
        <p:spPr bwMode="auto">
          <a:xfrm>
            <a:off x="7541526" y="3088993"/>
            <a:ext cx="844318" cy="803028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</a:t>
            </a:r>
          </a:p>
        </p:txBody>
      </p:sp>
      <p:sp>
        <p:nvSpPr>
          <p:cNvPr id="22" name="Oval 21"/>
          <p:cNvSpPr>
            <a:spLocks noChangeArrowheads="1"/>
          </p:cNvSpPr>
          <p:nvPr/>
        </p:nvSpPr>
        <p:spPr bwMode="auto">
          <a:xfrm>
            <a:off x="9249532" y="4498386"/>
            <a:ext cx="849276" cy="803028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18</a:t>
            </a:r>
          </a:p>
        </p:txBody>
      </p:sp>
      <p:sp>
        <p:nvSpPr>
          <p:cNvPr id="27" name="Line 10"/>
          <p:cNvSpPr>
            <a:spLocks noChangeShapeType="1"/>
          </p:cNvSpPr>
          <p:nvPr/>
        </p:nvSpPr>
        <p:spPr bwMode="auto">
          <a:xfrm flipH="1">
            <a:off x="8262316" y="2508939"/>
            <a:ext cx="601033" cy="68865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Line 11"/>
          <p:cNvSpPr>
            <a:spLocks noChangeShapeType="1"/>
          </p:cNvSpPr>
          <p:nvPr/>
        </p:nvSpPr>
        <p:spPr bwMode="auto">
          <a:xfrm flipH="1">
            <a:off x="7305116" y="3868308"/>
            <a:ext cx="457817" cy="619147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Line 12"/>
          <p:cNvSpPr>
            <a:spLocks noChangeShapeType="1"/>
          </p:cNvSpPr>
          <p:nvPr/>
        </p:nvSpPr>
        <p:spPr bwMode="auto">
          <a:xfrm flipH="1">
            <a:off x="9766410" y="3868308"/>
            <a:ext cx="332398" cy="619147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Line 13"/>
          <p:cNvSpPr>
            <a:spLocks noChangeShapeType="1"/>
          </p:cNvSpPr>
          <p:nvPr/>
        </p:nvSpPr>
        <p:spPr bwMode="auto">
          <a:xfrm>
            <a:off x="9535803" y="2568149"/>
            <a:ext cx="563005" cy="6841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Oval 31"/>
          <p:cNvSpPr>
            <a:spLocks noChangeArrowheads="1"/>
          </p:cNvSpPr>
          <p:nvPr/>
        </p:nvSpPr>
        <p:spPr bwMode="auto">
          <a:xfrm>
            <a:off x="10841753" y="4452842"/>
            <a:ext cx="845971" cy="803028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25</a:t>
            </a:r>
          </a:p>
        </p:txBody>
      </p:sp>
      <p:sp>
        <p:nvSpPr>
          <p:cNvPr id="41" name="Line 15"/>
          <p:cNvSpPr>
            <a:spLocks noChangeShapeType="1"/>
          </p:cNvSpPr>
          <p:nvPr/>
        </p:nvSpPr>
        <p:spPr bwMode="auto">
          <a:xfrm>
            <a:off x="10610800" y="3897179"/>
            <a:ext cx="445210" cy="601207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Oval 20"/>
          <p:cNvSpPr>
            <a:spLocks noChangeArrowheads="1"/>
          </p:cNvSpPr>
          <p:nvPr/>
        </p:nvSpPr>
        <p:spPr bwMode="auto">
          <a:xfrm>
            <a:off x="6704012" y="4453411"/>
            <a:ext cx="845971" cy="803028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594313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34 0.00972 L 0.06772 -0.19815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69" y="-103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8" grpId="0" animBg="1"/>
      <p:bldP spid="2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5744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dirty="0">
                <a:cs typeface="Times New Roman" pitchFamily="18" charset="0"/>
                <a:sym typeface="Symbol" pitchFamily="18" charset="2"/>
              </a:rPr>
              <a:t>2. Deleted right's child has no left child</a:t>
            </a:r>
          </a:p>
          <a:p>
            <a:pPr lvl="1">
              <a:lnSpc>
                <a:spcPct val="100000"/>
              </a:lnSpc>
            </a:pPr>
            <a:r>
              <a:rPr lang="en-GB" dirty="0">
                <a:cs typeface="Times New Roman" pitchFamily="18" charset="0"/>
                <a:sym typeface="Symbol" pitchFamily="18" charset="2"/>
              </a:rPr>
              <a:t>promote right child</a:t>
            </a:r>
          </a:p>
          <a:p>
            <a:pPr lvl="1">
              <a:lnSpc>
                <a:spcPct val="100000"/>
              </a:lnSpc>
            </a:pPr>
            <a:endParaRPr lang="en-GB" dirty="0">
              <a:cs typeface="Times New Roman" pitchFamily="18" charset="0"/>
              <a:sym typeface="Symbol" pitchFamily="18" charset="2"/>
            </a:endParaRPr>
          </a:p>
          <a:p>
            <a:pPr>
              <a:lnSpc>
                <a:spcPct val="100000"/>
              </a:lnSpc>
            </a:pPr>
            <a:r>
              <a:rPr lang="en-GB" dirty="0">
                <a:cs typeface="Times New Roman" pitchFamily="18" charset="0"/>
                <a:sym typeface="Symbol" pitchFamily="18" charset="2"/>
              </a:rPr>
              <a:t>Example: Delete 19</a:t>
            </a:r>
          </a:p>
        </p:txBody>
      </p:sp>
      <p:sp>
        <p:nvSpPr>
          <p:cNvPr id="574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BST – Remove (2)</a:t>
            </a:r>
            <a:endParaRPr lang="bg-BG" dirty="0"/>
          </a:p>
        </p:txBody>
      </p:sp>
      <p:sp>
        <p:nvSpPr>
          <p:cNvPr id="24" name="Line 11"/>
          <p:cNvSpPr>
            <a:spLocks noChangeShapeType="1"/>
          </p:cNvSpPr>
          <p:nvPr/>
        </p:nvSpPr>
        <p:spPr bwMode="auto">
          <a:xfrm flipH="1">
            <a:off x="10742611" y="5203207"/>
            <a:ext cx="329945" cy="731744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160707" y="5822353"/>
            <a:ext cx="7264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null</a:t>
            </a:r>
          </a:p>
        </p:txBody>
      </p:sp>
      <p:sp>
        <p:nvSpPr>
          <p:cNvPr id="25" name="Oval 24"/>
          <p:cNvSpPr>
            <a:spLocks noChangeArrowheads="1"/>
          </p:cNvSpPr>
          <p:nvPr/>
        </p:nvSpPr>
        <p:spPr bwMode="auto">
          <a:xfrm>
            <a:off x="8797643" y="1905000"/>
            <a:ext cx="845971" cy="803028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17</a:t>
            </a:r>
          </a:p>
        </p:txBody>
      </p:sp>
      <p:sp>
        <p:nvSpPr>
          <p:cNvPr id="26" name="Oval 25"/>
          <p:cNvSpPr>
            <a:spLocks noChangeArrowheads="1"/>
          </p:cNvSpPr>
          <p:nvPr/>
        </p:nvSpPr>
        <p:spPr bwMode="auto">
          <a:xfrm>
            <a:off x="9980084" y="3141522"/>
            <a:ext cx="845971" cy="803028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19</a:t>
            </a:r>
          </a:p>
        </p:txBody>
      </p:sp>
      <p:sp>
        <p:nvSpPr>
          <p:cNvPr id="30" name="Oval 29"/>
          <p:cNvSpPr>
            <a:spLocks noChangeArrowheads="1"/>
          </p:cNvSpPr>
          <p:nvPr/>
        </p:nvSpPr>
        <p:spPr bwMode="auto">
          <a:xfrm>
            <a:off x="7541526" y="3088993"/>
            <a:ext cx="844318" cy="803028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</a:t>
            </a:r>
          </a:p>
        </p:txBody>
      </p:sp>
      <p:sp>
        <p:nvSpPr>
          <p:cNvPr id="33" name="Oval 32"/>
          <p:cNvSpPr>
            <a:spLocks noChangeArrowheads="1"/>
          </p:cNvSpPr>
          <p:nvPr/>
        </p:nvSpPr>
        <p:spPr bwMode="auto">
          <a:xfrm>
            <a:off x="9249532" y="4498386"/>
            <a:ext cx="849276" cy="803028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18</a:t>
            </a:r>
          </a:p>
        </p:txBody>
      </p:sp>
      <p:sp>
        <p:nvSpPr>
          <p:cNvPr id="34" name="Line 10"/>
          <p:cNvSpPr>
            <a:spLocks noChangeShapeType="1"/>
          </p:cNvSpPr>
          <p:nvPr/>
        </p:nvSpPr>
        <p:spPr bwMode="auto">
          <a:xfrm flipH="1">
            <a:off x="8262316" y="2508939"/>
            <a:ext cx="601033" cy="68865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Line 11"/>
          <p:cNvSpPr>
            <a:spLocks noChangeShapeType="1"/>
          </p:cNvSpPr>
          <p:nvPr/>
        </p:nvSpPr>
        <p:spPr bwMode="auto">
          <a:xfrm flipH="1">
            <a:off x="7305116" y="3868308"/>
            <a:ext cx="457817" cy="619147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Line 12"/>
          <p:cNvSpPr>
            <a:spLocks noChangeShapeType="1"/>
          </p:cNvSpPr>
          <p:nvPr/>
        </p:nvSpPr>
        <p:spPr bwMode="auto">
          <a:xfrm flipH="1">
            <a:off x="9766410" y="3868308"/>
            <a:ext cx="332398" cy="619147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Line 13"/>
          <p:cNvSpPr>
            <a:spLocks noChangeShapeType="1"/>
          </p:cNvSpPr>
          <p:nvPr/>
        </p:nvSpPr>
        <p:spPr bwMode="auto">
          <a:xfrm>
            <a:off x="9535803" y="2568149"/>
            <a:ext cx="563005" cy="6841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Oval 37"/>
          <p:cNvSpPr>
            <a:spLocks noChangeArrowheads="1"/>
          </p:cNvSpPr>
          <p:nvPr/>
        </p:nvSpPr>
        <p:spPr bwMode="auto">
          <a:xfrm>
            <a:off x="10841753" y="4452842"/>
            <a:ext cx="845971" cy="803028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25</a:t>
            </a:r>
          </a:p>
        </p:txBody>
      </p:sp>
      <p:sp>
        <p:nvSpPr>
          <p:cNvPr id="39" name="Line 15"/>
          <p:cNvSpPr>
            <a:spLocks noChangeShapeType="1"/>
          </p:cNvSpPr>
          <p:nvPr/>
        </p:nvSpPr>
        <p:spPr bwMode="auto">
          <a:xfrm>
            <a:off x="10610800" y="3897179"/>
            <a:ext cx="445210" cy="601207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Oval 39"/>
          <p:cNvSpPr>
            <a:spLocks noChangeArrowheads="1"/>
          </p:cNvSpPr>
          <p:nvPr/>
        </p:nvSpPr>
        <p:spPr bwMode="auto">
          <a:xfrm>
            <a:off x="6704012" y="4453411"/>
            <a:ext cx="845971" cy="803028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4046683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3209E-6 -3.7037E-7 L -0.07176 -0.18565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95" y="-92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" grpId="0"/>
      <p:bldP spid="26" grpId="0" animBg="1"/>
      <p:bldP spid="38" grpId="0" animBg="1"/>
      <p:bldP spid="3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3321" y="1676400"/>
            <a:ext cx="3663951" cy="4724400"/>
          </a:xfrm>
          <a:prstGeom prst="rect">
            <a:avLst/>
          </a:prstGeom>
        </p:spPr>
      </p:pic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42913" indent="-442913">
              <a:lnSpc>
                <a:spcPct val="100000"/>
              </a:lnSpc>
              <a:buFontTx/>
              <a:buAutoNum type="arabicPeriod"/>
            </a:pPr>
            <a:r>
              <a:rPr lang="en-US" dirty="0"/>
              <a:t>Binary Search Trees</a:t>
            </a:r>
          </a:p>
          <a:p>
            <a:pPr marL="442913" indent="-442913">
              <a:lnSpc>
                <a:spcPct val="100000"/>
              </a:lnSpc>
              <a:buFontTx/>
              <a:buAutoNum type="arabicPeriod"/>
            </a:pPr>
            <a:r>
              <a:rPr lang="en-US" dirty="0"/>
              <a:t>BST Operations</a:t>
            </a:r>
          </a:p>
          <a:p>
            <a:pPr marL="761946" lvl="1" indent="-457200">
              <a:lnSpc>
                <a:spcPct val="100000"/>
              </a:lnSpc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Search()</a:t>
            </a:r>
          </a:p>
          <a:p>
            <a:pPr marL="761946" lvl="1" indent="-457200">
              <a:lnSpc>
                <a:spcPct val="100000"/>
              </a:lnSpc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DeleteMin()</a:t>
            </a:r>
          </a:p>
          <a:p>
            <a:pPr marL="761946" lvl="1" indent="-457200">
              <a:lnSpc>
                <a:spcPct val="100000"/>
              </a:lnSpc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Range()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299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5744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dirty="0">
                <a:cs typeface="Times New Roman" pitchFamily="18" charset="0"/>
                <a:sym typeface="Symbol" pitchFamily="18" charset="2"/>
              </a:rPr>
              <a:t>3. Deleted right's child has left child</a:t>
            </a:r>
          </a:p>
          <a:p>
            <a:pPr lvl="1">
              <a:lnSpc>
                <a:spcPct val="100000"/>
              </a:lnSpc>
            </a:pPr>
            <a:r>
              <a:rPr lang="en-GB" dirty="0">
                <a:cs typeface="Times New Roman" pitchFamily="18" charset="0"/>
                <a:sym typeface="Symbol" pitchFamily="18" charset="2"/>
              </a:rPr>
              <a:t>find min in deleted right's left</a:t>
            </a:r>
          </a:p>
          <a:p>
            <a:pPr lvl="1">
              <a:lnSpc>
                <a:spcPct val="100000"/>
              </a:lnSpc>
            </a:pPr>
            <a:r>
              <a:rPr lang="en-GB" dirty="0">
                <a:cs typeface="Times New Roman" pitchFamily="18" charset="0"/>
                <a:sym typeface="Symbol" pitchFamily="18" charset="2"/>
              </a:rPr>
              <a:t>promote min</a:t>
            </a:r>
          </a:p>
          <a:p>
            <a:pPr lvl="1">
              <a:lnSpc>
                <a:spcPct val="100000"/>
              </a:lnSpc>
            </a:pPr>
            <a:endParaRPr lang="en-GB" dirty="0">
              <a:cs typeface="Times New Roman" pitchFamily="18" charset="0"/>
              <a:sym typeface="Symbol" pitchFamily="18" charset="2"/>
            </a:endParaRPr>
          </a:p>
          <a:p>
            <a:pPr>
              <a:lnSpc>
                <a:spcPct val="100000"/>
              </a:lnSpc>
            </a:pPr>
            <a:r>
              <a:rPr lang="en-GB" dirty="0">
                <a:cs typeface="Times New Roman" pitchFamily="18" charset="0"/>
                <a:sym typeface="Symbol" pitchFamily="18" charset="2"/>
              </a:rPr>
              <a:t>Example: Delete 17</a:t>
            </a:r>
          </a:p>
        </p:txBody>
      </p:sp>
      <p:sp>
        <p:nvSpPr>
          <p:cNvPr id="574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BST – Remove (3)</a:t>
            </a:r>
            <a:endParaRPr lang="bg-BG" dirty="0"/>
          </a:p>
        </p:txBody>
      </p:sp>
      <p:sp>
        <p:nvSpPr>
          <p:cNvPr id="24" name="Oval 23"/>
          <p:cNvSpPr>
            <a:spLocks noChangeArrowheads="1"/>
          </p:cNvSpPr>
          <p:nvPr/>
        </p:nvSpPr>
        <p:spPr bwMode="auto">
          <a:xfrm>
            <a:off x="8797643" y="1905000"/>
            <a:ext cx="845971" cy="803028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17</a:t>
            </a:r>
          </a:p>
        </p:txBody>
      </p:sp>
      <p:sp>
        <p:nvSpPr>
          <p:cNvPr id="25" name="Oval 24"/>
          <p:cNvSpPr>
            <a:spLocks noChangeArrowheads="1"/>
          </p:cNvSpPr>
          <p:nvPr/>
        </p:nvSpPr>
        <p:spPr bwMode="auto">
          <a:xfrm>
            <a:off x="9980084" y="3141522"/>
            <a:ext cx="845971" cy="803028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19</a:t>
            </a:r>
          </a:p>
        </p:txBody>
      </p:sp>
      <p:sp>
        <p:nvSpPr>
          <p:cNvPr id="26" name="Oval 25"/>
          <p:cNvSpPr>
            <a:spLocks noChangeArrowheads="1"/>
          </p:cNvSpPr>
          <p:nvPr/>
        </p:nvSpPr>
        <p:spPr bwMode="auto">
          <a:xfrm>
            <a:off x="7541526" y="3088993"/>
            <a:ext cx="844318" cy="803028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</a:t>
            </a:r>
          </a:p>
        </p:txBody>
      </p:sp>
      <p:sp>
        <p:nvSpPr>
          <p:cNvPr id="30" name="Oval 29"/>
          <p:cNvSpPr>
            <a:spLocks noChangeArrowheads="1"/>
          </p:cNvSpPr>
          <p:nvPr/>
        </p:nvSpPr>
        <p:spPr bwMode="auto">
          <a:xfrm>
            <a:off x="9249532" y="4498386"/>
            <a:ext cx="849276" cy="803028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18</a:t>
            </a:r>
          </a:p>
        </p:txBody>
      </p:sp>
      <p:sp>
        <p:nvSpPr>
          <p:cNvPr id="33" name="Line 10"/>
          <p:cNvSpPr>
            <a:spLocks noChangeShapeType="1"/>
          </p:cNvSpPr>
          <p:nvPr/>
        </p:nvSpPr>
        <p:spPr bwMode="auto">
          <a:xfrm flipH="1">
            <a:off x="8262316" y="2508939"/>
            <a:ext cx="601033" cy="68865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Line 11"/>
          <p:cNvSpPr>
            <a:spLocks noChangeShapeType="1"/>
          </p:cNvSpPr>
          <p:nvPr/>
        </p:nvSpPr>
        <p:spPr bwMode="auto">
          <a:xfrm flipH="1">
            <a:off x="7305116" y="3868308"/>
            <a:ext cx="457817" cy="619147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Line 12"/>
          <p:cNvSpPr>
            <a:spLocks noChangeShapeType="1"/>
          </p:cNvSpPr>
          <p:nvPr/>
        </p:nvSpPr>
        <p:spPr bwMode="auto">
          <a:xfrm flipH="1">
            <a:off x="9766410" y="3868308"/>
            <a:ext cx="332398" cy="619147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Line 13"/>
          <p:cNvSpPr>
            <a:spLocks noChangeShapeType="1"/>
          </p:cNvSpPr>
          <p:nvPr/>
        </p:nvSpPr>
        <p:spPr bwMode="auto">
          <a:xfrm>
            <a:off x="9535803" y="2568149"/>
            <a:ext cx="563005" cy="6841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Oval 36"/>
          <p:cNvSpPr>
            <a:spLocks noChangeArrowheads="1"/>
          </p:cNvSpPr>
          <p:nvPr/>
        </p:nvSpPr>
        <p:spPr bwMode="auto">
          <a:xfrm>
            <a:off x="10841753" y="4452842"/>
            <a:ext cx="845971" cy="803028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25</a:t>
            </a:r>
          </a:p>
        </p:txBody>
      </p:sp>
      <p:sp>
        <p:nvSpPr>
          <p:cNvPr id="38" name="Line 15"/>
          <p:cNvSpPr>
            <a:spLocks noChangeShapeType="1"/>
          </p:cNvSpPr>
          <p:nvPr/>
        </p:nvSpPr>
        <p:spPr bwMode="auto">
          <a:xfrm>
            <a:off x="10610800" y="3897179"/>
            <a:ext cx="445210" cy="601207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Oval 38"/>
          <p:cNvSpPr>
            <a:spLocks noChangeArrowheads="1"/>
          </p:cNvSpPr>
          <p:nvPr/>
        </p:nvSpPr>
        <p:spPr bwMode="auto">
          <a:xfrm>
            <a:off x="6704012" y="4453411"/>
            <a:ext cx="845971" cy="803028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0867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6718E-6 -1.85185E-6 L -0.03647 -0.38449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23" y="-192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30" grpId="0" animBg="1"/>
      <p:bldP spid="3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4669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dirty="0">
                <a:ea typeface="굴림" pitchFamily="50" charset="-127"/>
              </a:rPr>
              <a:t>Implement: </a:t>
            </a:r>
          </a:p>
          <a:p>
            <a:pPr lvl="2">
              <a:lnSpc>
                <a:spcPct val="110000"/>
              </a:lnSpc>
            </a:pP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굴림" pitchFamily="50" charset="-127"/>
              </a:rPr>
              <a:t>void </a:t>
            </a:r>
            <a:r>
              <a:rPr lang="en-US" altLang="ko-KR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굴림" pitchFamily="50" charset="-127"/>
              </a:rPr>
              <a:t>DeleteMin</a:t>
            </a: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굴림" pitchFamily="50" charset="-127"/>
              </a:rPr>
              <a:t>()</a:t>
            </a:r>
          </a:p>
          <a:p>
            <a:pPr>
              <a:lnSpc>
                <a:spcPct val="110000"/>
              </a:lnSpc>
            </a:pPr>
            <a:r>
              <a:rPr lang="en-US" altLang="ko-KR" dirty="0">
                <a:latin typeface="+mj-lt"/>
                <a:ea typeface="굴림" pitchFamily="50" charset="-127"/>
              </a:rPr>
              <a:t>Make sure the method works for: </a:t>
            </a:r>
          </a:p>
          <a:p>
            <a:pPr lvl="1">
              <a:lnSpc>
                <a:spcPct val="110000"/>
              </a:lnSpc>
            </a:pP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latin typeface="+mj-lt"/>
                <a:ea typeface="굴림" pitchFamily="50" charset="-127"/>
              </a:rPr>
              <a:t>empty tree</a:t>
            </a:r>
          </a:p>
          <a:p>
            <a:pPr lvl="1">
              <a:lnSpc>
                <a:spcPct val="110000"/>
              </a:lnSpc>
            </a:pPr>
            <a:r>
              <a:rPr lang="en-US" altLang="ko-KR" dirty="0">
                <a:latin typeface="+mj-lt"/>
                <a:ea typeface="굴림" pitchFamily="50" charset="-127"/>
              </a:rPr>
              <a:t>tree with </a:t>
            </a: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latin typeface="+mj-lt"/>
                <a:ea typeface="굴림" pitchFamily="50" charset="-127"/>
              </a:rPr>
              <a:t>one element</a:t>
            </a:r>
          </a:p>
          <a:p>
            <a:pPr lvl="1">
              <a:lnSpc>
                <a:spcPct val="110000"/>
              </a:lnSpc>
            </a:pPr>
            <a:r>
              <a:rPr lang="en-US" altLang="ko-KR" dirty="0">
                <a:latin typeface="+mj-lt"/>
                <a:ea typeface="굴림" pitchFamily="50" charset="-127"/>
              </a:rPr>
              <a:t>tree with </a:t>
            </a: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latin typeface="+mj-lt"/>
                <a:ea typeface="굴림" pitchFamily="50" charset="-127"/>
              </a:rPr>
              <a:t>two elements - root + left/right</a:t>
            </a:r>
          </a:p>
          <a:p>
            <a:pPr lvl="1">
              <a:lnSpc>
                <a:spcPct val="110000"/>
              </a:lnSpc>
            </a:pPr>
            <a:r>
              <a:rPr lang="en-US" altLang="ko-KR" dirty="0">
                <a:latin typeface="+mj-lt"/>
                <a:ea typeface="굴림" pitchFamily="50" charset="-127"/>
              </a:rPr>
              <a:t>tree with </a:t>
            </a: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latin typeface="+mj-lt"/>
                <a:ea typeface="굴림" pitchFamily="50" charset="-127"/>
              </a:rPr>
              <a:t>multiple elements</a:t>
            </a:r>
          </a:p>
          <a:p>
            <a:pPr marL="377887" lvl="1" indent="0">
              <a:lnSpc>
                <a:spcPct val="110000"/>
              </a:lnSpc>
              <a:buNone/>
            </a:pPr>
            <a:endParaRPr lang="en-US" altLang="ko-KR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ea typeface="굴림" pitchFamily="50" charset="-127"/>
            </a:endParaRPr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Problem: BST Delete Min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845087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Solution: BST Delete Min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89011" y="1143000"/>
            <a:ext cx="10210802" cy="52629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void DeleteMin()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(this.root == null) { return;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Node&lt;T&gt; parent = null;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Node&lt;T&gt; current = this.root;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while (current.Left != null)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parent = current;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current = parent.Left;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GB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(parent == null) { this.root = current.Right;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else { parent.Left = current.Right;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74386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912813" y="4724400"/>
            <a:ext cx="10363200" cy="820600"/>
          </a:xfrm>
        </p:spPr>
        <p:txBody>
          <a:bodyPr/>
          <a:lstStyle/>
          <a:p>
            <a:r>
              <a:rPr lang="en-US" dirty="0"/>
              <a:t>Lab Exercise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idx="1"/>
          </p:nvPr>
        </p:nvSpPr>
        <p:spPr>
          <a:xfrm>
            <a:off x="912813" y="5638800"/>
            <a:ext cx="10363200" cy="719034"/>
          </a:xfrm>
        </p:spPr>
        <p:txBody>
          <a:bodyPr/>
          <a:lstStyle/>
          <a:p>
            <a:r>
              <a:rPr lang="en-US" dirty="0"/>
              <a:t>BST - </a:t>
            </a:r>
            <a:r>
              <a:rPr lang="en-US" noProof="1"/>
              <a:t>DeleteMin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7157" y="866750"/>
            <a:ext cx="3524026" cy="3637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2288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Insert – height of tree</a:t>
            </a:r>
          </a:p>
          <a:p>
            <a:r>
              <a:rPr lang="en-US" dirty="0"/>
              <a:t>Search – height of tree</a:t>
            </a:r>
          </a:p>
          <a:p>
            <a:r>
              <a:rPr lang="en-US" dirty="0"/>
              <a:t>Delete – height of tree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 Trees – Operation Speed</a:t>
            </a:r>
          </a:p>
        </p:txBody>
      </p:sp>
      <p:sp>
        <p:nvSpPr>
          <p:cNvPr id="20" name="Oval 19"/>
          <p:cNvSpPr>
            <a:spLocks noChangeArrowheads="1"/>
          </p:cNvSpPr>
          <p:nvPr/>
        </p:nvSpPr>
        <p:spPr bwMode="auto">
          <a:xfrm>
            <a:off x="7700131" y="2819400"/>
            <a:ext cx="845971" cy="803028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17</a:t>
            </a:r>
          </a:p>
        </p:txBody>
      </p:sp>
      <p:sp>
        <p:nvSpPr>
          <p:cNvPr id="21" name="Oval 20"/>
          <p:cNvSpPr>
            <a:spLocks noChangeArrowheads="1"/>
          </p:cNvSpPr>
          <p:nvPr/>
        </p:nvSpPr>
        <p:spPr bwMode="auto">
          <a:xfrm>
            <a:off x="8882572" y="4055922"/>
            <a:ext cx="845971" cy="803028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19</a:t>
            </a:r>
          </a:p>
        </p:txBody>
      </p:sp>
      <p:sp>
        <p:nvSpPr>
          <p:cNvPr id="22" name="Oval 21"/>
          <p:cNvSpPr>
            <a:spLocks noChangeArrowheads="1"/>
          </p:cNvSpPr>
          <p:nvPr/>
        </p:nvSpPr>
        <p:spPr bwMode="auto">
          <a:xfrm>
            <a:off x="6444014" y="4003393"/>
            <a:ext cx="844318" cy="803028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</a:t>
            </a:r>
          </a:p>
        </p:txBody>
      </p:sp>
      <p:sp>
        <p:nvSpPr>
          <p:cNvPr id="23" name="Oval 22"/>
          <p:cNvSpPr>
            <a:spLocks noChangeArrowheads="1"/>
          </p:cNvSpPr>
          <p:nvPr/>
        </p:nvSpPr>
        <p:spPr bwMode="auto">
          <a:xfrm>
            <a:off x="8152020" y="5412786"/>
            <a:ext cx="849276" cy="803028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18</a:t>
            </a:r>
          </a:p>
        </p:txBody>
      </p:sp>
      <p:sp>
        <p:nvSpPr>
          <p:cNvPr id="24" name="Line 10"/>
          <p:cNvSpPr>
            <a:spLocks noChangeShapeType="1"/>
          </p:cNvSpPr>
          <p:nvPr/>
        </p:nvSpPr>
        <p:spPr bwMode="auto">
          <a:xfrm flipH="1">
            <a:off x="7164804" y="3423339"/>
            <a:ext cx="601033" cy="68865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Line 11"/>
          <p:cNvSpPr>
            <a:spLocks noChangeShapeType="1"/>
          </p:cNvSpPr>
          <p:nvPr/>
        </p:nvSpPr>
        <p:spPr bwMode="auto">
          <a:xfrm flipH="1">
            <a:off x="6207604" y="4782708"/>
            <a:ext cx="457817" cy="619147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Line 12"/>
          <p:cNvSpPr>
            <a:spLocks noChangeShapeType="1"/>
          </p:cNvSpPr>
          <p:nvPr/>
        </p:nvSpPr>
        <p:spPr bwMode="auto">
          <a:xfrm flipH="1">
            <a:off x="8668898" y="4782708"/>
            <a:ext cx="332398" cy="619147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Line 13"/>
          <p:cNvSpPr>
            <a:spLocks noChangeShapeType="1"/>
          </p:cNvSpPr>
          <p:nvPr/>
        </p:nvSpPr>
        <p:spPr bwMode="auto">
          <a:xfrm>
            <a:off x="8438291" y="3482549"/>
            <a:ext cx="563005" cy="6841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Oval 27"/>
          <p:cNvSpPr>
            <a:spLocks noChangeArrowheads="1"/>
          </p:cNvSpPr>
          <p:nvPr/>
        </p:nvSpPr>
        <p:spPr bwMode="auto">
          <a:xfrm>
            <a:off x="9744241" y="5367242"/>
            <a:ext cx="845971" cy="803028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25</a:t>
            </a:r>
          </a:p>
        </p:txBody>
      </p:sp>
      <p:sp>
        <p:nvSpPr>
          <p:cNvPr id="29" name="Line 15"/>
          <p:cNvSpPr>
            <a:spLocks noChangeShapeType="1"/>
          </p:cNvSpPr>
          <p:nvPr/>
        </p:nvSpPr>
        <p:spPr bwMode="auto">
          <a:xfrm>
            <a:off x="9513288" y="4811579"/>
            <a:ext cx="445210" cy="601207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Oval 29"/>
          <p:cNvSpPr>
            <a:spLocks noChangeArrowheads="1"/>
          </p:cNvSpPr>
          <p:nvPr/>
        </p:nvSpPr>
        <p:spPr bwMode="auto">
          <a:xfrm>
            <a:off x="5606500" y="5367811"/>
            <a:ext cx="845971" cy="803028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sp>
        <p:nvSpPr>
          <p:cNvPr id="31" name="AutoShape 5"/>
          <p:cNvSpPr>
            <a:spLocks noChangeArrowheads="1"/>
          </p:cNvSpPr>
          <p:nvPr/>
        </p:nvSpPr>
        <p:spPr bwMode="auto">
          <a:xfrm>
            <a:off x="5037997" y="1526781"/>
            <a:ext cx="1202584" cy="568301"/>
          </a:xfrm>
          <a:prstGeom prst="wedgeRoundRectCallout">
            <a:avLst>
              <a:gd name="adj1" fmla="val -66566"/>
              <a:gd name="adj2" fmla="val 4577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chemeClr val="tx1"/>
                </a:solidFill>
                <a:cs typeface="Times New Roman" pitchFamily="18" charset="0"/>
                <a:sym typeface="Symbol" pitchFamily="18" charset="2"/>
              </a:rPr>
              <a:t>O(n)</a:t>
            </a:r>
            <a:endParaRPr lang="bg-BG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0340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Example: Insert 17, 10, 25, 5, 15, 19, 34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 Trees – Best Case</a:t>
            </a:r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5772316" y="2473697"/>
            <a:ext cx="845971" cy="803028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17</a:t>
            </a:r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6427953" y="4445992"/>
            <a:ext cx="845971" cy="803028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19</a:t>
            </a:r>
          </a:p>
        </p:txBody>
      </p:sp>
      <p:sp>
        <p:nvSpPr>
          <p:cNvPr id="14" name="Line 13"/>
          <p:cNvSpPr>
            <a:spLocks noChangeShapeType="1"/>
          </p:cNvSpPr>
          <p:nvPr/>
        </p:nvSpPr>
        <p:spPr bwMode="auto">
          <a:xfrm>
            <a:off x="6535541" y="3132980"/>
            <a:ext cx="701872" cy="331317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Oval 14"/>
          <p:cNvSpPr>
            <a:spLocks noChangeArrowheads="1"/>
          </p:cNvSpPr>
          <p:nvPr/>
        </p:nvSpPr>
        <p:spPr bwMode="auto">
          <a:xfrm>
            <a:off x="7090011" y="3387972"/>
            <a:ext cx="845971" cy="803028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25</a:t>
            </a:r>
          </a:p>
        </p:txBody>
      </p:sp>
      <p:sp>
        <p:nvSpPr>
          <p:cNvPr id="16" name="Line 15"/>
          <p:cNvSpPr>
            <a:spLocks noChangeShapeType="1"/>
          </p:cNvSpPr>
          <p:nvPr/>
        </p:nvSpPr>
        <p:spPr bwMode="auto">
          <a:xfrm flipH="1">
            <a:off x="7155098" y="4191000"/>
            <a:ext cx="234714" cy="364333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Oval 16"/>
          <p:cNvSpPr>
            <a:spLocks noChangeArrowheads="1"/>
          </p:cNvSpPr>
          <p:nvPr/>
        </p:nvSpPr>
        <p:spPr bwMode="auto">
          <a:xfrm>
            <a:off x="7935982" y="4426942"/>
            <a:ext cx="845971" cy="803028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34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Line 15"/>
          <p:cNvSpPr>
            <a:spLocks noChangeShapeType="1"/>
          </p:cNvSpPr>
          <p:nvPr/>
        </p:nvSpPr>
        <p:spPr bwMode="auto">
          <a:xfrm>
            <a:off x="7694612" y="4171950"/>
            <a:ext cx="357468" cy="36213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3599492" y="4426942"/>
            <a:ext cx="845971" cy="803028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20" name="Oval 19"/>
          <p:cNvSpPr>
            <a:spLocks noChangeArrowheads="1"/>
          </p:cNvSpPr>
          <p:nvPr/>
        </p:nvSpPr>
        <p:spPr bwMode="auto">
          <a:xfrm>
            <a:off x="4261550" y="3368922"/>
            <a:ext cx="845971" cy="803028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Line 15"/>
          <p:cNvSpPr>
            <a:spLocks noChangeShapeType="1"/>
          </p:cNvSpPr>
          <p:nvPr/>
        </p:nvSpPr>
        <p:spPr bwMode="auto">
          <a:xfrm flipH="1">
            <a:off x="4326637" y="4171950"/>
            <a:ext cx="234714" cy="364333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Oval 21"/>
          <p:cNvSpPr>
            <a:spLocks noChangeArrowheads="1"/>
          </p:cNvSpPr>
          <p:nvPr/>
        </p:nvSpPr>
        <p:spPr bwMode="auto">
          <a:xfrm>
            <a:off x="5107521" y="4407892"/>
            <a:ext cx="845971" cy="803028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15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Line 15"/>
          <p:cNvSpPr>
            <a:spLocks noChangeShapeType="1"/>
          </p:cNvSpPr>
          <p:nvPr/>
        </p:nvSpPr>
        <p:spPr bwMode="auto">
          <a:xfrm>
            <a:off x="4866151" y="4152900"/>
            <a:ext cx="357468" cy="36213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Line 13"/>
          <p:cNvSpPr>
            <a:spLocks noChangeShapeType="1"/>
          </p:cNvSpPr>
          <p:nvPr/>
        </p:nvSpPr>
        <p:spPr bwMode="auto">
          <a:xfrm flipH="1">
            <a:off x="4951409" y="3132980"/>
            <a:ext cx="902040" cy="32404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6940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3" grpId="0" animBg="1"/>
      <p:bldP spid="20" grpId="0" animBg="1"/>
      <p:bldP spid="21" grpId="0" animBg="1"/>
      <p:bldP spid="22" grpId="0" animBg="1"/>
      <p:bldP spid="23" grpId="0" animBg="1"/>
      <p:bldP spid="2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You can insert values in ever random order</a:t>
            </a:r>
          </a:p>
          <a:p>
            <a:r>
              <a:rPr lang="en-US" dirty="0"/>
              <a:t>Example: Insert 17, 19, 9, 6, 25, 28, 18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 Trees – Average Case</a:t>
            </a:r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5337931" y="2514600"/>
            <a:ext cx="845971" cy="803028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17</a:t>
            </a:r>
          </a:p>
        </p:txBody>
      </p:sp>
      <p:sp>
        <p:nvSpPr>
          <p:cNvPr id="20" name="Oval 19"/>
          <p:cNvSpPr>
            <a:spLocks noChangeArrowheads="1"/>
          </p:cNvSpPr>
          <p:nvPr/>
        </p:nvSpPr>
        <p:spPr bwMode="auto">
          <a:xfrm>
            <a:off x="6235911" y="3584688"/>
            <a:ext cx="845971" cy="803028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19</a:t>
            </a:r>
          </a:p>
        </p:txBody>
      </p:sp>
      <p:sp>
        <p:nvSpPr>
          <p:cNvPr id="21" name="Oval 20"/>
          <p:cNvSpPr>
            <a:spLocks noChangeArrowheads="1"/>
          </p:cNvSpPr>
          <p:nvPr/>
        </p:nvSpPr>
        <p:spPr bwMode="auto">
          <a:xfrm>
            <a:off x="4223513" y="3584688"/>
            <a:ext cx="844318" cy="803028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</a:t>
            </a:r>
          </a:p>
        </p:txBody>
      </p:sp>
      <p:sp>
        <p:nvSpPr>
          <p:cNvPr id="22" name="Oval 21"/>
          <p:cNvSpPr>
            <a:spLocks noChangeArrowheads="1"/>
          </p:cNvSpPr>
          <p:nvPr/>
        </p:nvSpPr>
        <p:spPr bwMode="auto">
          <a:xfrm>
            <a:off x="5471443" y="4695468"/>
            <a:ext cx="849276" cy="803028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18</a:t>
            </a:r>
          </a:p>
        </p:txBody>
      </p:sp>
      <p:sp>
        <p:nvSpPr>
          <p:cNvPr id="23" name="Line 10"/>
          <p:cNvSpPr>
            <a:spLocks noChangeShapeType="1"/>
          </p:cNvSpPr>
          <p:nvPr/>
        </p:nvSpPr>
        <p:spPr bwMode="auto">
          <a:xfrm flipH="1">
            <a:off x="4926131" y="3118539"/>
            <a:ext cx="477505" cy="548907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Line 11"/>
          <p:cNvSpPr>
            <a:spLocks noChangeShapeType="1"/>
          </p:cNvSpPr>
          <p:nvPr/>
        </p:nvSpPr>
        <p:spPr bwMode="auto">
          <a:xfrm flipH="1">
            <a:off x="4111998" y="4321071"/>
            <a:ext cx="271161" cy="385401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Line 12"/>
          <p:cNvSpPr>
            <a:spLocks noChangeShapeType="1"/>
          </p:cNvSpPr>
          <p:nvPr/>
        </p:nvSpPr>
        <p:spPr bwMode="auto">
          <a:xfrm flipH="1">
            <a:off x="6076091" y="4321071"/>
            <a:ext cx="332740" cy="38540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Line 13"/>
          <p:cNvSpPr>
            <a:spLocks noChangeShapeType="1"/>
          </p:cNvSpPr>
          <p:nvPr/>
        </p:nvSpPr>
        <p:spPr bwMode="auto">
          <a:xfrm>
            <a:off x="6076091" y="3177749"/>
            <a:ext cx="323121" cy="489697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Oval 26"/>
          <p:cNvSpPr>
            <a:spLocks noChangeArrowheads="1"/>
          </p:cNvSpPr>
          <p:nvPr/>
        </p:nvSpPr>
        <p:spPr bwMode="auto">
          <a:xfrm>
            <a:off x="6952851" y="4695468"/>
            <a:ext cx="845971" cy="803028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25</a:t>
            </a:r>
          </a:p>
        </p:txBody>
      </p:sp>
      <p:sp>
        <p:nvSpPr>
          <p:cNvPr id="28" name="Line 15"/>
          <p:cNvSpPr>
            <a:spLocks noChangeShapeType="1"/>
          </p:cNvSpPr>
          <p:nvPr/>
        </p:nvSpPr>
        <p:spPr bwMode="auto">
          <a:xfrm>
            <a:off x="6924424" y="4321071"/>
            <a:ext cx="335005" cy="385401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Oval 28"/>
          <p:cNvSpPr>
            <a:spLocks noChangeArrowheads="1"/>
          </p:cNvSpPr>
          <p:nvPr/>
        </p:nvSpPr>
        <p:spPr bwMode="auto">
          <a:xfrm>
            <a:off x="3579812" y="4700102"/>
            <a:ext cx="845971" cy="803028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sp>
        <p:nvSpPr>
          <p:cNvPr id="30" name="Oval 29"/>
          <p:cNvSpPr>
            <a:spLocks noChangeArrowheads="1"/>
          </p:cNvSpPr>
          <p:nvPr/>
        </p:nvSpPr>
        <p:spPr bwMode="auto">
          <a:xfrm>
            <a:off x="7727741" y="5753143"/>
            <a:ext cx="845971" cy="803028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28</a:t>
            </a:r>
          </a:p>
        </p:txBody>
      </p:sp>
      <p:sp>
        <p:nvSpPr>
          <p:cNvPr id="31" name="Line 15"/>
          <p:cNvSpPr>
            <a:spLocks noChangeShapeType="1"/>
          </p:cNvSpPr>
          <p:nvPr/>
        </p:nvSpPr>
        <p:spPr bwMode="auto">
          <a:xfrm>
            <a:off x="7559839" y="5435876"/>
            <a:ext cx="335805" cy="374394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5715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You can insert values in ever increasing/decreasing order</a:t>
            </a:r>
          </a:p>
          <a:p>
            <a:r>
              <a:rPr lang="en-US" dirty="0"/>
              <a:t>Example: Insert 17, 19, 25, 34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 Trees – Worst Case</a:t>
            </a:r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4037012" y="2743200"/>
            <a:ext cx="845971" cy="803028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17</a:t>
            </a:r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5004198" y="3593921"/>
            <a:ext cx="845971" cy="803028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19</a:t>
            </a:r>
          </a:p>
        </p:txBody>
      </p:sp>
      <p:sp>
        <p:nvSpPr>
          <p:cNvPr id="14" name="Line 13"/>
          <p:cNvSpPr>
            <a:spLocks noChangeShapeType="1"/>
          </p:cNvSpPr>
          <p:nvPr/>
        </p:nvSpPr>
        <p:spPr bwMode="auto">
          <a:xfrm>
            <a:off x="4775172" y="3406349"/>
            <a:ext cx="323121" cy="327451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Oval 14"/>
          <p:cNvSpPr>
            <a:spLocks noChangeArrowheads="1"/>
          </p:cNvSpPr>
          <p:nvPr/>
        </p:nvSpPr>
        <p:spPr bwMode="auto">
          <a:xfrm>
            <a:off x="5953941" y="4601362"/>
            <a:ext cx="845971" cy="803028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25</a:t>
            </a:r>
          </a:p>
        </p:txBody>
      </p:sp>
      <p:sp>
        <p:nvSpPr>
          <p:cNvPr id="16" name="Line 15"/>
          <p:cNvSpPr>
            <a:spLocks noChangeShapeType="1"/>
          </p:cNvSpPr>
          <p:nvPr/>
        </p:nvSpPr>
        <p:spPr bwMode="auto">
          <a:xfrm>
            <a:off x="5698737" y="4327510"/>
            <a:ext cx="371302" cy="38099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Oval 16"/>
          <p:cNvSpPr>
            <a:spLocks noChangeArrowheads="1"/>
          </p:cNvSpPr>
          <p:nvPr/>
        </p:nvSpPr>
        <p:spPr bwMode="auto">
          <a:xfrm>
            <a:off x="6927093" y="5542079"/>
            <a:ext cx="845971" cy="803028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34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Line 15"/>
          <p:cNvSpPr>
            <a:spLocks noChangeShapeType="1"/>
          </p:cNvSpPr>
          <p:nvPr/>
        </p:nvSpPr>
        <p:spPr bwMode="auto">
          <a:xfrm>
            <a:off x="6671889" y="5268227"/>
            <a:ext cx="371302" cy="38099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AutoShape 5"/>
          <p:cNvSpPr>
            <a:spLocks noChangeArrowheads="1"/>
          </p:cNvSpPr>
          <p:nvPr/>
        </p:nvSpPr>
        <p:spPr bwMode="auto">
          <a:xfrm>
            <a:off x="6671889" y="3477671"/>
            <a:ext cx="2563852" cy="568301"/>
          </a:xfrm>
          <a:prstGeom prst="wedgeRoundRectCallout">
            <a:avLst>
              <a:gd name="adj1" fmla="val -57943"/>
              <a:gd name="adj2" fmla="val 5240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chemeClr val="tx1"/>
                </a:solidFill>
                <a:cs typeface="Times New Roman" pitchFamily="18" charset="0"/>
                <a:sym typeface="Symbol" pitchFamily="18" charset="2"/>
              </a:rPr>
              <a:t>Linked List</a:t>
            </a:r>
            <a:endParaRPr lang="bg-BG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412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684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>
                <a:cs typeface="Times New Roman" pitchFamily="18" charset="0"/>
                <a:sym typeface="Symbol" pitchFamily="18" charset="2"/>
              </a:rPr>
              <a:t>Binary search trees can be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cs typeface="Times New Roman" pitchFamily="18" charset="0"/>
                <a:sym typeface="Symbol" pitchFamily="18" charset="2"/>
              </a:rPr>
              <a:t>balanced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cs typeface="Times New Roman" pitchFamily="18" charset="0"/>
                <a:sym typeface="Symbol" pitchFamily="18" charset="2"/>
              </a:rPr>
              <a:t>Balanced trees have for each node</a:t>
            </a:r>
          </a:p>
          <a:p>
            <a:pPr lvl="2">
              <a:lnSpc>
                <a:spcPct val="110000"/>
              </a:lnSpc>
            </a:pPr>
            <a:r>
              <a:rPr lang="en-US" dirty="0">
                <a:cs typeface="Times New Roman" pitchFamily="18" charset="0"/>
                <a:sym typeface="Symbol" pitchFamily="18" charset="2"/>
              </a:rPr>
              <a:t>Nearly equal number of nodes in its subtrees</a:t>
            </a:r>
          </a:p>
          <a:p>
            <a:pPr lvl="1">
              <a:lnSpc>
                <a:spcPct val="11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cs typeface="Times New Roman" pitchFamily="18" charset="0"/>
                <a:sym typeface="Symbol" pitchFamily="18" charset="2"/>
              </a:rPr>
              <a:t>Balanced trees</a:t>
            </a:r>
            <a:r>
              <a:rPr lang="en-US" b="1" dirty="0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itchFamily="18" charset="0"/>
                <a:sym typeface="Symbol" pitchFamily="18" charset="2"/>
              </a:rPr>
              <a:t> </a:t>
            </a:r>
            <a:r>
              <a:rPr lang="en-US" dirty="0">
                <a:cs typeface="Times New Roman" pitchFamily="18" charset="0"/>
                <a:sym typeface="Symbol" pitchFamily="18" charset="2"/>
              </a:rPr>
              <a:t>have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cs typeface="Times New Roman" pitchFamily="18" charset="0"/>
                <a:sym typeface="Symbol" pitchFamily="18" charset="2"/>
              </a:rPr>
              <a:t>height of ~ log(n)</a:t>
            </a:r>
          </a:p>
        </p:txBody>
      </p:sp>
      <p:sp>
        <p:nvSpPr>
          <p:cNvPr id="68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Balanced Binary Search Trees</a:t>
            </a:r>
            <a:endParaRPr lang="bg-B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8404" y="2171700"/>
            <a:ext cx="2595009" cy="3467100"/>
          </a:xfrm>
          <a:prstGeom prst="roundRect">
            <a:avLst>
              <a:gd name="adj" fmla="val 3641"/>
            </a:avLst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23342884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5744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cs typeface="Times New Roman" pitchFamily="18" charset="0"/>
                <a:sym typeface="Symbol" pitchFamily="18" charset="2"/>
              </a:rPr>
              <a:t>All elements between 2 values</a:t>
            </a:r>
            <a:endParaRPr lang="bg-BG" dirty="0">
              <a:cs typeface="Times New Roman" pitchFamily="18" charset="0"/>
              <a:sym typeface="Symbol" pitchFamily="18" charset="2"/>
            </a:endParaRPr>
          </a:p>
          <a:p>
            <a:pPr lvl="1">
              <a:lnSpc>
                <a:spcPct val="100000"/>
              </a:lnSpc>
            </a:pPr>
            <a:r>
              <a:rPr lang="en-US" dirty="0">
                <a:cs typeface="Times New Roman" pitchFamily="18" charset="0"/>
                <a:sym typeface="Symbol" pitchFamily="18" charset="2"/>
              </a:rPr>
              <a:t>Return enumerator</a:t>
            </a:r>
            <a:r>
              <a:rPr lang="bg-BG" dirty="0">
                <a:cs typeface="Times New Roman" pitchFamily="18" charset="0"/>
                <a:sym typeface="Symbol" pitchFamily="18" charset="2"/>
              </a:rPr>
              <a:t> </a:t>
            </a:r>
            <a:r>
              <a:rPr lang="en-US" dirty="0">
                <a:cs typeface="Times New Roman" pitchFamily="18" charset="0"/>
                <a:sym typeface="Symbol" pitchFamily="18" charset="2"/>
              </a:rPr>
              <a:t>with the elements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cs typeface="Times New Roman" pitchFamily="18" charset="0"/>
                <a:sym typeface="Symbol" pitchFamily="18" charset="2"/>
              </a:rPr>
              <a:t>Find the</a:t>
            </a:r>
          </a:p>
          <a:p>
            <a:pPr lvl="1">
              <a:lnSpc>
                <a:spcPct val="100000"/>
              </a:lnSpc>
            </a:pPr>
            <a:endParaRPr lang="en-US" dirty="0"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574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BST - Range</a:t>
            </a:r>
            <a:endParaRPr lang="bg-BG" dirty="0"/>
          </a:p>
        </p:txBody>
      </p:sp>
      <p:sp>
        <p:nvSpPr>
          <p:cNvPr id="18" name="Oval 17"/>
          <p:cNvSpPr>
            <a:spLocks noChangeArrowheads="1"/>
          </p:cNvSpPr>
          <p:nvPr/>
        </p:nvSpPr>
        <p:spPr bwMode="auto">
          <a:xfrm>
            <a:off x="8797643" y="1371600"/>
            <a:ext cx="845971" cy="803028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</a:p>
        </p:txBody>
      </p:sp>
      <p:sp>
        <p:nvSpPr>
          <p:cNvPr id="19" name="Oval 18"/>
          <p:cNvSpPr>
            <a:spLocks noChangeArrowheads="1"/>
          </p:cNvSpPr>
          <p:nvPr/>
        </p:nvSpPr>
        <p:spPr bwMode="auto">
          <a:xfrm>
            <a:off x="9980084" y="2608122"/>
            <a:ext cx="845971" cy="803028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37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Oval 19"/>
          <p:cNvSpPr>
            <a:spLocks noChangeArrowheads="1"/>
          </p:cNvSpPr>
          <p:nvPr/>
        </p:nvSpPr>
        <p:spPr bwMode="auto">
          <a:xfrm>
            <a:off x="7541526" y="2555593"/>
            <a:ext cx="844318" cy="803028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21" name="Oval 20"/>
          <p:cNvSpPr>
            <a:spLocks noChangeArrowheads="1"/>
          </p:cNvSpPr>
          <p:nvPr/>
        </p:nvSpPr>
        <p:spPr bwMode="auto">
          <a:xfrm>
            <a:off x="5912604" y="5274098"/>
            <a:ext cx="849276" cy="803028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22" name="Line 10"/>
          <p:cNvSpPr>
            <a:spLocks noChangeShapeType="1"/>
          </p:cNvSpPr>
          <p:nvPr/>
        </p:nvSpPr>
        <p:spPr bwMode="auto">
          <a:xfrm flipH="1">
            <a:off x="8262316" y="1975539"/>
            <a:ext cx="601033" cy="68865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Line 11"/>
          <p:cNvSpPr>
            <a:spLocks noChangeShapeType="1"/>
          </p:cNvSpPr>
          <p:nvPr/>
        </p:nvSpPr>
        <p:spPr bwMode="auto">
          <a:xfrm flipH="1">
            <a:off x="7305116" y="3334908"/>
            <a:ext cx="457817" cy="619147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Line 13"/>
          <p:cNvSpPr>
            <a:spLocks noChangeShapeType="1"/>
          </p:cNvSpPr>
          <p:nvPr/>
        </p:nvSpPr>
        <p:spPr bwMode="auto">
          <a:xfrm>
            <a:off x="9535803" y="2034749"/>
            <a:ext cx="563005" cy="6841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Oval 30"/>
          <p:cNvSpPr>
            <a:spLocks noChangeArrowheads="1"/>
          </p:cNvSpPr>
          <p:nvPr/>
        </p:nvSpPr>
        <p:spPr bwMode="auto">
          <a:xfrm>
            <a:off x="10841753" y="3919442"/>
            <a:ext cx="845971" cy="803028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Line 15"/>
          <p:cNvSpPr>
            <a:spLocks noChangeShapeType="1"/>
          </p:cNvSpPr>
          <p:nvPr/>
        </p:nvSpPr>
        <p:spPr bwMode="auto">
          <a:xfrm>
            <a:off x="10610800" y="3363779"/>
            <a:ext cx="445210" cy="601207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Oval 41"/>
          <p:cNvSpPr>
            <a:spLocks noChangeArrowheads="1"/>
          </p:cNvSpPr>
          <p:nvPr/>
        </p:nvSpPr>
        <p:spPr bwMode="auto">
          <a:xfrm>
            <a:off x="6704012" y="3920011"/>
            <a:ext cx="845971" cy="803028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16" name="Line 11"/>
          <p:cNvSpPr>
            <a:spLocks noChangeShapeType="1"/>
          </p:cNvSpPr>
          <p:nvPr/>
        </p:nvSpPr>
        <p:spPr bwMode="auto">
          <a:xfrm flipH="1">
            <a:off x="6519065" y="4688995"/>
            <a:ext cx="457817" cy="619147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Oval 16"/>
          <p:cNvSpPr>
            <a:spLocks noChangeArrowheads="1"/>
          </p:cNvSpPr>
          <p:nvPr/>
        </p:nvSpPr>
        <p:spPr bwMode="auto">
          <a:xfrm>
            <a:off x="8649982" y="3885967"/>
            <a:ext cx="845971" cy="803028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8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Line 13"/>
          <p:cNvSpPr>
            <a:spLocks noChangeShapeType="1"/>
          </p:cNvSpPr>
          <p:nvPr/>
        </p:nvSpPr>
        <p:spPr bwMode="auto">
          <a:xfrm>
            <a:off x="8205701" y="3312594"/>
            <a:ext cx="563005" cy="6841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Oval 24"/>
          <p:cNvSpPr>
            <a:spLocks noChangeArrowheads="1"/>
          </p:cNvSpPr>
          <p:nvPr/>
        </p:nvSpPr>
        <p:spPr bwMode="auto">
          <a:xfrm>
            <a:off x="9523727" y="5262368"/>
            <a:ext cx="845971" cy="803028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</a:t>
            </a:r>
          </a:p>
        </p:txBody>
      </p:sp>
      <p:sp>
        <p:nvSpPr>
          <p:cNvPr id="26" name="Line 13"/>
          <p:cNvSpPr>
            <a:spLocks noChangeShapeType="1"/>
          </p:cNvSpPr>
          <p:nvPr/>
        </p:nvSpPr>
        <p:spPr bwMode="auto">
          <a:xfrm>
            <a:off x="9079446" y="4688995"/>
            <a:ext cx="563005" cy="6841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Oval 29"/>
          <p:cNvSpPr>
            <a:spLocks noChangeArrowheads="1"/>
          </p:cNvSpPr>
          <p:nvPr/>
        </p:nvSpPr>
        <p:spPr bwMode="auto">
          <a:xfrm>
            <a:off x="7717625" y="5262368"/>
            <a:ext cx="845971" cy="803028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33" name="Line 13"/>
          <p:cNvSpPr>
            <a:spLocks noChangeShapeType="1"/>
          </p:cNvSpPr>
          <p:nvPr/>
        </p:nvSpPr>
        <p:spPr bwMode="auto">
          <a:xfrm>
            <a:off x="7273344" y="4688995"/>
            <a:ext cx="563005" cy="6841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38546" y="5029200"/>
            <a:ext cx="4881217" cy="11264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0A22E"/>
              </a:buClr>
              <a:buSzPct val="80000"/>
            </a:pPr>
            <a:b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</a:b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4 5 8 9 10 37</a:t>
            </a:r>
            <a:endParaRPr lang="en-US" sz="3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55612" y="5029200"/>
            <a:ext cx="4881217" cy="609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0A22E"/>
              </a:buClr>
              <a:buSzPct val="80000"/>
            </a:pP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Range 4, 37 </a:t>
            </a:r>
            <a:endParaRPr lang="en-US" sz="3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3117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F417"/>
                                      </p:to>
                                    </p:animClr>
                                    <p:animClr clrSpc="rgb" dir="cw">
                                      <p:cBhvr>
                                        <p:cTn id="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F417"/>
                                      </p:to>
                                    </p:animClr>
                                    <p:set>
                                      <p:cBhvr>
                                        <p:cTn id="1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9" presetClass="emph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F417"/>
                                      </p:to>
                                    </p:animClr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F417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9" presetClass="emph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F417"/>
                                      </p:to>
                                    </p:animClr>
                                    <p:animClr clrSpc="rgb" dir="cw">
                                      <p:cBhvr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F417"/>
                                      </p:to>
                                    </p:animClr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9" presetClass="emph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F417"/>
                                      </p:to>
                                    </p:animClr>
                                    <p:animClr clrSpc="rgb" dir="cw">
                                      <p:cBhvr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F417"/>
                                      </p:to>
                                    </p:animClr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9" presetClass="emph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F417"/>
                                      </p:to>
                                    </p:animClr>
                                    <p:animClr clrSpc="rgb" dir="cw">
                                      <p:cBhvr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F417"/>
                                      </p:to>
                                    </p:animClr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9" presetClass="emph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F417"/>
                                      </p:to>
                                    </p:animClr>
                                    <p:animClr clrSpc="rgb" dir="cw">
                                      <p:cBhvr>
                                        <p:cTn id="3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F417"/>
                                      </p:to>
                                    </p:animClr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17" grpId="0" animBg="1"/>
      <p:bldP spid="25" grpId="0" animBg="1"/>
      <p:bldP spid="30" grpId="0" animBg="1"/>
      <p:bldP spid="3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2813" y="4634350"/>
            <a:ext cx="10363200" cy="834450"/>
          </a:xfrm>
        </p:spPr>
        <p:txBody>
          <a:bodyPr/>
          <a:lstStyle/>
          <a:p>
            <a:r>
              <a:rPr lang="en-US" dirty="0"/>
              <a:t>Binary Search Trees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912813" y="5529366"/>
            <a:ext cx="10363200" cy="719034"/>
          </a:xfrm>
        </p:spPr>
        <p:txBody>
          <a:bodyPr/>
          <a:lstStyle/>
          <a:p>
            <a:r>
              <a:rPr lang="en-US" dirty="0"/>
              <a:t>Two Children at Most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6406" y="1485296"/>
            <a:ext cx="3505198" cy="2781904"/>
          </a:xfrm>
          <a:prstGeom prst="roundRect">
            <a:avLst>
              <a:gd name="adj" fmla="val 1949"/>
            </a:avLst>
          </a:prstGeom>
        </p:spPr>
      </p:pic>
    </p:spTree>
    <p:extLst>
      <p:ext uri="{BB962C8B-B14F-4D97-AF65-F5344CB8AC3E}">
        <p14:creationId xmlns:p14="http://schemas.microsoft.com/office/powerpoint/2010/main" val="5792913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912813" y="4724400"/>
            <a:ext cx="10363200" cy="820600"/>
          </a:xfrm>
        </p:spPr>
        <p:txBody>
          <a:bodyPr/>
          <a:lstStyle/>
          <a:p>
            <a:r>
              <a:rPr lang="en-US" dirty="0"/>
              <a:t>Lab Exercise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idx="1"/>
          </p:nvPr>
        </p:nvSpPr>
        <p:spPr>
          <a:xfrm>
            <a:off x="912813" y="5638800"/>
            <a:ext cx="10363200" cy="719034"/>
          </a:xfrm>
        </p:spPr>
        <p:txBody>
          <a:bodyPr/>
          <a:lstStyle/>
          <a:p>
            <a:r>
              <a:rPr lang="en-US" dirty="0"/>
              <a:t>BST - Range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7157" y="866750"/>
            <a:ext cx="3524026" cy="3637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1441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/>
          <p:cNvSpPr txBox="1"/>
          <p:nvPr/>
        </p:nvSpPr>
        <p:spPr>
          <a:xfrm>
            <a:off x="303212" y="1292555"/>
            <a:ext cx="122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TIME’S UP!</a:t>
            </a:r>
            <a:endParaRPr lang="bg-BG" sz="1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848142"/>
            <a:ext cx="11804822" cy="4873334"/>
          </a:xfrm>
        </p:spPr>
        <p:txBody>
          <a:bodyPr>
            <a:noAutofit/>
          </a:bodyPr>
          <a:lstStyle/>
          <a:p>
            <a:r>
              <a:rPr lang="en-US" dirty="0"/>
              <a:t>What is the speed of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Range(T, T)</a:t>
            </a:r>
            <a:r>
              <a:rPr lang="en-US" dirty="0"/>
              <a:t> operation on BST?</a:t>
            </a:r>
          </a:p>
          <a:p>
            <a:pPr lvl="1"/>
            <a:r>
              <a:rPr lang="en-US" dirty="0">
                <a:hlinkClick r:id="rId2" action="ppaction://hlinksldjump"/>
              </a:rPr>
              <a:t>O(n)</a:t>
            </a:r>
          </a:p>
          <a:p>
            <a:pPr lvl="1"/>
            <a:r>
              <a:rPr lang="en-US" dirty="0">
                <a:hlinkClick r:id="rId2" action="ppaction://hlinksldjump"/>
              </a:rPr>
              <a:t>O(log(n))</a:t>
            </a:r>
          </a:p>
          <a:p>
            <a:pPr lvl="1"/>
            <a:r>
              <a:rPr lang="en-US" dirty="0">
                <a:hlinkClick r:id="rId2" action="ppaction://hlinksldjump"/>
              </a:rPr>
              <a:t>O(1)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BST - Range Operation Speed - Quiz</a:t>
            </a:r>
          </a:p>
        </p:txBody>
      </p:sp>
      <p:sp>
        <p:nvSpPr>
          <p:cNvPr id="17" name="Rectangle 16"/>
          <p:cNvSpPr/>
          <p:nvPr/>
        </p:nvSpPr>
        <p:spPr>
          <a:xfrm rot="16200000">
            <a:off x="3094223" y="-770679"/>
            <a:ext cx="285379" cy="4495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8" name="TextBox 17"/>
          <p:cNvSpPr txBox="1"/>
          <p:nvPr/>
        </p:nvSpPr>
        <p:spPr>
          <a:xfrm>
            <a:off x="303212" y="1295400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TIME:</a:t>
            </a:r>
            <a:endParaRPr lang="bg-BG" sz="1800" dirty="0"/>
          </a:p>
        </p:txBody>
      </p:sp>
    </p:spTree>
    <p:extLst>
      <p:ext uri="{BB962C8B-B14F-4D97-AF65-F5344CB8AC3E}">
        <p14:creationId xmlns:p14="http://schemas.microsoft.com/office/powerpoint/2010/main" val="3122498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0" dur="10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0"/>
                            </p:stCondLst>
                            <p:childTnLst>
                              <p:par>
                                <p:cTn id="23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" grpId="0" uiExpand="1" build="p"/>
      <p:bldP spid="17" grpId="0" animBg="1"/>
      <p:bldP spid="17" grpId="1" animBg="1"/>
      <p:bldP spid="18" grpId="0"/>
      <p:bldP spid="18" grpId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654676"/>
          </a:xfrm>
        </p:spPr>
        <p:txBody>
          <a:bodyPr>
            <a:noAutofit/>
          </a:bodyPr>
          <a:lstStyle/>
          <a:p>
            <a:r>
              <a:rPr lang="en-US" dirty="0"/>
              <a:t>What is the speed of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Range(T, T)</a:t>
            </a:r>
            <a:r>
              <a:rPr lang="en-US" dirty="0"/>
              <a:t> operation on BST?</a:t>
            </a:r>
          </a:p>
          <a:p>
            <a:pPr lvl="1"/>
            <a:r>
              <a:rPr lang="en-US" dirty="0">
                <a:solidFill>
                  <a:srgbClr val="92D050"/>
                </a:solidFill>
              </a:rPr>
              <a:t>O(n)</a:t>
            </a:r>
          </a:p>
          <a:p>
            <a:pPr lvl="1"/>
            <a:r>
              <a:rPr lang="en-US" dirty="0"/>
              <a:t>O(log(n))</a:t>
            </a:r>
          </a:p>
          <a:p>
            <a:pPr lvl="1"/>
            <a:r>
              <a:rPr lang="en-US" dirty="0"/>
              <a:t>O(1)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BST - Range Operation Speed - Answer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8816" y="3088331"/>
            <a:ext cx="558598" cy="55859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8816" y="2463476"/>
            <a:ext cx="558598" cy="55859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8816" y="1752600"/>
            <a:ext cx="630764" cy="630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0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151121"/>
            <a:ext cx="8113800" cy="5570355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Binary search trees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/>
              <a:t>are ordered binary trees</a:t>
            </a:r>
          </a:p>
          <a:p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Balanced trees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/>
              <a:t>have roughly the same height of their left and right children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7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3118" y="1676400"/>
            <a:ext cx="3091494" cy="2293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2408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684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Binary search trees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are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ordered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10000"/>
              </a:lnSpc>
            </a:pPr>
            <a:r>
              <a:rPr lang="en-US" dirty="0">
                <a:cs typeface="Times New Roman" pitchFamily="18" charset="0"/>
                <a:sym typeface="Symbol" pitchFamily="18" charset="2"/>
              </a:rPr>
              <a:t>For each node 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  <a:cs typeface="Times New Roman" pitchFamily="18" charset="0"/>
                <a:sym typeface="Symbol" pitchFamily="18" charset="2"/>
              </a:rPr>
              <a:t>x</a:t>
            </a:r>
            <a:endParaRPr lang="en-US" dirty="0">
              <a:cs typeface="Times New Roman" pitchFamily="18" charset="0"/>
              <a:sym typeface="Symbol" pitchFamily="18" charset="2"/>
            </a:endParaRPr>
          </a:p>
          <a:p>
            <a:pPr lvl="2">
              <a:lnSpc>
                <a:spcPct val="110000"/>
              </a:lnSpc>
            </a:pPr>
            <a:r>
              <a:rPr lang="en-US" dirty="0">
                <a:cs typeface="Times New Roman" pitchFamily="18" charset="0"/>
                <a:sym typeface="Symbol" pitchFamily="18" charset="2"/>
              </a:rPr>
              <a:t>Elements in left subtree of 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  <a:cs typeface="Times New Roman" pitchFamily="18" charset="0"/>
                <a:sym typeface="Symbol" pitchFamily="18" charset="2"/>
              </a:rPr>
              <a:t>x</a:t>
            </a:r>
            <a:r>
              <a:rPr lang="en-US" dirty="0">
                <a:cs typeface="Times New Roman" pitchFamily="18" charset="0"/>
                <a:sym typeface="Symbol" pitchFamily="18" charset="2"/>
              </a:rPr>
              <a:t> are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  <a:cs typeface="Times New Roman" pitchFamily="18" charset="0"/>
                <a:sym typeface="Symbol" pitchFamily="18" charset="2"/>
              </a:rPr>
              <a:t>&lt;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itchFamily="18" charset="0"/>
                <a:sym typeface="Symbol" pitchFamily="18" charset="2"/>
              </a:rPr>
              <a:t> 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  <a:cs typeface="Times New Roman" pitchFamily="18" charset="0"/>
                <a:sym typeface="Symbol" pitchFamily="18" charset="2"/>
              </a:rPr>
              <a:t>x</a:t>
            </a:r>
          </a:p>
          <a:p>
            <a:pPr lvl="2">
              <a:lnSpc>
                <a:spcPct val="110000"/>
              </a:lnSpc>
            </a:pPr>
            <a:r>
              <a:rPr lang="en-US" dirty="0">
                <a:cs typeface="Times New Roman" pitchFamily="18" charset="0"/>
                <a:sym typeface="Symbol" pitchFamily="18" charset="2"/>
              </a:rPr>
              <a:t>Elements in right subtree of 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  <a:cs typeface="Times New Roman" pitchFamily="18" charset="0"/>
                <a:sym typeface="Symbol" pitchFamily="18" charset="2"/>
              </a:rPr>
              <a:t>x</a:t>
            </a:r>
            <a:r>
              <a:rPr lang="en-US" dirty="0">
                <a:cs typeface="Times New Roman" pitchFamily="18" charset="0"/>
                <a:sym typeface="Symbol" pitchFamily="18" charset="2"/>
              </a:rPr>
              <a:t> are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cs typeface="Times New Roman" pitchFamily="18" charset="0"/>
                <a:sym typeface="Symbol" pitchFamily="18" charset="2"/>
              </a:rPr>
              <a:t>&gt; 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  <a:cs typeface="Times New Roman" pitchFamily="18" charset="0"/>
                <a:sym typeface="Symbol" pitchFamily="18" charset="2"/>
              </a:rPr>
              <a:t>x</a:t>
            </a:r>
          </a:p>
        </p:txBody>
      </p:sp>
      <p:sp>
        <p:nvSpPr>
          <p:cNvPr id="68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 Trees</a:t>
            </a:r>
            <a:endParaRPr lang="bg-BG" dirty="0"/>
          </a:p>
        </p:txBody>
      </p:sp>
      <p:sp>
        <p:nvSpPr>
          <p:cNvPr id="8" name="Oval 4"/>
          <p:cNvSpPr>
            <a:spLocks noChangeArrowheads="1"/>
          </p:cNvSpPr>
          <p:nvPr/>
        </p:nvSpPr>
        <p:spPr bwMode="auto">
          <a:xfrm>
            <a:off x="10319488" y="5322860"/>
            <a:ext cx="804124" cy="77632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4925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31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Oval 5"/>
          <p:cNvSpPr>
            <a:spLocks noChangeArrowheads="1"/>
          </p:cNvSpPr>
          <p:nvPr/>
        </p:nvSpPr>
        <p:spPr bwMode="auto">
          <a:xfrm>
            <a:off x="8089102" y="3603597"/>
            <a:ext cx="804124" cy="77632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4925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17</a:t>
            </a:r>
          </a:p>
        </p:txBody>
      </p:sp>
      <p:sp>
        <p:nvSpPr>
          <p:cNvPr id="10" name="Oval 6"/>
          <p:cNvSpPr>
            <a:spLocks noChangeArrowheads="1"/>
          </p:cNvSpPr>
          <p:nvPr/>
        </p:nvSpPr>
        <p:spPr bwMode="auto">
          <a:xfrm>
            <a:off x="9392630" y="4425923"/>
            <a:ext cx="804124" cy="778394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4925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11" name="Oval 7"/>
          <p:cNvSpPr>
            <a:spLocks noChangeArrowheads="1"/>
          </p:cNvSpPr>
          <p:nvPr/>
        </p:nvSpPr>
        <p:spPr bwMode="auto">
          <a:xfrm>
            <a:off x="6389861" y="4425923"/>
            <a:ext cx="804124" cy="778394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4925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</a:t>
            </a:r>
          </a:p>
        </p:txBody>
      </p:sp>
      <p:sp>
        <p:nvSpPr>
          <p:cNvPr id="12" name="Oval 8"/>
          <p:cNvSpPr>
            <a:spLocks noChangeArrowheads="1"/>
          </p:cNvSpPr>
          <p:nvPr/>
        </p:nvSpPr>
        <p:spPr bwMode="auto">
          <a:xfrm>
            <a:off x="5720553" y="5452995"/>
            <a:ext cx="804124" cy="77632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4925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Oval 9"/>
          <p:cNvSpPr>
            <a:spLocks noChangeArrowheads="1"/>
          </p:cNvSpPr>
          <p:nvPr/>
        </p:nvSpPr>
        <p:spPr bwMode="auto">
          <a:xfrm>
            <a:off x="6988657" y="5454586"/>
            <a:ext cx="806239" cy="77632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4925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11</a:t>
            </a:r>
          </a:p>
        </p:txBody>
      </p:sp>
      <p:sp>
        <p:nvSpPr>
          <p:cNvPr id="14" name="Line 10"/>
          <p:cNvSpPr>
            <a:spLocks noChangeShapeType="1"/>
          </p:cNvSpPr>
          <p:nvPr/>
        </p:nvSpPr>
        <p:spPr bwMode="auto">
          <a:xfrm flipH="1">
            <a:off x="7147195" y="4126164"/>
            <a:ext cx="969202" cy="501140"/>
          </a:xfrm>
          <a:prstGeom prst="line">
            <a:avLst/>
          </a:prstGeom>
          <a:noFill/>
          <a:ln w="34925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15" name="Line 11"/>
          <p:cNvSpPr>
            <a:spLocks noChangeShapeType="1"/>
          </p:cNvSpPr>
          <p:nvPr/>
        </p:nvSpPr>
        <p:spPr bwMode="auto">
          <a:xfrm flipH="1">
            <a:off x="6254428" y="5069455"/>
            <a:ext cx="266631" cy="421200"/>
          </a:xfrm>
          <a:prstGeom prst="line">
            <a:avLst/>
          </a:prstGeom>
          <a:noFill/>
          <a:ln w="34925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16" name="Line 12"/>
          <p:cNvSpPr>
            <a:spLocks noChangeShapeType="1"/>
          </p:cNvSpPr>
          <p:nvPr/>
        </p:nvSpPr>
        <p:spPr bwMode="auto">
          <a:xfrm>
            <a:off x="6985039" y="5130131"/>
            <a:ext cx="218434" cy="373946"/>
          </a:xfrm>
          <a:prstGeom prst="line">
            <a:avLst/>
          </a:prstGeom>
          <a:noFill/>
          <a:ln w="34925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17" name="Line 13"/>
          <p:cNvSpPr>
            <a:spLocks noChangeShapeType="1"/>
          </p:cNvSpPr>
          <p:nvPr/>
        </p:nvSpPr>
        <p:spPr bwMode="auto">
          <a:xfrm>
            <a:off x="8838419" y="4191804"/>
            <a:ext cx="626157" cy="417672"/>
          </a:xfrm>
          <a:prstGeom prst="line">
            <a:avLst/>
          </a:prstGeom>
          <a:noFill/>
          <a:ln w="34925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18" name="Oval 14"/>
          <p:cNvSpPr>
            <a:spLocks noChangeArrowheads="1"/>
          </p:cNvSpPr>
          <p:nvPr/>
        </p:nvSpPr>
        <p:spPr bwMode="auto">
          <a:xfrm>
            <a:off x="8624113" y="5359681"/>
            <a:ext cx="804124" cy="77632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4925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</a:t>
            </a:r>
            <a:endParaRPr kumimoji="0" lang="en-US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Line 15"/>
          <p:cNvSpPr>
            <a:spLocks noChangeShapeType="1"/>
          </p:cNvSpPr>
          <p:nvPr/>
        </p:nvSpPr>
        <p:spPr bwMode="auto">
          <a:xfrm flipH="1">
            <a:off x="9244502" y="5130131"/>
            <a:ext cx="300914" cy="308305"/>
          </a:xfrm>
          <a:prstGeom prst="line">
            <a:avLst/>
          </a:prstGeom>
          <a:noFill/>
          <a:ln w="34925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20" name="Line 16"/>
          <p:cNvSpPr>
            <a:spLocks noChangeShapeType="1"/>
          </p:cNvSpPr>
          <p:nvPr/>
        </p:nvSpPr>
        <p:spPr bwMode="auto">
          <a:xfrm>
            <a:off x="10063437" y="5080558"/>
            <a:ext cx="381516" cy="344230"/>
          </a:xfrm>
          <a:prstGeom prst="line">
            <a:avLst/>
          </a:prstGeom>
          <a:noFill/>
          <a:ln w="34925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26" name="AutoShape 17"/>
          <p:cNvSpPr>
            <a:spLocks noChangeArrowheads="1"/>
          </p:cNvSpPr>
          <p:nvPr/>
        </p:nvSpPr>
        <p:spPr bwMode="auto">
          <a:xfrm>
            <a:off x="5146240" y="3847288"/>
            <a:ext cx="3255823" cy="2534056"/>
          </a:xfrm>
          <a:prstGeom prst="triangle">
            <a:avLst>
              <a:gd name="adj" fmla="val 50569"/>
            </a:avLst>
          </a:prstGeom>
          <a:noFill/>
          <a:ln w="22225">
            <a:solidFill>
              <a:schemeClr val="accent5">
                <a:lumMod val="20000"/>
                <a:lumOff val="8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7" name="AutoShape 5"/>
          <p:cNvSpPr>
            <a:spLocks noChangeArrowheads="1"/>
          </p:cNvSpPr>
          <p:nvPr/>
        </p:nvSpPr>
        <p:spPr bwMode="auto">
          <a:xfrm>
            <a:off x="2707558" y="4884694"/>
            <a:ext cx="2563852" cy="568301"/>
          </a:xfrm>
          <a:prstGeom prst="wedgeRoundRectCallout">
            <a:avLst>
              <a:gd name="adj1" fmla="val 76750"/>
              <a:gd name="adj2" fmla="val -65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chemeClr val="tx1"/>
                </a:solidFill>
                <a:cs typeface="Times New Roman" pitchFamily="18" charset="0"/>
                <a:sym typeface="Symbol" pitchFamily="18" charset="2"/>
              </a:rPr>
              <a:t>nodes are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cs typeface="Times New Roman" pitchFamily="18" charset="0"/>
                <a:sym typeface="Symbol" pitchFamily="18" charset="2"/>
              </a:rPr>
              <a:t>&lt;</a:t>
            </a:r>
            <a:r>
              <a:rPr lang="en-US" sz="2800" noProof="1">
                <a:solidFill>
                  <a:schemeClr val="tx1"/>
                </a:solidFill>
                <a:cs typeface="Times New Roman" pitchFamily="18" charset="0"/>
                <a:sym typeface="Symbol" pitchFamily="18" charset="2"/>
              </a:rPr>
              <a:t> 17</a:t>
            </a:r>
            <a:endParaRPr lang="bg-BG" sz="2800" dirty="0">
              <a:solidFill>
                <a:schemeClr val="tx1"/>
              </a:solidFill>
            </a:endParaRPr>
          </a:p>
        </p:txBody>
      </p:sp>
      <p:sp>
        <p:nvSpPr>
          <p:cNvPr id="28" name="AutoShape 5"/>
          <p:cNvSpPr>
            <a:spLocks noChangeArrowheads="1"/>
          </p:cNvSpPr>
          <p:nvPr/>
        </p:nvSpPr>
        <p:spPr bwMode="auto">
          <a:xfrm>
            <a:off x="7202560" y="2080582"/>
            <a:ext cx="2563852" cy="568301"/>
          </a:xfrm>
          <a:prstGeom prst="wedgeRoundRectCallout">
            <a:avLst>
              <a:gd name="adj1" fmla="val -64393"/>
              <a:gd name="adj2" fmla="val 5583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chemeClr val="tx1"/>
                </a:solidFill>
                <a:cs typeface="Times New Roman" pitchFamily="18" charset="0"/>
                <a:sym typeface="Symbol" pitchFamily="18" charset="2"/>
              </a:rPr>
              <a:t>what about == </a:t>
            </a:r>
            <a:endParaRPr lang="bg-BG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4179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744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cs typeface="Times New Roman" pitchFamily="18" charset="0"/>
                <a:sym typeface="Symbol" pitchFamily="18" charset="2"/>
              </a:rPr>
              <a:t>Search for x in BST</a:t>
            </a:r>
          </a:p>
          <a:p>
            <a:pPr lvl="1">
              <a:lnSpc>
                <a:spcPct val="100000"/>
              </a:lnSpc>
            </a:pPr>
            <a:r>
              <a:rPr lang="en-GB" dirty="0">
                <a:cs typeface="Times New Roman" pitchFamily="18" charset="0"/>
                <a:sym typeface="Symbol" pitchFamily="18" charset="2"/>
              </a:rPr>
              <a:t>if node is not null</a:t>
            </a:r>
          </a:p>
          <a:p>
            <a:pPr lvl="2">
              <a:lnSpc>
                <a:spcPct val="100000"/>
              </a:lnSpc>
            </a:pPr>
            <a:r>
              <a:rPr lang="en-GB" dirty="0">
                <a:cs typeface="Times New Roman" pitchFamily="18" charset="0"/>
                <a:sym typeface="Symbol" pitchFamily="18" charset="2"/>
              </a:rPr>
              <a:t>if x &lt; </a:t>
            </a:r>
            <a:r>
              <a:rPr lang="en-GB" noProof="1">
                <a:cs typeface="Times New Roman" pitchFamily="18" charset="0"/>
                <a:sym typeface="Symbol" pitchFamily="18" charset="2"/>
              </a:rPr>
              <a:t>node.value</a:t>
            </a:r>
            <a:r>
              <a:rPr lang="en-GB" dirty="0">
                <a:cs typeface="Times New Roman" pitchFamily="18" charset="0"/>
                <a:sym typeface="Symbol" pitchFamily="18" charset="2"/>
              </a:rPr>
              <a:t> </a:t>
            </a:r>
            <a:r>
              <a:rPr lang="en-GB" dirty="0">
                <a:cs typeface="Times New Roman" pitchFamily="18" charset="0"/>
                <a:sym typeface="Wingdings" panose="05000000000000000000" pitchFamily="2" charset="2"/>
              </a:rPr>
              <a:t> go left</a:t>
            </a:r>
          </a:p>
          <a:p>
            <a:pPr lvl="2">
              <a:lnSpc>
                <a:spcPct val="100000"/>
              </a:lnSpc>
            </a:pPr>
            <a:r>
              <a:rPr lang="en-GB" dirty="0">
                <a:cs typeface="Times New Roman" pitchFamily="18" charset="0"/>
                <a:sym typeface="Wingdings" panose="05000000000000000000" pitchFamily="2" charset="2"/>
              </a:rPr>
              <a:t>else if x &gt; </a:t>
            </a:r>
            <a:r>
              <a:rPr lang="en-GB" noProof="1">
                <a:cs typeface="Times New Roman" pitchFamily="18" charset="0"/>
                <a:sym typeface="Wingdings" panose="05000000000000000000" pitchFamily="2" charset="2"/>
              </a:rPr>
              <a:t>node.value</a:t>
            </a:r>
            <a:r>
              <a:rPr lang="en-GB" dirty="0">
                <a:cs typeface="Times New Roman" pitchFamily="18" charset="0"/>
                <a:sym typeface="Wingdings" panose="05000000000000000000" pitchFamily="2" charset="2"/>
              </a:rPr>
              <a:t>  go right</a:t>
            </a:r>
          </a:p>
          <a:p>
            <a:pPr lvl="2">
              <a:lnSpc>
                <a:spcPct val="100000"/>
              </a:lnSpc>
            </a:pPr>
            <a:r>
              <a:rPr lang="en-GB" dirty="0">
                <a:cs typeface="Times New Roman" pitchFamily="18" charset="0"/>
                <a:sym typeface="Wingdings" panose="05000000000000000000" pitchFamily="2" charset="2"/>
              </a:rPr>
              <a:t>else if x == </a:t>
            </a:r>
            <a:r>
              <a:rPr lang="en-GB" noProof="1">
                <a:cs typeface="Times New Roman" pitchFamily="18" charset="0"/>
                <a:sym typeface="Wingdings" panose="05000000000000000000" pitchFamily="2" charset="2"/>
              </a:rPr>
              <a:t>node.value</a:t>
            </a:r>
            <a:r>
              <a:rPr lang="en-GB" dirty="0">
                <a:cs typeface="Times New Roman" pitchFamily="18" charset="0"/>
                <a:sym typeface="Wingdings" panose="05000000000000000000" pitchFamily="2" charset="2"/>
              </a:rPr>
              <a:t>  return node</a:t>
            </a:r>
            <a:endParaRPr lang="bg-BG" dirty="0"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574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BST - Search</a:t>
            </a:r>
            <a:endParaRPr lang="bg-BG" dirty="0"/>
          </a:p>
        </p:txBody>
      </p:sp>
      <p:grpSp>
        <p:nvGrpSpPr>
          <p:cNvPr id="24" name="Group 23"/>
          <p:cNvGrpSpPr/>
          <p:nvPr/>
        </p:nvGrpSpPr>
        <p:grpSpPr>
          <a:xfrm>
            <a:off x="6673300" y="1828800"/>
            <a:ext cx="4983712" cy="3352800"/>
            <a:chOff x="1939268" y="2057401"/>
            <a:chExt cx="4499280" cy="3082060"/>
          </a:xfrm>
        </p:grpSpPr>
        <p:sp>
          <p:nvSpPr>
            <p:cNvPr id="25" name="Oval 24"/>
            <p:cNvSpPr>
              <a:spLocks noChangeArrowheads="1"/>
            </p:cNvSpPr>
            <p:nvPr/>
          </p:nvSpPr>
          <p:spPr bwMode="auto">
            <a:xfrm>
              <a:off x="3829392" y="2057401"/>
              <a:ext cx="763740" cy="73818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17</a:t>
              </a:r>
            </a:p>
          </p:txBody>
        </p:sp>
        <p:sp>
          <p:nvSpPr>
            <p:cNvPr id="26" name="Oval 25"/>
            <p:cNvSpPr>
              <a:spLocks noChangeArrowheads="1"/>
            </p:cNvSpPr>
            <p:nvPr/>
          </p:nvSpPr>
          <p:spPr bwMode="auto">
            <a:xfrm>
              <a:off x="4896896" y="3194073"/>
              <a:ext cx="763740" cy="73818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30" name="Oval 29"/>
            <p:cNvSpPr>
              <a:spLocks noChangeArrowheads="1"/>
            </p:cNvSpPr>
            <p:nvPr/>
          </p:nvSpPr>
          <p:spPr bwMode="auto">
            <a:xfrm>
              <a:off x="2695373" y="3145786"/>
              <a:ext cx="762248" cy="73818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9</a:t>
              </a:r>
            </a:p>
          </p:txBody>
        </p:sp>
        <p:sp>
          <p:nvSpPr>
            <p:cNvPr id="33" name="Oval 32"/>
            <p:cNvSpPr>
              <a:spLocks noChangeArrowheads="1"/>
            </p:cNvSpPr>
            <p:nvPr/>
          </p:nvSpPr>
          <p:spPr bwMode="auto">
            <a:xfrm>
              <a:off x="1939268" y="4400027"/>
              <a:ext cx="763740" cy="73818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34" name="Oval 33"/>
            <p:cNvSpPr>
              <a:spLocks noChangeArrowheads="1"/>
            </p:cNvSpPr>
            <p:nvPr/>
          </p:nvSpPr>
          <p:spPr bwMode="auto">
            <a:xfrm>
              <a:off x="3417346" y="4401278"/>
              <a:ext cx="766724" cy="73818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35" name="Line 10"/>
            <p:cNvSpPr>
              <a:spLocks noChangeShapeType="1"/>
            </p:cNvSpPr>
            <p:nvPr/>
          </p:nvSpPr>
          <p:spPr bwMode="auto">
            <a:xfrm flipH="1">
              <a:off x="3346100" y="2612572"/>
              <a:ext cx="542611" cy="633046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6" name="Line 11"/>
            <p:cNvSpPr>
              <a:spLocks noChangeShapeType="1"/>
            </p:cNvSpPr>
            <p:nvPr/>
          </p:nvSpPr>
          <p:spPr bwMode="auto">
            <a:xfrm flipH="1">
              <a:off x="2481943" y="3862171"/>
              <a:ext cx="413316" cy="569151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7" name="Line 12"/>
            <p:cNvSpPr>
              <a:spLocks noChangeShapeType="1"/>
            </p:cNvSpPr>
            <p:nvPr/>
          </p:nvSpPr>
          <p:spPr bwMode="auto">
            <a:xfrm>
              <a:off x="3251769" y="3860719"/>
              <a:ext cx="390820" cy="55945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" name="Line 13"/>
            <p:cNvSpPr>
              <a:spLocks noChangeShapeType="1"/>
            </p:cNvSpPr>
            <p:nvPr/>
          </p:nvSpPr>
          <p:spPr bwMode="auto">
            <a:xfrm>
              <a:off x="4495800" y="2667000"/>
              <a:ext cx="508279" cy="62885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9" name="Oval 38"/>
            <p:cNvSpPr>
              <a:spLocks noChangeArrowheads="1"/>
            </p:cNvSpPr>
            <p:nvPr/>
          </p:nvSpPr>
          <p:spPr bwMode="auto">
            <a:xfrm>
              <a:off x="5674808" y="4399504"/>
              <a:ext cx="763740" cy="73818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25</a:t>
              </a:r>
            </a:p>
          </p:txBody>
        </p:sp>
        <p:sp>
          <p:nvSpPr>
            <p:cNvPr id="40" name="Line 15"/>
            <p:cNvSpPr>
              <a:spLocks noChangeShapeType="1"/>
            </p:cNvSpPr>
            <p:nvPr/>
          </p:nvSpPr>
          <p:spPr bwMode="auto">
            <a:xfrm>
              <a:off x="5466304" y="3888711"/>
              <a:ext cx="401934" cy="55265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41" name="Rectangle 40"/>
          <p:cNvSpPr/>
          <p:nvPr/>
        </p:nvSpPr>
        <p:spPr>
          <a:xfrm>
            <a:off x="438546" y="5029200"/>
            <a:ext cx="6276739" cy="12803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0A22E"/>
              </a:buClr>
              <a:buSzPct val="80000"/>
            </a:pP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Search 12  </a:t>
            </a: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17 9 12</a:t>
            </a:r>
          </a:p>
          <a:p>
            <a: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0A22E"/>
              </a:buClr>
              <a:buSzPct val="80000"/>
            </a:pP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Search 27 </a:t>
            </a: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 17 19 25 null</a:t>
            </a:r>
            <a:endParaRPr lang="en-US" sz="3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9151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744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cs typeface="Times New Roman" pitchFamily="18" charset="0"/>
                <a:sym typeface="Symbol" pitchFamily="18" charset="2"/>
              </a:rPr>
              <a:t>Insert x in BST</a:t>
            </a:r>
          </a:p>
          <a:p>
            <a:pPr lvl="1">
              <a:lnSpc>
                <a:spcPct val="100000"/>
              </a:lnSpc>
            </a:pPr>
            <a:r>
              <a:rPr lang="en-GB" dirty="0">
                <a:cs typeface="Times New Roman" pitchFamily="18" charset="0"/>
                <a:sym typeface="Symbol" pitchFamily="18" charset="2"/>
              </a:rPr>
              <a:t>if node is null </a:t>
            </a:r>
            <a:r>
              <a:rPr lang="en-GB" dirty="0">
                <a:cs typeface="Times New Roman" pitchFamily="18" charset="0"/>
                <a:sym typeface="Wingdings" panose="05000000000000000000" pitchFamily="2" charset="2"/>
              </a:rPr>
              <a:t> insert x</a:t>
            </a:r>
            <a:endParaRPr lang="en-GB" dirty="0">
              <a:cs typeface="Times New Roman" pitchFamily="18" charset="0"/>
              <a:sym typeface="Symbol" pitchFamily="18" charset="2"/>
            </a:endParaRPr>
          </a:p>
          <a:p>
            <a:pPr lvl="1">
              <a:lnSpc>
                <a:spcPct val="100000"/>
              </a:lnSpc>
            </a:pPr>
            <a:r>
              <a:rPr lang="en-GB" dirty="0">
                <a:cs typeface="Times New Roman" pitchFamily="18" charset="0"/>
                <a:sym typeface="Symbol" pitchFamily="18" charset="2"/>
              </a:rPr>
              <a:t>else if x &lt; </a:t>
            </a:r>
            <a:r>
              <a:rPr lang="en-GB" noProof="1">
                <a:cs typeface="Times New Roman" pitchFamily="18" charset="0"/>
                <a:sym typeface="Symbol" pitchFamily="18" charset="2"/>
              </a:rPr>
              <a:t>node.value </a:t>
            </a:r>
            <a:r>
              <a:rPr lang="en-GB" dirty="0">
                <a:cs typeface="Times New Roman" pitchFamily="18" charset="0"/>
                <a:sym typeface="Wingdings" panose="05000000000000000000" pitchFamily="2" charset="2"/>
              </a:rPr>
              <a:t> go left</a:t>
            </a:r>
          </a:p>
          <a:p>
            <a:pPr lvl="1">
              <a:lnSpc>
                <a:spcPct val="100000"/>
              </a:lnSpc>
            </a:pPr>
            <a:r>
              <a:rPr lang="en-GB" dirty="0">
                <a:cs typeface="Times New Roman" pitchFamily="18" charset="0"/>
                <a:sym typeface="Wingdings" panose="05000000000000000000" pitchFamily="2" charset="2"/>
              </a:rPr>
              <a:t>else if x &gt; </a:t>
            </a:r>
            <a:r>
              <a:rPr lang="en-GB" noProof="1">
                <a:cs typeface="Times New Roman" pitchFamily="18" charset="0"/>
                <a:sym typeface="Wingdings" panose="05000000000000000000" pitchFamily="2" charset="2"/>
              </a:rPr>
              <a:t>node.value</a:t>
            </a:r>
            <a:r>
              <a:rPr lang="en-GB" dirty="0">
                <a:cs typeface="Times New Roman" pitchFamily="18" charset="0"/>
                <a:sym typeface="Wingdings" panose="05000000000000000000" pitchFamily="2" charset="2"/>
              </a:rPr>
              <a:t>  go right</a:t>
            </a:r>
          </a:p>
          <a:p>
            <a:pPr lvl="1">
              <a:lnSpc>
                <a:spcPct val="100000"/>
              </a:lnSpc>
            </a:pPr>
            <a:r>
              <a:rPr lang="en-GB" dirty="0">
                <a:cs typeface="Times New Roman" pitchFamily="18" charset="0"/>
                <a:sym typeface="Wingdings" panose="05000000000000000000" pitchFamily="2" charset="2"/>
              </a:rPr>
              <a:t>else  node exists</a:t>
            </a:r>
            <a:endParaRPr lang="bg-BG" dirty="0"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574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BST - Insert</a:t>
            </a:r>
            <a:endParaRPr lang="bg-BG" dirty="0"/>
          </a:p>
        </p:txBody>
      </p:sp>
      <p:grpSp>
        <p:nvGrpSpPr>
          <p:cNvPr id="24" name="Group 23"/>
          <p:cNvGrpSpPr/>
          <p:nvPr/>
        </p:nvGrpSpPr>
        <p:grpSpPr>
          <a:xfrm>
            <a:off x="6323012" y="1295400"/>
            <a:ext cx="4983712" cy="3352800"/>
            <a:chOff x="1939268" y="2057401"/>
            <a:chExt cx="4499280" cy="3082060"/>
          </a:xfrm>
        </p:grpSpPr>
        <p:sp>
          <p:nvSpPr>
            <p:cNvPr id="25" name="Oval 24"/>
            <p:cNvSpPr>
              <a:spLocks noChangeArrowheads="1"/>
            </p:cNvSpPr>
            <p:nvPr/>
          </p:nvSpPr>
          <p:spPr bwMode="auto">
            <a:xfrm>
              <a:off x="3829392" y="2057401"/>
              <a:ext cx="763740" cy="73818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17</a:t>
              </a:r>
            </a:p>
          </p:txBody>
        </p:sp>
        <p:sp>
          <p:nvSpPr>
            <p:cNvPr id="26" name="Oval 25"/>
            <p:cNvSpPr>
              <a:spLocks noChangeArrowheads="1"/>
            </p:cNvSpPr>
            <p:nvPr/>
          </p:nvSpPr>
          <p:spPr bwMode="auto">
            <a:xfrm>
              <a:off x="4896896" y="3194073"/>
              <a:ext cx="763740" cy="73818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30" name="Oval 29"/>
            <p:cNvSpPr>
              <a:spLocks noChangeArrowheads="1"/>
            </p:cNvSpPr>
            <p:nvPr/>
          </p:nvSpPr>
          <p:spPr bwMode="auto">
            <a:xfrm>
              <a:off x="2695373" y="3145786"/>
              <a:ext cx="762248" cy="73818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9</a:t>
              </a:r>
            </a:p>
          </p:txBody>
        </p:sp>
        <p:sp>
          <p:nvSpPr>
            <p:cNvPr id="33" name="Oval 32"/>
            <p:cNvSpPr>
              <a:spLocks noChangeArrowheads="1"/>
            </p:cNvSpPr>
            <p:nvPr/>
          </p:nvSpPr>
          <p:spPr bwMode="auto">
            <a:xfrm>
              <a:off x="1939268" y="4400027"/>
              <a:ext cx="763740" cy="73818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34" name="Oval 33"/>
            <p:cNvSpPr>
              <a:spLocks noChangeArrowheads="1"/>
            </p:cNvSpPr>
            <p:nvPr/>
          </p:nvSpPr>
          <p:spPr bwMode="auto">
            <a:xfrm>
              <a:off x="3417346" y="4401278"/>
              <a:ext cx="766724" cy="73818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35" name="Line 10"/>
            <p:cNvSpPr>
              <a:spLocks noChangeShapeType="1"/>
            </p:cNvSpPr>
            <p:nvPr/>
          </p:nvSpPr>
          <p:spPr bwMode="auto">
            <a:xfrm flipH="1">
              <a:off x="3346100" y="2612572"/>
              <a:ext cx="542611" cy="633046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6" name="Line 11"/>
            <p:cNvSpPr>
              <a:spLocks noChangeShapeType="1"/>
            </p:cNvSpPr>
            <p:nvPr/>
          </p:nvSpPr>
          <p:spPr bwMode="auto">
            <a:xfrm flipH="1">
              <a:off x="2481943" y="3862171"/>
              <a:ext cx="413316" cy="569151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7" name="Line 12"/>
            <p:cNvSpPr>
              <a:spLocks noChangeShapeType="1"/>
            </p:cNvSpPr>
            <p:nvPr/>
          </p:nvSpPr>
          <p:spPr bwMode="auto">
            <a:xfrm>
              <a:off x="3251769" y="3860719"/>
              <a:ext cx="390820" cy="55945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" name="Line 13"/>
            <p:cNvSpPr>
              <a:spLocks noChangeShapeType="1"/>
            </p:cNvSpPr>
            <p:nvPr/>
          </p:nvSpPr>
          <p:spPr bwMode="auto">
            <a:xfrm>
              <a:off x="4495800" y="2667000"/>
              <a:ext cx="508279" cy="62885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9" name="Oval 38"/>
            <p:cNvSpPr>
              <a:spLocks noChangeArrowheads="1"/>
            </p:cNvSpPr>
            <p:nvPr/>
          </p:nvSpPr>
          <p:spPr bwMode="auto">
            <a:xfrm>
              <a:off x="5674808" y="4399504"/>
              <a:ext cx="763740" cy="73818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25</a:t>
              </a:r>
            </a:p>
          </p:txBody>
        </p:sp>
        <p:sp>
          <p:nvSpPr>
            <p:cNvPr id="40" name="Line 15"/>
            <p:cNvSpPr>
              <a:spLocks noChangeShapeType="1"/>
            </p:cNvSpPr>
            <p:nvPr/>
          </p:nvSpPr>
          <p:spPr bwMode="auto">
            <a:xfrm>
              <a:off x="5466304" y="3888711"/>
              <a:ext cx="401934" cy="55265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41" name="Rectangle 40"/>
          <p:cNvSpPr/>
          <p:nvPr/>
        </p:nvSpPr>
        <p:spPr>
          <a:xfrm>
            <a:off x="438546" y="5029200"/>
            <a:ext cx="8170466" cy="12803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0A22E"/>
              </a:buClr>
              <a:buSzPct val="80000"/>
            </a:pP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Insert 12  </a:t>
            </a: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17 9 12 return</a:t>
            </a:r>
          </a:p>
          <a:p>
            <a: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0A22E"/>
              </a:buClr>
              <a:buSzPct val="80000"/>
            </a:pP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Insert</a:t>
            </a: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 27 </a:t>
            </a: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 17 19 25 null(insert)</a:t>
            </a:r>
            <a:endParaRPr lang="en-US" sz="3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5934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4669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dirty="0">
                <a:ea typeface="굴림" pitchFamily="50" charset="-127"/>
              </a:rPr>
              <a:t>You are given a skeleton</a:t>
            </a:r>
          </a:p>
          <a:p>
            <a:pPr lvl="1">
              <a:lnSpc>
                <a:spcPct val="110000"/>
              </a:lnSpc>
            </a:pPr>
            <a:r>
              <a:rPr lang="en-US" altLang="ko-KR" dirty="0">
                <a:ea typeface="굴림" pitchFamily="50" charset="-127"/>
              </a:rPr>
              <a:t>Implement </a:t>
            </a:r>
            <a:r>
              <a:rPr lang="en-US" altLang="ko-KR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굴림" pitchFamily="50" charset="-127"/>
              </a:rPr>
              <a:t>BinarySearchTree</a:t>
            </a: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굴림" pitchFamily="50" charset="-127"/>
              </a:rPr>
              <a:t>&lt;T&gt;</a:t>
            </a:r>
          </a:p>
          <a:p>
            <a:pPr lvl="2">
              <a:lnSpc>
                <a:spcPct val="110000"/>
              </a:lnSpc>
            </a:pPr>
            <a:r>
              <a:rPr lang="en-US" altLang="ko-KR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굴림" pitchFamily="50" charset="-127"/>
              </a:rPr>
              <a:t>bool</a:t>
            </a: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굴림" pitchFamily="50" charset="-127"/>
              </a:rPr>
              <a:t> Contains(T value)</a:t>
            </a:r>
          </a:p>
          <a:p>
            <a:pPr lvl="2">
              <a:lnSpc>
                <a:spcPct val="110000"/>
              </a:lnSpc>
            </a:pP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굴림" pitchFamily="50" charset="-127"/>
              </a:rPr>
              <a:t>void Insert(T value)</a:t>
            </a:r>
          </a:p>
          <a:p>
            <a:pPr lvl="2">
              <a:lnSpc>
                <a:spcPct val="110000"/>
              </a:lnSpc>
            </a:pP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굴림" pitchFamily="50" charset="-127"/>
              </a:rPr>
              <a:t>void EachInOrder(Action&lt;T&gt;)</a:t>
            </a:r>
          </a:p>
          <a:p>
            <a:pPr lvl="1">
              <a:lnSpc>
                <a:spcPct val="110000"/>
              </a:lnSpc>
            </a:pPr>
            <a:endParaRPr lang="en-US" altLang="ko-KR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ea typeface="굴림" pitchFamily="50" charset="-127"/>
            </a:endParaRPr>
          </a:p>
          <a:p>
            <a:pPr marL="377887" lvl="1" indent="0">
              <a:lnSpc>
                <a:spcPct val="110000"/>
              </a:lnSpc>
              <a:buNone/>
            </a:pPr>
            <a:endParaRPr lang="en-US" altLang="ko-KR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ea typeface="굴림" pitchFamily="50" charset="-127"/>
            </a:endParaRPr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Problem: BST</a:t>
            </a:r>
            <a:endParaRPr lang="bg-B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978" y="4626662"/>
            <a:ext cx="6057900" cy="1790700"/>
          </a:xfrm>
          <a:prstGeom prst="roundRect">
            <a:avLst>
              <a:gd name="adj" fmla="val 5259"/>
            </a:avLst>
          </a:prstGeom>
          <a:ln>
            <a:solidFill>
              <a:schemeClr val="bg1">
                <a:lumMod val="65000"/>
                <a:lumOff val="35000"/>
              </a:schemeClr>
            </a:solidFill>
          </a:ln>
        </p:spPr>
      </p:pic>
      <p:grpSp>
        <p:nvGrpSpPr>
          <p:cNvPr id="9" name="Group 8"/>
          <p:cNvGrpSpPr/>
          <p:nvPr/>
        </p:nvGrpSpPr>
        <p:grpSpPr>
          <a:xfrm>
            <a:off x="8532812" y="4671872"/>
            <a:ext cx="2779718" cy="1745490"/>
            <a:chOff x="2695373" y="2057401"/>
            <a:chExt cx="2965263" cy="1874855"/>
          </a:xfrm>
        </p:grpSpPr>
        <p:sp>
          <p:nvSpPr>
            <p:cNvPr id="10" name="Oval 9"/>
            <p:cNvSpPr>
              <a:spLocks noChangeArrowheads="1"/>
            </p:cNvSpPr>
            <p:nvPr/>
          </p:nvSpPr>
          <p:spPr bwMode="auto">
            <a:xfrm>
              <a:off x="3829392" y="2057401"/>
              <a:ext cx="763740" cy="73818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11" name="Oval 10"/>
            <p:cNvSpPr>
              <a:spLocks noChangeArrowheads="1"/>
            </p:cNvSpPr>
            <p:nvPr/>
          </p:nvSpPr>
          <p:spPr bwMode="auto">
            <a:xfrm>
              <a:off x="4896896" y="3194073"/>
              <a:ext cx="763740" cy="73818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2695373" y="3145786"/>
              <a:ext cx="762248" cy="73818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15" name="Line 10"/>
            <p:cNvSpPr>
              <a:spLocks noChangeShapeType="1"/>
            </p:cNvSpPr>
            <p:nvPr/>
          </p:nvSpPr>
          <p:spPr bwMode="auto">
            <a:xfrm flipH="1">
              <a:off x="3346100" y="2612572"/>
              <a:ext cx="542611" cy="633046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Line 13"/>
            <p:cNvSpPr>
              <a:spLocks noChangeShapeType="1"/>
            </p:cNvSpPr>
            <p:nvPr/>
          </p:nvSpPr>
          <p:spPr bwMode="auto">
            <a:xfrm>
              <a:off x="4495800" y="2667000"/>
              <a:ext cx="508279" cy="62885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7" name="Arrow: Right 6"/>
          <p:cNvSpPr/>
          <p:nvPr/>
        </p:nvSpPr>
        <p:spPr>
          <a:xfrm>
            <a:off x="7521897" y="5179962"/>
            <a:ext cx="586721" cy="6841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2" name="AutoShape 5"/>
          <p:cNvSpPr>
            <a:spLocks noChangeArrowheads="1"/>
          </p:cNvSpPr>
          <p:nvPr/>
        </p:nvSpPr>
        <p:spPr bwMode="auto">
          <a:xfrm>
            <a:off x="7121390" y="3444347"/>
            <a:ext cx="2563852" cy="568301"/>
          </a:xfrm>
          <a:prstGeom prst="wedgeRoundRectCallout">
            <a:avLst>
              <a:gd name="adj1" fmla="val -57943"/>
              <a:gd name="adj2" fmla="val 5240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chemeClr val="tx1"/>
                </a:solidFill>
                <a:cs typeface="Times New Roman" pitchFamily="18" charset="0"/>
                <a:sym typeface="Symbol" pitchFamily="18" charset="2"/>
              </a:rPr>
              <a:t>Same as before</a:t>
            </a:r>
            <a:endParaRPr lang="bg-BG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6188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Solution: BST Node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89011" y="1295400"/>
            <a:ext cx="10210802" cy="489364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Node root;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GB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class Node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Node(T value)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this.Value = value;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GB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T Value { get; set;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Node Left { get; set;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Node Right { get; set;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6323012" y="762000"/>
            <a:ext cx="2563852" cy="568301"/>
          </a:xfrm>
          <a:prstGeom prst="wedgeRoundRectCallout">
            <a:avLst>
              <a:gd name="adj1" fmla="val -57943"/>
              <a:gd name="adj2" fmla="val 5240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chemeClr val="tx1"/>
                </a:solidFill>
                <a:cs typeface="Times New Roman" pitchFamily="18" charset="0"/>
                <a:sym typeface="Symbol" pitchFamily="18" charset="2"/>
              </a:rPr>
              <a:t>Inside BST</a:t>
            </a:r>
            <a:endParaRPr lang="bg-BG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8249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Solution: BST Contains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89011" y="1137821"/>
            <a:ext cx="10210802" cy="52629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bool Contains(T value)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Node current = this.root;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while (current != null)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(value.CompareTo(current.Value) &lt; 0)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current = current.Left;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else if (value.CompareTo(current.Value) &gt; 0)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current = current.Right;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else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break;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current != null;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891976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1556</Words>
  <Application>Microsoft Office PowerPoint</Application>
  <PresentationFormat>Custom</PresentationFormat>
  <Paragraphs>366</Paragraphs>
  <Slides>33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1" baseType="lpstr">
      <vt:lpstr>굴림</vt:lpstr>
      <vt:lpstr>Arial</vt:lpstr>
      <vt:lpstr>Calibri</vt:lpstr>
      <vt:lpstr>Consolas</vt:lpstr>
      <vt:lpstr>Symbol</vt:lpstr>
      <vt:lpstr>Times New Roman</vt:lpstr>
      <vt:lpstr>Wingdings</vt:lpstr>
      <vt:lpstr>SoftUni 16x9</vt:lpstr>
      <vt:lpstr>Binary Search Trees</vt:lpstr>
      <vt:lpstr>Table of Contents</vt:lpstr>
      <vt:lpstr>Binary Search Trees</vt:lpstr>
      <vt:lpstr>Binary Search Trees</vt:lpstr>
      <vt:lpstr>BST - Search</vt:lpstr>
      <vt:lpstr>BST - Insert</vt:lpstr>
      <vt:lpstr>Problem: BST</vt:lpstr>
      <vt:lpstr>Solution: BST Node</vt:lpstr>
      <vt:lpstr>Solution: BST Contains</vt:lpstr>
      <vt:lpstr>Solution: BST Insert</vt:lpstr>
      <vt:lpstr>Problem: BST Search</vt:lpstr>
      <vt:lpstr>Solution: BST Search</vt:lpstr>
      <vt:lpstr>Solution: BST Search (2)</vt:lpstr>
      <vt:lpstr>Lab Exercise</vt:lpstr>
      <vt:lpstr>BST - Search Operation Speed - Quiz</vt:lpstr>
      <vt:lpstr>BST - Search Operation Speed - Answer</vt:lpstr>
      <vt:lpstr>BST - Remove</vt:lpstr>
      <vt:lpstr>BST – Remove (1)</vt:lpstr>
      <vt:lpstr>BST – Remove (2)</vt:lpstr>
      <vt:lpstr>BST – Remove (3)</vt:lpstr>
      <vt:lpstr>Problem: BST Delete Min</vt:lpstr>
      <vt:lpstr>Solution: BST Delete Min</vt:lpstr>
      <vt:lpstr>Lab Exercise</vt:lpstr>
      <vt:lpstr>Binary Search Trees – Operation Speed</vt:lpstr>
      <vt:lpstr>Binary Search Trees – Best Case</vt:lpstr>
      <vt:lpstr>Binary Search Trees – Average Case</vt:lpstr>
      <vt:lpstr>Binary Search Trees – Worst Case</vt:lpstr>
      <vt:lpstr>Balanced Binary Search Trees</vt:lpstr>
      <vt:lpstr>BST - Range</vt:lpstr>
      <vt:lpstr>Lab Exercise</vt:lpstr>
      <vt:lpstr>BST - Range Operation Speed - Quiz</vt:lpstr>
      <vt:lpstr>BST - Range Operation Speed - Answer</vt:lpstr>
      <vt:lpstr>Summary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Binary Search Trees</dc:title>
  <dc:subject>Software Development Course</dc:subject>
  <dc:creator/>
  <cp:keywords>data structures, algorithms, complexity, asymptotic notation, trees, lists, graphs, programming, SoftUni, Software University, programming, software development, software engineering, course</cp:keywords>
  <dc:description>Course Instances - https://softuni.bg/opencourses/data-structures</dc:description>
  <cp:lastModifiedBy/>
  <cp:revision>1</cp:revision>
  <dcterms:created xsi:type="dcterms:W3CDTF">2014-01-02T17:00:34Z</dcterms:created>
  <dcterms:modified xsi:type="dcterms:W3CDTF">2018-12-17T07:12:35Z</dcterms:modified>
  <cp:category>Data Structures, Algorithms, COmplexity, Asymptotic Notation, Trees, Lists, Graphs, Programming, SoftUni, Software University, Programming, Software Development, Software Engineering, Course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