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2"/>
  </p:notesMasterIdLst>
  <p:handoutMasterIdLst>
    <p:handoutMasterId r:id="rId133"/>
  </p:handoutMasterIdLst>
  <p:sldIdLst>
    <p:sldId id="394" r:id="rId3"/>
    <p:sldId id="429" r:id="rId4"/>
    <p:sldId id="430" r:id="rId5"/>
    <p:sldId id="606" r:id="rId6"/>
    <p:sldId id="649" r:id="rId7"/>
    <p:sldId id="648" r:id="rId8"/>
    <p:sldId id="650" r:id="rId9"/>
    <p:sldId id="514" r:id="rId10"/>
    <p:sldId id="651" r:id="rId11"/>
    <p:sldId id="652" r:id="rId12"/>
    <p:sldId id="776" r:id="rId13"/>
    <p:sldId id="653" r:id="rId14"/>
    <p:sldId id="654" r:id="rId15"/>
    <p:sldId id="655" r:id="rId16"/>
    <p:sldId id="656" r:id="rId17"/>
    <p:sldId id="657" r:id="rId18"/>
    <p:sldId id="658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778" r:id="rId31"/>
    <p:sldId id="777" r:id="rId32"/>
    <p:sldId id="595" r:id="rId33"/>
    <p:sldId id="671" r:id="rId34"/>
    <p:sldId id="672" r:id="rId35"/>
    <p:sldId id="673" r:id="rId36"/>
    <p:sldId id="674" r:id="rId37"/>
    <p:sldId id="675" r:id="rId38"/>
    <p:sldId id="677" r:id="rId39"/>
    <p:sldId id="678" r:id="rId40"/>
    <p:sldId id="679" r:id="rId41"/>
    <p:sldId id="680" r:id="rId42"/>
    <p:sldId id="685" r:id="rId43"/>
    <p:sldId id="684" r:id="rId44"/>
    <p:sldId id="687" r:id="rId45"/>
    <p:sldId id="780" r:id="rId46"/>
    <p:sldId id="690" r:id="rId47"/>
    <p:sldId id="695" r:id="rId48"/>
    <p:sldId id="696" r:id="rId49"/>
    <p:sldId id="697" r:id="rId50"/>
    <p:sldId id="698" r:id="rId51"/>
    <p:sldId id="700" r:id="rId52"/>
    <p:sldId id="701" r:id="rId53"/>
    <p:sldId id="699" r:id="rId54"/>
    <p:sldId id="702" r:id="rId55"/>
    <p:sldId id="703" r:id="rId56"/>
    <p:sldId id="704" r:id="rId57"/>
    <p:sldId id="705" r:id="rId58"/>
    <p:sldId id="706" r:id="rId59"/>
    <p:sldId id="707" r:id="rId60"/>
    <p:sldId id="708" r:id="rId61"/>
    <p:sldId id="709" r:id="rId62"/>
    <p:sldId id="710" r:id="rId63"/>
    <p:sldId id="711" r:id="rId64"/>
    <p:sldId id="712" r:id="rId65"/>
    <p:sldId id="713" r:id="rId66"/>
    <p:sldId id="714" r:id="rId67"/>
    <p:sldId id="715" r:id="rId68"/>
    <p:sldId id="717" r:id="rId69"/>
    <p:sldId id="718" r:id="rId70"/>
    <p:sldId id="719" r:id="rId71"/>
    <p:sldId id="720" r:id="rId72"/>
    <p:sldId id="721" r:id="rId73"/>
    <p:sldId id="722" r:id="rId74"/>
    <p:sldId id="723" r:id="rId75"/>
    <p:sldId id="781" r:id="rId76"/>
    <p:sldId id="782" r:id="rId77"/>
    <p:sldId id="783" r:id="rId78"/>
    <p:sldId id="784" r:id="rId79"/>
    <p:sldId id="683" r:id="rId80"/>
    <p:sldId id="750" r:id="rId81"/>
    <p:sldId id="751" r:id="rId82"/>
    <p:sldId id="724" r:id="rId83"/>
    <p:sldId id="726" r:id="rId84"/>
    <p:sldId id="728" r:id="rId85"/>
    <p:sldId id="727" r:id="rId86"/>
    <p:sldId id="729" r:id="rId87"/>
    <p:sldId id="749" r:id="rId88"/>
    <p:sldId id="731" r:id="rId89"/>
    <p:sldId id="732" r:id="rId90"/>
    <p:sldId id="733" r:id="rId91"/>
    <p:sldId id="734" r:id="rId92"/>
    <p:sldId id="735" r:id="rId93"/>
    <p:sldId id="736" r:id="rId94"/>
    <p:sldId id="737" r:id="rId95"/>
    <p:sldId id="738" r:id="rId96"/>
    <p:sldId id="739" r:id="rId97"/>
    <p:sldId id="740" r:id="rId98"/>
    <p:sldId id="741" r:id="rId99"/>
    <p:sldId id="742" r:id="rId100"/>
    <p:sldId id="743" r:id="rId101"/>
    <p:sldId id="745" r:id="rId102"/>
    <p:sldId id="746" r:id="rId103"/>
    <p:sldId id="747" r:id="rId104"/>
    <p:sldId id="748" r:id="rId105"/>
    <p:sldId id="754" r:id="rId106"/>
    <p:sldId id="753" r:id="rId107"/>
    <p:sldId id="760" r:id="rId108"/>
    <p:sldId id="755" r:id="rId109"/>
    <p:sldId id="756" r:id="rId110"/>
    <p:sldId id="761" r:id="rId111"/>
    <p:sldId id="762" r:id="rId112"/>
    <p:sldId id="763" r:id="rId113"/>
    <p:sldId id="765" r:id="rId114"/>
    <p:sldId id="757" r:id="rId115"/>
    <p:sldId id="766" r:id="rId116"/>
    <p:sldId id="767" r:id="rId117"/>
    <p:sldId id="768" r:id="rId118"/>
    <p:sldId id="769" r:id="rId119"/>
    <p:sldId id="770" r:id="rId120"/>
    <p:sldId id="771" r:id="rId121"/>
    <p:sldId id="772" r:id="rId122"/>
    <p:sldId id="773" r:id="rId123"/>
    <p:sldId id="774" r:id="rId124"/>
    <p:sldId id="775" r:id="rId125"/>
    <p:sldId id="752" r:id="rId126"/>
    <p:sldId id="785" r:id="rId127"/>
    <p:sldId id="779" r:id="rId128"/>
    <p:sldId id="638" r:id="rId129"/>
    <p:sldId id="428" r:id="rId130"/>
    <p:sldId id="393" r:id="rId1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6D407F-7E47-4F9D-8C1E-7B346FBD3AF8}">
          <p14:sldIdLst>
            <p14:sldId id="394"/>
            <p14:sldId id="429"/>
          </p14:sldIdLst>
        </p14:section>
        <p14:section name="Interval Trees" id="{8D1030AD-969B-48E8-BF90-C6E65BA07B92}">
          <p14:sldIdLst>
            <p14:sldId id="430"/>
            <p14:sldId id="606"/>
            <p14:sldId id="649"/>
            <p14:sldId id="648"/>
            <p14:sldId id="650"/>
            <p14:sldId id="514"/>
            <p14:sldId id="651"/>
            <p14:sldId id="652"/>
            <p14:sldId id="776"/>
            <p14:sldId id="653"/>
            <p14:sldId id="654"/>
            <p14:sldId id="655"/>
            <p14:sldId id="656"/>
            <p14:sldId id="657"/>
            <p14:sldId id="658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778"/>
          </p14:sldIdLst>
        </p14:section>
        <p14:section name="Rectangle Intersection" id="{5586AA77-519C-443B-82E9-85976C03A31A}">
          <p14:sldIdLst>
            <p14:sldId id="777"/>
            <p14:sldId id="595"/>
            <p14:sldId id="671"/>
            <p14:sldId id="672"/>
            <p14:sldId id="673"/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Quad Trees" id="{9862550F-657F-4AA5-A96C-B08EA376AC91}">
          <p14:sldIdLst>
            <p14:sldId id="685"/>
            <p14:sldId id="684"/>
            <p14:sldId id="687"/>
            <p14:sldId id="780"/>
            <p14:sldId id="690"/>
            <p14:sldId id="695"/>
            <p14:sldId id="696"/>
            <p14:sldId id="697"/>
            <p14:sldId id="698"/>
            <p14:sldId id="700"/>
            <p14:sldId id="701"/>
            <p14:sldId id="699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7"/>
            <p14:sldId id="718"/>
            <p14:sldId id="719"/>
            <p14:sldId id="720"/>
            <p14:sldId id="721"/>
            <p14:sldId id="722"/>
            <p14:sldId id="723"/>
            <p14:sldId id="781"/>
            <p14:sldId id="782"/>
            <p14:sldId id="783"/>
            <p14:sldId id="784"/>
          </p14:sldIdLst>
        </p14:section>
        <p14:section name="K-d Trees" id="{022AD659-3EB5-488F-B0B6-A23C06160435}">
          <p14:sldIdLst>
            <p14:sldId id="683"/>
            <p14:sldId id="750"/>
            <p14:sldId id="751"/>
            <p14:sldId id="724"/>
            <p14:sldId id="726"/>
            <p14:sldId id="728"/>
            <p14:sldId id="727"/>
            <p14:sldId id="729"/>
            <p14:sldId id="749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5"/>
            <p14:sldId id="746"/>
            <p14:sldId id="747"/>
            <p14:sldId id="748"/>
            <p14:sldId id="754"/>
            <p14:sldId id="753"/>
            <p14:sldId id="760"/>
            <p14:sldId id="755"/>
            <p14:sldId id="756"/>
            <p14:sldId id="761"/>
            <p14:sldId id="762"/>
            <p14:sldId id="763"/>
            <p14:sldId id="765"/>
            <p14:sldId id="757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52"/>
            <p14:sldId id="785"/>
            <p14:sldId id="779"/>
          </p14:sldIdLst>
        </p14:section>
        <p14:section name="Summary" id="{EAC9611A-50DF-4BF6-9F14-0CC9410245CC}">
          <p14:sldIdLst>
            <p14:sldId id="638"/>
            <p14:sldId id="428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  <a:srgbClr val="F0A22E"/>
    <a:srgbClr val="7F7FB4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6" autoAdjust="0"/>
    <p:restoredTop sz="92050" autoAdjust="0"/>
  </p:normalViewPr>
  <p:slideViewPr>
    <p:cSldViewPr>
      <p:cViewPr varScale="1">
        <p:scale>
          <a:sx n="79" d="100"/>
          <a:sy n="79" d="100"/>
        </p:scale>
        <p:origin x="1027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17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30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3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8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0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3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98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16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64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06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3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17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7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92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63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84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62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17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2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21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25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92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70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1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533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7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97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0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78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8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324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718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69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4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90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9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val_tre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/>
          </a:bodyPr>
          <a:lstStyle/>
          <a:p>
            <a:r>
              <a:rPr lang="en-US" dirty="0"/>
              <a:t>Space Partitioning Trees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Interval Trees, Quad Trees, K-d Trees </a:t>
            </a:r>
          </a:p>
        </p:txBody>
      </p:sp>
      <p:pic>
        <p:nvPicPr>
          <p:cNvPr id="16" name="Picture 15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Search for any</a:t>
            </a:r>
            <a:r>
              <a:rPr lang="en-GB" noProof="1"/>
              <a:t> interval that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intersects</a:t>
            </a:r>
            <a:r>
              <a:rPr lang="en-GB" noProof="1"/>
              <a:t> with a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given interval</a:t>
            </a:r>
            <a:r>
              <a:rPr lang="en-GB" noProof="1"/>
              <a:t> i</a:t>
            </a:r>
          </a:p>
          <a:p>
            <a:endParaRPr lang="en-GB" noProof="1"/>
          </a:p>
          <a:p>
            <a:r>
              <a:rPr lang="en-GB" noProof="1"/>
              <a:t>let x = root</a:t>
            </a:r>
          </a:p>
          <a:p>
            <a:r>
              <a:rPr lang="en-GB" noProof="1"/>
              <a:t>while x != null &amp;&amp; x is not intersected</a:t>
            </a:r>
          </a:p>
          <a:p>
            <a:pPr lvl="1"/>
            <a:r>
              <a:rPr lang="en-GB" noProof="1"/>
              <a:t>if x.left != null &amp;&amp; x.left.max ≥ i.start</a:t>
            </a:r>
          </a:p>
          <a:p>
            <a:pPr lvl="2"/>
            <a:r>
              <a:rPr lang="en-GB" noProof="1"/>
              <a:t>x = x.left</a:t>
            </a:r>
          </a:p>
          <a:p>
            <a:pPr lvl="1"/>
            <a:r>
              <a:rPr lang="en-GB" noProof="1"/>
              <a:t>else</a:t>
            </a:r>
          </a:p>
          <a:p>
            <a:pPr lvl="2"/>
            <a:r>
              <a:rPr lang="en-GB" noProof="1"/>
              <a:t>x = x.right</a:t>
            </a:r>
          </a:p>
          <a:p>
            <a:r>
              <a:rPr lang="en-GB" noProof="1"/>
              <a:t>return 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Any Intersection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6B6FEE-D85E-4CA9-A5C3-5881B2B26F6C}"/>
              </a:ext>
            </a:extLst>
          </p:cNvPr>
          <p:cNvGrpSpPr/>
          <p:nvPr/>
        </p:nvGrpSpPr>
        <p:grpSpPr>
          <a:xfrm>
            <a:off x="7618412" y="4057723"/>
            <a:ext cx="2743200" cy="742877"/>
            <a:chOff x="-176622" y="3743195"/>
            <a:chExt cx="2743200" cy="7428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194BB0-60D3-4112-A1F8-8FF91D64143F}"/>
                </a:ext>
              </a:extLst>
            </p:cNvPr>
            <p:cNvGrpSpPr/>
            <p:nvPr/>
          </p:nvGrpSpPr>
          <p:grpSpPr>
            <a:xfrm>
              <a:off x="-176622" y="4024407"/>
              <a:ext cx="2461034" cy="461665"/>
              <a:chOff x="-223638" y="3948207"/>
              <a:chExt cx="2461034" cy="46166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C1B0CE-79F3-4CF4-A831-9F5104A58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4388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B45E6C-EE71-4B68-928A-8FC69AF2FDC5}"/>
                  </a:ext>
                </a:extLst>
              </p:cNvPr>
              <p:cNvSpPr txBox="1"/>
              <p:nvPr/>
            </p:nvSpPr>
            <p:spPr>
              <a:xfrm>
                <a:off x="-223638" y="3948207"/>
                <a:ext cx="1099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X.Left</a:t>
                </a:r>
                <a:endParaRPr lang="en-GB" b="1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7C06C6-09B6-470D-B418-405C5F1911A5}"/>
                </a:ext>
              </a:extLst>
            </p:cNvPr>
            <p:cNvGrpSpPr/>
            <p:nvPr/>
          </p:nvGrpSpPr>
          <p:grpSpPr>
            <a:xfrm>
              <a:off x="1605162" y="3743195"/>
              <a:ext cx="961416" cy="461665"/>
              <a:chOff x="1147962" y="3436162"/>
              <a:chExt cx="961416" cy="46166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FEC77F-A612-41B7-8B0F-E626A009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678" y="369232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0F458-1154-43D1-90F9-BE751DF1739B}"/>
                  </a:ext>
                </a:extLst>
              </p:cNvPr>
              <p:cNvSpPr txBox="1"/>
              <p:nvPr/>
            </p:nvSpPr>
            <p:spPr>
              <a:xfrm>
                <a:off x="1147962" y="343616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9A527E-43F9-4DBF-8FCE-3ADEED7D60E4}"/>
              </a:ext>
            </a:extLst>
          </p:cNvPr>
          <p:cNvGrpSpPr/>
          <p:nvPr/>
        </p:nvGrpSpPr>
        <p:grpSpPr>
          <a:xfrm>
            <a:off x="7866811" y="3016196"/>
            <a:ext cx="3109602" cy="641404"/>
            <a:chOff x="6311977" y="3567207"/>
            <a:chExt cx="3109602" cy="6414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E50424-57E1-4304-B990-BF8FBD00758C}"/>
                </a:ext>
              </a:extLst>
            </p:cNvPr>
            <p:cNvGrpSpPr/>
            <p:nvPr/>
          </p:nvGrpSpPr>
          <p:grpSpPr>
            <a:xfrm>
              <a:off x="6311977" y="3567207"/>
              <a:ext cx="1587727" cy="461665"/>
              <a:chOff x="925285" y="3952672"/>
              <a:chExt cx="1587727" cy="46166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35781B6-074E-45F7-A95B-3BAC64EDB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285" y="4191000"/>
                <a:ext cx="12067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BFFE43-B966-47E6-92F4-A5EEDD9D1848}"/>
                  </a:ext>
                </a:extLst>
              </p:cNvPr>
              <p:cNvSpPr txBox="1"/>
              <p:nvPr/>
            </p:nvSpPr>
            <p:spPr>
              <a:xfrm>
                <a:off x="925285" y="395267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X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988CDE-34C3-492B-919C-BEE1A10D9523}"/>
                </a:ext>
              </a:extLst>
            </p:cNvPr>
            <p:cNvGrpSpPr/>
            <p:nvPr/>
          </p:nvGrpSpPr>
          <p:grpSpPr>
            <a:xfrm>
              <a:off x="8425778" y="3746946"/>
              <a:ext cx="995801" cy="461665"/>
              <a:chOff x="1643978" y="2982713"/>
              <a:chExt cx="995801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D5A41-79A3-4567-872C-54B24CAA8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079" y="3213546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5C2030-769E-4865-9AD3-987D727A2B6A}"/>
                  </a:ext>
                </a:extLst>
              </p:cNvPr>
              <p:cNvSpPr txBox="1"/>
              <p:nvPr/>
            </p:nvSpPr>
            <p:spPr>
              <a:xfrm>
                <a:off x="1643978" y="298271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FD5183-EF16-4472-A5F2-4645EB583359}"/>
              </a:ext>
            </a:extLst>
          </p:cNvPr>
          <p:cNvGrpSpPr/>
          <p:nvPr/>
        </p:nvGrpSpPr>
        <p:grpSpPr>
          <a:xfrm>
            <a:off x="7618412" y="5505523"/>
            <a:ext cx="3733800" cy="742877"/>
            <a:chOff x="-176622" y="3743195"/>
            <a:chExt cx="3733800" cy="74287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78AC7B-ABC6-413F-9C7D-0CE97D542381}"/>
                </a:ext>
              </a:extLst>
            </p:cNvPr>
            <p:cNvGrpSpPr/>
            <p:nvPr/>
          </p:nvGrpSpPr>
          <p:grpSpPr>
            <a:xfrm>
              <a:off x="-176622" y="4024407"/>
              <a:ext cx="2461034" cy="461665"/>
              <a:chOff x="-223638" y="3948207"/>
              <a:chExt cx="2461034" cy="46166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1264367-12FA-4E4A-99C2-92A3ED326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4388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81C6C6-86F4-4ECC-8EA7-50753B57B8AC}"/>
                  </a:ext>
                </a:extLst>
              </p:cNvPr>
              <p:cNvSpPr txBox="1"/>
              <p:nvPr/>
            </p:nvSpPr>
            <p:spPr>
              <a:xfrm>
                <a:off x="-223638" y="3948207"/>
                <a:ext cx="1099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X.Left</a:t>
                </a:r>
                <a:endParaRPr lang="en-GB" b="1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213EFA-99CF-47DB-B3EC-C0C5FCC11CD5}"/>
                </a:ext>
              </a:extLst>
            </p:cNvPr>
            <p:cNvGrpSpPr/>
            <p:nvPr/>
          </p:nvGrpSpPr>
          <p:grpSpPr>
            <a:xfrm>
              <a:off x="2595762" y="3743195"/>
              <a:ext cx="961416" cy="461665"/>
              <a:chOff x="2138562" y="3436162"/>
              <a:chExt cx="961416" cy="46166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B0284B9-4551-4AFF-838E-0F86F035E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278" y="369232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4A879D-DC7B-4976-BE48-7BE6B40A6657}"/>
                  </a:ext>
                </a:extLst>
              </p:cNvPr>
              <p:cNvSpPr txBox="1"/>
              <p:nvPr/>
            </p:nvSpPr>
            <p:spPr>
              <a:xfrm>
                <a:off x="2138562" y="343616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5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36899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467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26057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62559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0C0FCF-7AD7-4051-8F34-951E40FA937B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66002F-72C9-4C7A-A637-B96CBAAAB39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A2B077-349F-44FD-A224-10C17B68B780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9D6135-05D5-4AA1-8008-264567CD8605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694D66-3886-4555-BC33-39DCC1B52485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3A692F-6D50-493D-8348-DF0B10CB280C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B03788-C536-44CD-95E2-F195F2FA494F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3C83A8-5EC0-4CE6-9873-B9032D310C9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FB6A2F-9EB4-446D-89D3-90A211D5C064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5FBF35-B692-4E8A-B92D-02ACC0D1014D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1EF877-571D-4BC4-9555-599C06580100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DA129D-7620-453B-8D0A-D73A0A7C8B3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30E6D4-37FF-4EBB-BAEC-57E4688B960F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14844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5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36899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467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26057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34416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988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43623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787907-E617-4C81-B1E1-BE36CE8FBC23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991BA9-7D61-4A6C-92A9-E568EFD326E1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0C3295-0A3D-4B65-973B-2E504F909F89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1AF250-A8D5-437A-A757-3E8351E00FDD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C22F01-5579-4F86-B5B6-A35421261D24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0A03C8-42EE-454B-A44C-88C28533ED62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33E819-3618-44C1-BCD4-E734CAB6B099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DD12D4-2E2E-457E-99DF-69532A873745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5FDC0-3F68-41AF-BFC7-B56CF7AFD814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3F2E30-FBCE-416F-A353-4251C64A9AA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5D6121-142F-47E2-8CDB-F00A4E7C5877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B14A3D-320E-43E4-B339-9203A96C0191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F5F2A-30D8-40CA-9F2A-2164E8165C1E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1947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6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5060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24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843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53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1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775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646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9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48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1307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03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5462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10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37524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717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32307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45098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238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49873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124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61256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C3F146-D43D-4155-9C3F-1E2AFA7D266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7D9AA7-89BD-4BF8-8813-4E88EC1F2736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415F45-BF23-46AE-A4B0-40C95EFC0232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3A626D-D959-4AD0-9591-29F326CF2883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97BE14-0AFF-4846-929F-78D12026D639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F152E2-50F2-4FE9-8E2A-EFAD2C0D1C94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023FA9-30E8-4884-8577-6F6DD1AB6F7F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F5B791-94E2-42B8-8C6F-5ADDBAD0CA5A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3B5877-4736-4B32-BBFB-84BBCFB13495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D5BC1E-415A-42AC-81A8-D4A1C96F29AF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F1123F-6D31-4DC4-B5D6-3FB7E1C2093B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690863-9F09-49E8-9322-38CA56B88F70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448F3C-6A13-42B5-A557-A40FF3994F74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16406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32638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EEF069-310A-43D5-AFDF-FFA0C88F92FC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11096822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Range Search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59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Point in a Given Rectangle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6B7B6-6B5E-4971-999E-2BE97633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1447800"/>
            <a:ext cx="3048000" cy="30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172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010796" y="1824877"/>
            <a:ext cx="3788965" cy="374724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ABD573-558A-4F94-BC5F-26E3F2C36877}"/>
              </a:ext>
            </a:extLst>
          </p:cNvPr>
          <p:cNvSpPr/>
          <p:nvPr/>
        </p:nvSpPr>
        <p:spPr>
          <a:xfrm>
            <a:off x="7010797" y="1824877"/>
            <a:ext cx="1579716" cy="374724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CFEA75C-EE20-41D3-9908-549F5577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/>
              <a:t>Each node has a Rectangle</a:t>
            </a:r>
          </a:p>
          <a:p>
            <a:r>
              <a:rPr lang="en-GB" dirty="0">
                <a:sym typeface="Wingdings" panose="05000000000000000000" pitchFamily="2" charset="2"/>
              </a:rPr>
              <a:t>Root  whole Plane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9482AC8-D5D0-455D-BA36-8C2BE48BAE15}"/>
              </a:ext>
            </a:extLst>
          </p:cNvPr>
          <p:cNvSpPr/>
          <p:nvPr/>
        </p:nvSpPr>
        <p:spPr>
          <a:xfrm>
            <a:off x="8326264" y="3178187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D140D8-DF1B-475E-82BE-618574876F04}"/>
              </a:ext>
            </a:extLst>
          </p:cNvPr>
          <p:cNvSpPr/>
          <p:nvPr/>
        </p:nvSpPr>
        <p:spPr>
          <a:xfrm>
            <a:off x="8134668" y="4228567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596D65-50C9-4723-BFA0-26C4B14717A8}"/>
              </a:ext>
            </a:extLst>
          </p:cNvPr>
          <p:cNvSpPr/>
          <p:nvPr/>
        </p:nvSpPr>
        <p:spPr>
          <a:xfrm>
            <a:off x="7975749" y="4743161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B72418B-2F31-4EA4-B9CD-8284B97A0C86}"/>
              </a:ext>
            </a:extLst>
          </p:cNvPr>
          <p:cNvSpPr/>
          <p:nvPr/>
        </p:nvSpPr>
        <p:spPr>
          <a:xfrm>
            <a:off x="7024934" y="4360484"/>
            <a:ext cx="1565579" cy="121096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426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6" grpId="0" animBg="1"/>
      <p:bldP spid="66" grpId="1" animBg="1"/>
      <p:bldP spid="64" grpId="0" animBg="1"/>
      <p:bldP spid="64" grpId="1" animBg="1"/>
      <p:bldP spid="65" grpId="0" animBg="1"/>
      <p:bldP spid="65" grpId="1" animBg="1"/>
      <p:bldP spid="67" grpId="0" animBg="1"/>
      <p:bldP spid="7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Algorithm </a:t>
            </a:r>
            <a:endParaRPr lang="en-US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CFEA75C-EE20-41D3-9908-549F5577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Recursively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Check</a:t>
            </a:r>
            <a:r>
              <a:rPr lang="en-GB" dirty="0">
                <a:sym typeface="Wingdings" panose="05000000000000000000" pitchFamily="2" charset="2"/>
              </a:rPr>
              <a:t> if point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is in rectangle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Search left</a:t>
            </a:r>
            <a:r>
              <a:rPr lang="en-GB" dirty="0">
                <a:sym typeface="Wingdings" panose="05000000000000000000" pitchFamily="2" charset="2"/>
              </a:rPr>
              <a:t> (if left node rectangle intersects given)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Search right</a:t>
            </a:r>
            <a:r>
              <a:rPr lang="en-GB" dirty="0">
                <a:sym typeface="Wingdings" panose="05000000000000000000" pitchFamily="2" charset="2"/>
              </a:rPr>
              <a:t> (if right node rectangle intersects given)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443EA-B60D-412C-97E3-51D3A21D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812" y="3886200"/>
            <a:ext cx="2335795" cy="23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47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Get all within the rectangle</a:t>
            </a:r>
          </a:p>
        </p:txBody>
      </p:sp>
    </p:spTree>
    <p:extLst>
      <p:ext uri="{BB962C8B-B14F-4D97-AF65-F5344CB8AC3E}">
        <p14:creationId xmlns:p14="http://schemas.microsoft.com/office/powerpoint/2010/main" val="8746286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Check root  not in range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B1E212-F8AC-40C7-A794-799F8EA1E816}"/>
              </a:ext>
            </a:extLst>
          </p:cNvPr>
          <p:cNvSpPr/>
          <p:nvPr/>
        </p:nvSpPr>
        <p:spPr>
          <a:xfrm>
            <a:off x="3223119" y="2971906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C90242-8BC4-4647-9AD2-ECF2678B5291}"/>
              </a:ext>
            </a:extLst>
          </p:cNvPr>
          <p:cNvSpPr/>
          <p:nvPr/>
        </p:nvSpPr>
        <p:spPr>
          <a:xfrm>
            <a:off x="8326264" y="3178187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0213363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left intersects  go left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B1E212-F8AC-40C7-A794-799F8EA1E816}"/>
              </a:ext>
            </a:extLst>
          </p:cNvPr>
          <p:cNvSpPr/>
          <p:nvPr/>
        </p:nvSpPr>
        <p:spPr>
          <a:xfrm>
            <a:off x="3223119" y="2971906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712AA-7FBE-4447-94D3-60FC474A5D66}"/>
              </a:ext>
            </a:extLst>
          </p:cNvPr>
          <p:cNvSpPr/>
          <p:nvPr/>
        </p:nvSpPr>
        <p:spPr>
          <a:xfrm>
            <a:off x="7041652" y="1813399"/>
            <a:ext cx="1532974" cy="379682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C90242-8BC4-4647-9AD2-ECF2678B5291}"/>
              </a:ext>
            </a:extLst>
          </p:cNvPr>
          <p:cNvSpPr/>
          <p:nvPr/>
        </p:nvSpPr>
        <p:spPr>
          <a:xfrm>
            <a:off x="8326264" y="3178187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69273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Search for any</a:t>
            </a:r>
            <a:r>
              <a:rPr lang="en-GB" noProof="1"/>
              <a:t> interval that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intersects</a:t>
            </a:r>
            <a:r>
              <a:rPr lang="en-GB" noProof="1"/>
              <a:t> with a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given interval</a:t>
            </a:r>
            <a:r>
              <a:rPr lang="en-GB" noProof="1"/>
              <a:t> i</a:t>
            </a:r>
          </a:p>
          <a:p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Any Intersection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6B6FEE-D85E-4CA9-A5C3-5881B2B26F6C}"/>
              </a:ext>
            </a:extLst>
          </p:cNvPr>
          <p:cNvGrpSpPr/>
          <p:nvPr/>
        </p:nvGrpSpPr>
        <p:grpSpPr>
          <a:xfrm>
            <a:off x="8532812" y="3784727"/>
            <a:ext cx="2743200" cy="742877"/>
            <a:chOff x="-176622" y="3743195"/>
            <a:chExt cx="2743200" cy="7428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194BB0-60D3-4112-A1F8-8FF91D64143F}"/>
                </a:ext>
              </a:extLst>
            </p:cNvPr>
            <p:cNvGrpSpPr/>
            <p:nvPr/>
          </p:nvGrpSpPr>
          <p:grpSpPr>
            <a:xfrm>
              <a:off x="-176622" y="4024407"/>
              <a:ext cx="2461034" cy="461665"/>
              <a:chOff x="-223638" y="3948207"/>
              <a:chExt cx="2461034" cy="46166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C1B0CE-79F3-4CF4-A831-9F5104A58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4388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B45E6C-EE71-4B68-928A-8FC69AF2FDC5}"/>
                  </a:ext>
                </a:extLst>
              </p:cNvPr>
              <p:cNvSpPr txBox="1"/>
              <p:nvPr/>
            </p:nvSpPr>
            <p:spPr>
              <a:xfrm>
                <a:off x="-223638" y="3948207"/>
                <a:ext cx="1099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X.Left</a:t>
                </a:r>
                <a:endParaRPr lang="en-GB" b="1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7C06C6-09B6-470D-B418-405C5F1911A5}"/>
                </a:ext>
              </a:extLst>
            </p:cNvPr>
            <p:cNvGrpSpPr/>
            <p:nvPr/>
          </p:nvGrpSpPr>
          <p:grpSpPr>
            <a:xfrm>
              <a:off x="1605162" y="3743195"/>
              <a:ext cx="961416" cy="461665"/>
              <a:chOff x="1147962" y="3436162"/>
              <a:chExt cx="961416" cy="46166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FEC77F-A612-41B7-8B0F-E626A009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1678" y="369232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F0F458-1154-43D1-90F9-BE751DF1739B}"/>
                  </a:ext>
                </a:extLst>
              </p:cNvPr>
              <p:cNvSpPr txBox="1"/>
              <p:nvPr/>
            </p:nvSpPr>
            <p:spPr>
              <a:xfrm>
                <a:off x="1147962" y="343616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9A527E-43F9-4DBF-8FCE-3ADEED7D60E4}"/>
              </a:ext>
            </a:extLst>
          </p:cNvPr>
          <p:cNvGrpSpPr/>
          <p:nvPr/>
        </p:nvGrpSpPr>
        <p:grpSpPr>
          <a:xfrm>
            <a:off x="8242610" y="2743200"/>
            <a:ext cx="3109602" cy="641404"/>
            <a:chOff x="6311977" y="3567207"/>
            <a:chExt cx="3109602" cy="6414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E50424-57E1-4304-B990-BF8FBD00758C}"/>
                </a:ext>
              </a:extLst>
            </p:cNvPr>
            <p:cNvGrpSpPr/>
            <p:nvPr/>
          </p:nvGrpSpPr>
          <p:grpSpPr>
            <a:xfrm>
              <a:off x="6311977" y="3567207"/>
              <a:ext cx="1587727" cy="461665"/>
              <a:chOff x="925285" y="3952672"/>
              <a:chExt cx="1587727" cy="46166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35781B6-074E-45F7-A95B-3BAC64EDB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285" y="4191000"/>
                <a:ext cx="12067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BFFE43-B966-47E6-92F4-A5EEDD9D1848}"/>
                  </a:ext>
                </a:extLst>
              </p:cNvPr>
              <p:cNvSpPr txBox="1"/>
              <p:nvPr/>
            </p:nvSpPr>
            <p:spPr>
              <a:xfrm>
                <a:off x="925285" y="395267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X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988CDE-34C3-492B-919C-BEE1A10D9523}"/>
                </a:ext>
              </a:extLst>
            </p:cNvPr>
            <p:cNvGrpSpPr/>
            <p:nvPr/>
          </p:nvGrpSpPr>
          <p:grpSpPr>
            <a:xfrm>
              <a:off x="8425778" y="3746946"/>
              <a:ext cx="995801" cy="461665"/>
              <a:chOff x="1643978" y="2982713"/>
              <a:chExt cx="995801" cy="4616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FBD5A41-79A3-4567-872C-54B24CAA8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079" y="3213546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5C2030-769E-4865-9AD3-987D727A2B6A}"/>
                  </a:ext>
                </a:extLst>
              </p:cNvPr>
              <p:cNvSpPr txBox="1"/>
              <p:nvPr/>
            </p:nvSpPr>
            <p:spPr>
              <a:xfrm>
                <a:off x="1643978" y="298271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FD5183-EF16-4472-A5F2-4645EB583359}"/>
              </a:ext>
            </a:extLst>
          </p:cNvPr>
          <p:cNvGrpSpPr/>
          <p:nvPr/>
        </p:nvGrpSpPr>
        <p:grpSpPr>
          <a:xfrm>
            <a:off x="8257196" y="5105400"/>
            <a:ext cx="3476016" cy="742877"/>
            <a:chOff x="-176622" y="3743195"/>
            <a:chExt cx="3476016" cy="74287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78AC7B-ABC6-413F-9C7D-0CE97D542381}"/>
                </a:ext>
              </a:extLst>
            </p:cNvPr>
            <p:cNvGrpSpPr/>
            <p:nvPr/>
          </p:nvGrpSpPr>
          <p:grpSpPr>
            <a:xfrm>
              <a:off x="-176622" y="4024407"/>
              <a:ext cx="2461034" cy="461665"/>
              <a:chOff x="-223638" y="3948207"/>
              <a:chExt cx="2461034" cy="46166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1264367-12FA-4E4A-99C2-92A3ED326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4388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81C6C6-86F4-4ECC-8EA7-50753B57B8AC}"/>
                  </a:ext>
                </a:extLst>
              </p:cNvPr>
              <p:cNvSpPr txBox="1"/>
              <p:nvPr/>
            </p:nvSpPr>
            <p:spPr>
              <a:xfrm>
                <a:off x="-223638" y="3948207"/>
                <a:ext cx="1099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X.Left</a:t>
                </a:r>
                <a:endParaRPr lang="en-GB" b="1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213EFA-99CF-47DB-B3EC-C0C5FCC11CD5}"/>
                </a:ext>
              </a:extLst>
            </p:cNvPr>
            <p:cNvGrpSpPr/>
            <p:nvPr/>
          </p:nvGrpSpPr>
          <p:grpSpPr>
            <a:xfrm>
              <a:off x="2337978" y="3743195"/>
              <a:ext cx="961416" cy="461665"/>
              <a:chOff x="1880778" y="3436162"/>
              <a:chExt cx="961416" cy="46166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B0284B9-4551-4AFF-838E-0F86F035E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4494" y="369232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4A879D-DC7B-4976-BE48-7BE6B40A6657}"/>
                  </a:ext>
                </a:extLst>
              </p:cNvPr>
              <p:cNvSpPr txBox="1"/>
              <p:nvPr/>
            </p:nvSpPr>
            <p:spPr>
              <a:xfrm>
                <a:off x="1880778" y="343616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</a:t>
                </a: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430F6C2-F656-4A10-84D2-54ADCD7D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61" y="2845789"/>
            <a:ext cx="7519951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x = root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x != null &amp;&amp; x is not intersected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x.left != null &amp;&amp; x.left.max &gt; i.start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x = x.left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x = x.right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x</a:t>
            </a:r>
          </a:p>
        </p:txBody>
      </p:sp>
    </p:spTree>
    <p:extLst>
      <p:ext uri="{BB962C8B-B14F-4D97-AF65-F5344CB8AC3E}">
        <p14:creationId xmlns:p14="http://schemas.microsoft.com/office/powerpoint/2010/main" val="3600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check root  not in range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712AA-7FBE-4447-94D3-60FC474A5D66}"/>
              </a:ext>
            </a:extLst>
          </p:cNvPr>
          <p:cNvSpPr/>
          <p:nvPr/>
        </p:nvSpPr>
        <p:spPr>
          <a:xfrm>
            <a:off x="7041652" y="1813399"/>
            <a:ext cx="1532974" cy="379682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1821698" y="364809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B1E38AB-4AA3-41A6-B515-2241812EB98A}"/>
              </a:ext>
            </a:extLst>
          </p:cNvPr>
          <p:cNvSpPr/>
          <p:nvPr/>
        </p:nvSpPr>
        <p:spPr>
          <a:xfrm>
            <a:off x="8133379" y="4224263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36164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! left intersects  skip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712AA-7FBE-4447-94D3-60FC474A5D66}"/>
              </a:ext>
            </a:extLst>
          </p:cNvPr>
          <p:cNvSpPr/>
          <p:nvPr/>
        </p:nvSpPr>
        <p:spPr>
          <a:xfrm>
            <a:off x="7041652" y="4338803"/>
            <a:ext cx="1532974" cy="127142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1821698" y="364809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B1E38AB-4AA3-41A6-B515-2241812EB98A}"/>
              </a:ext>
            </a:extLst>
          </p:cNvPr>
          <p:cNvSpPr/>
          <p:nvPr/>
        </p:nvSpPr>
        <p:spPr>
          <a:xfrm>
            <a:off x="8133379" y="4224263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3991631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right intersects  go right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B1E212-F8AC-40C7-A794-799F8EA1E816}"/>
              </a:ext>
            </a:extLst>
          </p:cNvPr>
          <p:cNvSpPr/>
          <p:nvPr/>
        </p:nvSpPr>
        <p:spPr>
          <a:xfrm>
            <a:off x="1814348" y="3659496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712AA-7FBE-4447-94D3-60FC474A5D66}"/>
              </a:ext>
            </a:extLst>
          </p:cNvPr>
          <p:cNvSpPr/>
          <p:nvPr/>
        </p:nvSpPr>
        <p:spPr>
          <a:xfrm>
            <a:off x="7041652" y="1809751"/>
            <a:ext cx="1532974" cy="26913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8138994" y="4227886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872530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check root  intersects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712AA-7FBE-4447-94D3-60FC474A5D66}"/>
              </a:ext>
            </a:extLst>
          </p:cNvPr>
          <p:cNvSpPr/>
          <p:nvPr/>
        </p:nvSpPr>
        <p:spPr>
          <a:xfrm>
            <a:off x="7041652" y="1809751"/>
            <a:ext cx="1532974" cy="26913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2363020" y="428730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7241468" y="1964804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1206994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left is null  skip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2363020" y="428730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7241468" y="1964804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2A6E33-1369-4F95-97AA-1CEBAC707AC9}"/>
              </a:ext>
            </a:extLst>
          </p:cNvPr>
          <p:cNvSpPr/>
          <p:nvPr/>
        </p:nvSpPr>
        <p:spPr>
          <a:xfrm>
            <a:off x="7032127" y="1809751"/>
            <a:ext cx="467592" cy="26913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499698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right intersects  go right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712AA-7FBE-4447-94D3-60FC474A5D66}"/>
              </a:ext>
            </a:extLst>
          </p:cNvPr>
          <p:cNvSpPr/>
          <p:nvPr/>
        </p:nvSpPr>
        <p:spPr>
          <a:xfrm>
            <a:off x="7412682" y="1809751"/>
            <a:ext cx="1161943" cy="26913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2363020" y="428730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7241468" y="1964804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338180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check root  intersects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712AA-7FBE-4447-94D3-60FC474A5D66}"/>
              </a:ext>
            </a:extLst>
          </p:cNvPr>
          <p:cNvSpPr/>
          <p:nvPr/>
        </p:nvSpPr>
        <p:spPr>
          <a:xfrm>
            <a:off x="7412682" y="1809751"/>
            <a:ext cx="1161943" cy="269132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2695037" y="505943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7568412" y="2771775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21904160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left is null  skip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2695037" y="505943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7568412" y="2771775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BC77FA-8E64-4FEE-8819-C2E629E3C8EB}"/>
              </a:ext>
            </a:extLst>
          </p:cNvPr>
          <p:cNvSpPr/>
          <p:nvPr/>
        </p:nvSpPr>
        <p:spPr>
          <a:xfrm>
            <a:off x="7381955" y="2917752"/>
            <a:ext cx="1215994" cy="155755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36712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right is null  skip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2695037" y="505943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7568412" y="2771775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455C92-C0EC-4F3D-B70B-CDD2FC544429}"/>
              </a:ext>
            </a:extLst>
          </p:cNvPr>
          <p:cNvSpPr/>
          <p:nvPr/>
        </p:nvSpPr>
        <p:spPr>
          <a:xfrm>
            <a:off x="7381955" y="1828800"/>
            <a:ext cx="1215994" cy="118927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989862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done  return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2695037" y="505943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7568412" y="2771775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8663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(12, 19)</a:t>
            </a:r>
          </a:p>
          <a:p>
            <a:r>
              <a:rPr lang="en-GB" noProof="1"/>
              <a:t>Start at (20, 36)</a:t>
            </a:r>
          </a:p>
          <a:p>
            <a:r>
              <a:rPr lang="en-GB" noProof="1"/>
              <a:t>x.left.max &gt; i.start </a:t>
            </a:r>
            <a:r>
              <a:rPr lang="en-GB" noProof="1">
                <a:sym typeface="Wingdings" panose="05000000000000000000" pitchFamily="2" charset="2"/>
              </a:rPr>
              <a:t> left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0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done  return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2360694" y="428730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7234907" y="1952817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95492581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done  return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1810260" y="3649575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8138994" y="4228567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659179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right !intersects range  skip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1789B6-E9D9-4F50-B263-A6B48D8AF514}"/>
              </a:ext>
            </a:extLst>
          </p:cNvPr>
          <p:cNvSpPr/>
          <p:nvPr/>
        </p:nvSpPr>
        <p:spPr>
          <a:xfrm>
            <a:off x="3217896" y="2962564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EA6A0-F535-439D-B0C9-895C8B12AD20}"/>
              </a:ext>
            </a:extLst>
          </p:cNvPr>
          <p:cNvSpPr/>
          <p:nvPr/>
        </p:nvSpPr>
        <p:spPr>
          <a:xfrm>
            <a:off x="8328058" y="3178496"/>
            <a:ext cx="411950" cy="38880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8CA8E3-A8F8-4466-B823-CD95B9D8985B}"/>
              </a:ext>
            </a:extLst>
          </p:cNvPr>
          <p:cNvSpPr/>
          <p:nvPr/>
        </p:nvSpPr>
        <p:spPr>
          <a:xfrm>
            <a:off x="8477724" y="1819275"/>
            <a:ext cx="2286954" cy="375360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72864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Search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2C60F-9418-4B9F-871A-0C5BE4728378}"/>
              </a:ext>
            </a:extLst>
          </p:cNvPr>
          <p:cNvSpPr/>
          <p:nvPr/>
        </p:nvSpPr>
        <p:spPr>
          <a:xfrm>
            <a:off x="7241468" y="198385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8861B7D-F0E9-46E0-9086-74220DDF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done  return</a:t>
            </a:r>
          </a:p>
          <a:p>
            <a:r>
              <a:rPr lang="en-GB" dirty="0">
                <a:sym typeface="Wingdings" panose="05000000000000000000" pitchFamily="2" charset="2"/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1592538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search for: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Range search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Nearest neighbour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K-d Tree Search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2E148-FF57-4FDA-B366-791DDDA1CC2B}"/>
              </a:ext>
            </a:extLst>
          </p:cNvPr>
          <p:cNvSpPr txBox="1"/>
          <p:nvPr/>
        </p:nvSpPr>
        <p:spPr>
          <a:xfrm>
            <a:off x="10372227" y="415439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(4, 6)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68904-46A3-468B-896C-DAD0002CF77B}"/>
              </a:ext>
            </a:extLst>
          </p:cNvPr>
          <p:cNvSpPr/>
          <p:nvPr/>
        </p:nvSpPr>
        <p:spPr>
          <a:xfrm>
            <a:off x="5789612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1E0233F-1100-4EBC-8EF4-CDB6BD25D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89977"/>
              </p:ext>
            </p:extLst>
          </p:nvPr>
        </p:nvGraphicFramePr>
        <p:xfrm>
          <a:off x="6252674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A71BEC9D-7A9D-4A8B-9961-02D9E04E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137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41DD31-41FB-456A-833F-F0AB3A0A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602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07DEF-5A83-479E-A96B-31D26C48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201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C6E96-EA5E-45A5-8026-CDB99DD87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422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A822B4-DE21-4CC9-8B89-88DFE326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91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3FBF80-566D-4614-AA6A-4624DFE5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710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528704-C885-4638-AEA3-C178D235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674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897E87-72E9-49CA-863B-2439AF25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79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AFCEB8-E458-42AD-B184-DB3072C4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333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D6023-7E2F-4536-8806-C7B6301C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614" y="3282357"/>
            <a:ext cx="215045" cy="198918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8DBCE-871C-457D-9BD8-8B62826B823E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V="1">
            <a:off x="9088088" y="3452144"/>
            <a:ext cx="167019" cy="175689"/>
          </a:xfrm>
          <a:prstGeom prst="line">
            <a:avLst/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2E9E0D-9872-4291-824E-47BA6724A43E}"/>
              </a:ext>
            </a:extLst>
          </p:cNvPr>
          <p:cNvSpPr/>
          <p:nvPr/>
        </p:nvSpPr>
        <p:spPr>
          <a:xfrm>
            <a:off x="6373236" y="197804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1A5478-9AAE-42A8-B43D-ED57AD53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581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31A820-BAAF-42EA-A07B-CF5EE937E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705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086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K-d tree </a:t>
            </a:r>
            <a:r>
              <a:rPr lang="en-GB" dirty="0"/>
              <a:t>by increasing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k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compare by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depth % k</a:t>
            </a:r>
          </a:p>
          <a:p>
            <a:pPr lvl="1"/>
            <a:endParaRPr lang="en-GB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Example – 3-d Tree 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K-d Tree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68904-46A3-468B-896C-DAD0002CF77B}"/>
              </a:ext>
            </a:extLst>
          </p:cNvPr>
          <p:cNvSpPr/>
          <p:nvPr/>
        </p:nvSpPr>
        <p:spPr>
          <a:xfrm>
            <a:off x="6704012" y="1524000"/>
            <a:ext cx="4270656" cy="42261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pic>
        <p:nvPicPr>
          <p:cNvPr id="1026" name="Picture 2" descr="Image result for kd Tree icon">
            <a:extLst>
              <a:ext uri="{FF2B5EF4-FFF2-40B4-BE49-F238E27FC236}">
                <a16:creationId xmlns:a16="http://schemas.microsoft.com/office/drawing/2014/main" id="{615B6DEE-F3B2-4EE5-9C9A-A09D33FEA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377" y="2046042"/>
            <a:ext cx="3540428" cy="336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948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2" y="5638800"/>
            <a:ext cx="10363200" cy="719034"/>
          </a:xfrm>
        </p:spPr>
        <p:txBody>
          <a:bodyPr/>
          <a:lstStyle/>
          <a:p>
            <a:r>
              <a:rPr lang="en-US" dirty="0"/>
              <a:t>K-d Trees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414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CE3A34-2254-4429-8B2D-4EC5650C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Interval trees </a:t>
            </a:r>
            <a:r>
              <a:rPr lang="en-GB" dirty="0"/>
              <a:t>provide efficient search for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overlapping intervals</a:t>
            </a:r>
          </a:p>
          <a:p>
            <a:pPr lvl="1"/>
            <a:r>
              <a:rPr lang="en-GB" dirty="0"/>
              <a:t>Can be used for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rectangle intersection search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Quad trees </a:t>
            </a:r>
            <a:r>
              <a:rPr lang="en-GB" dirty="0"/>
              <a:t>provide efficient search for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intersecting objects</a:t>
            </a:r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K-d trees </a:t>
            </a:r>
            <a:r>
              <a:rPr lang="en-GB" dirty="0"/>
              <a:t>provide fast retrieval of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multidimensional data</a:t>
            </a:r>
          </a:p>
        </p:txBody>
      </p:sp>
      <p:pic>
        <p:nvPicPr>
          <p:cNvPr id="8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89CF86F1-B13B-450D-B475-C1AE4861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4107327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500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(12, 19)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6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(12, 19)</a:t>
            </a:r>
          </a:p>
          <a:p>
            <a:r>
              <a:rPr lang="en-GB" noProof="1"/>
              <a:t>x intersects i </a:t>
            </a:r>
            <a:r>
              <a:rPr lang="en-GB" noProof="1">
                <a:sym typeface="Wingdings" panose="05000000000000000000" pitchFamily="2" charset="2"/>
              </a:rPr>
              <a:t> return x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8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(102, 110)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4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(102, 110)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9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(102, 110)</a:t>
            </a:r>
          </a:p>
          <a:p>
            <a:r>
              <a:rPr lang="en-GB" noProof="1"/>
              <a:t>x = null </a:t>
            </a:r>
            <a:r>
              <a:rPr lang="en-GB" noProof="1">
                <a:sym typeface="Wingdings" panose="05000000000000000000" pitchFamily="2" charset="2"/>
              </a:rPr>
              <a:t> return null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7221246" cy="3089208"/>
            <a:chOff x="2329880" y="1524000"/>
            <a:chExt cx="7221246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70E5353F-145E-41A9-BA48-B5BEB491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594" y="3800407"/>
              <a:ext cx="1478532" cy="75652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null</a:t>
              </a:r>
              <a:endParaRPr kumimoji="0"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58F471-D8C7-4B19-8C90-9405BEBAA012}"/>
              </a:ext>
            </a:extLst>
          </p:cNvPr>
          <p:cNvCxnSpPr>
            <a:cxnSpLocks/>
            <a:stCxn id="19" idx="0"/>
            <a:endCxn id="39" idx="5"/>
          </p:cNvCxnSpPr>
          <p:nvPr/>
        </p:nvCxnSpPr>
        <p:spPr>
          <a:xfrm flipH="1" flipV="1">
            <a:off x="9958606" y="4267596"/>
            <a:ext cx="495574" cy="558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given interval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we search:</a:t>
            </a:r>
          </a:p>
          <a:p>
            <a:pPr lvl="1"/>
            <a:r>
              <a:rPr lang="en-US" dirty="0"/>
              <a:t>All nodes to the left where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x.left.max &gt; i.start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All nodes to the right where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x.right.start &lt; i.end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228012" y="1447800"/>
            <a:ext cx="3657600" cy="1550217"/>
            <a:chOff x="8228012" y="1421583"/>
            <a:chExt cx="3657600" cy="1550217"/>
          </a:xfrm>
        </p:grpSpPr>
        <p:sp>
          <p:nvSpPr>
            <p:cNvPr id="8" name="Arc 7"/>
            <p:cNvSpPr/>
            <p:nvPr/>
          </p:nvSpPr>
          <p:spPr>
            <a:xfrm>
              <a:off x="8532812" y="1447800"/>
              <a:ext cx="1600200" cy="1524000"/>
            </a:xfrm>
            <a:prstGeom prst="arc">
              <a:avLst>
                <a:gd name="adj1" fmla="val 10714516"/>
                <a:gd name="adj2" fmla="val 0"/>
              </a:avLst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9637712" y="1421583"/>
              <a:ext cx="1600200" cy="1524000"/>
            </a:xfrm>
            <a:prstGeom prst="arc">
              <a:avLst>
                <a:gd name="adj1" fmla="val 10714516"/>
                <a:gd name="adj2" fmla="val 159163"/>
              </a:avLst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28012" y="2209800"/>
              <a:ext cx="3657600" cy="0"/>
            </a:xfrm>
            <a:prstGeom prst="line">
              <a:avLst/>
            </a:prstGeom>
            <a:ln w="444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80412" y="2268079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/>
                <a:t>A.s       B.s  A.e       B.e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9766412" y="1752600"/>
              <a:ext cx="138000" cy="152400"/>
            </a:xfrm>
            <a:prstGeom prst="line">
              <a:avLst/>
            </a:prstGeom>
            <a:ln w="38100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766412" y="1857939"/>
              <a:ext cx="216429" cy="224263"/>
            </a:xfrm>
            <a:prstGeom prst="line">
              <a:avLst/>
            </a:prstGeom>
            <a:ln w="38100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9868919" y="1992279"/>
              <a:ext cx="138000" cy="152400"/>
            </a:xfrm>
            <a:prstGeom prst="line">
              <a:avLst/>
            </a:prstGeom>
            <a:ln w="38100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9F7300-6E37-419F-8BDD-47B64CC8ADF5}"/>
              </a:ext>
            </a:extLst>
          </p:cNvPr>
          <p:cNvGrpSpPr/>
          <p:nvPr/>
        </p:nvGrpSpPr>
        <p:grpSpPr>
          <a:xfrm>
            <a:off x="4920680" y="3200400"/>
            <a:ext cx="6202932" cy="3089208"/>
            <a:chOff x="2329880" y="1524000"/>
            <a:chExt cx="6202932" cy="3089208"/>
          </a:xfrm>
        </p:grpSpPr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09969B67-5C4B-4654-A734-5D05E752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D4397EEC-B0F2-4123-B41A-F1FAFE7D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E436259C-DD33-4A8B-B4A9-AC36D6B9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8B733930-6FC0-4941-8AE7-934FE363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2394C349-3EFF-46A9-8D75-18BDCACA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AFA86351-89C0-4BAA-8BF4-1AA496E5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07CCCB-42DD-4ED9-8321-8951FB0D3A78}"/>
                </a:ext>
              </a:extLst>
            </p:cNvPr>
            <p:cNvCxnSpPr>
              <a:cxnSpLocks/>
              <a:stCxn id="49" idx="0"/>
              <a:endCxn id="48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4B4A23-1E1A-447F-9C7A-BFFE9C64CD2E}"/>
                </a:ext>
              </a:extLst>
            </p:cNvPr>
            <p:cNvCxnSpPr>
              <a:cxnSpLocks/>
              <a:stCxn id="50" idx="0"/>
              <a:endCxn id="48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0CF78E-9943-429F-B975-9316065C3071}"/>
                </a:ext>
              </a:extLst>
            </p:cNvPr>
            <p:cNvCxnSpPr>
              <a:cxnSpLocks/>
              <a:stCxn id="51" idx="0"/>
              <a:endCxn id="47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1D2102-1C87-4B94-8456-A5C83DDE127A}"/>
                </a:ext>
              </a:extLst>
            </p:cNvPr>
            <p:cNvCxnSpPr>
              <a:cxnSpLocks/>
              <a:stCxn id="48" idx="0"/>
              <a:endCxn id="46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9C64B7-0B2F-4EB1-A2BC-D6A3F9AF5718}"/>
                </a:ext>
              </a:extLst>
            </p:cNvPr>
            <p:cNvCxnSpPr>
              <a:cxnSpLocks/>
              <a:stCxn id="47" idx="0"/>
              <a:endCxn id="46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utoShape 5">
            <a:extLst>
              <a:ext uri="{FF2B5EF4-FFF2-40B4-BE49-F238E27FC236}">
                <a16:creationId xmlns:a16="http://schemas.microsoft.com/office/drawing/2014/main" id="{412FE4E3-45A9-4670-A019-D312464F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787" y="4460981"/>
            <a:ext cx="3358801" cy="567869"/>
          </a:xfrm>
          <a:prstGeom prst="wedgeRoundRectCallout">
            <a:avLst>
              <a:gd name="adj1" fmla="val 56972"/>
              <a:gd name="adj2" fmla="val -18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All intersecting (9, 50)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9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(20, 36) intersects (9, 50)</a:t>
            </a:r>
          </a:p>
          <a:p>
            <a:r>
              <a:rPr lang="en-GB" noProof="1"/>
              <a:t>x.left.max &gt; i.start </a:t>
            </a:r>
            <a:r>
              <a:rPr lang="en-GB" noProof="1">
                <a:sym typeface="Wingdings" panose="05000000000000000000" pitchFamily="2" charset="2"/>
              </a:rPr>
              <a:t> go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(20,36)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669" cy="3089208"/>
            <a:chOff x="2329880" y="1524000"/>
            <a:chExt cx="7303669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2ED312B-8CD9-4AEE-94A1-926A02FF1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017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AF4C8F-CBF9-4B99-854C-200EBFFA9132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997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2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Interval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Interval Intersection Search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Rectangle Intersection Search</a:t>
            </a:r>
            <a:r>
              <a:rPr lang="en-US" sz="2800" dirty="0"/>
              <a:t> – Sweep Line Algorithm</a:t>
            </a:r>
            <a:endParaRPr lang="en-GB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b="1" dirty="0">
                <a:solidFill>
                  <a:schemeClr val="tx2">
                    <a:lumMod val="75000"/>
                  </a:schemeClr>
                </a:solidFill>
              </a:rPr>
              <a:t>Quad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Object Intersection Search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K-d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Point Range Search</a:t>
            </a:r>
            <a:endParaRPr lang="en-GB" sz="2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(3, 41) intersects (9, 50)</a:t>
            </a:r>
          </a:p>
          <a:p>
            <a:r>
              <a:rPr lang="en-GB" noProof="1"/>
              <a:t>x.left.max not &gt; i.start </a:t>
            </a:r>
            <a:r>
              <a:rPr lang="en-GB" noProof="1">
                <a:sym typeface="Wingdings" panose="05000000000000000000" pitchFamily="2" charset="2"/>
              </a:rPr>
              <a:t> skip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(3,10)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5CC541CE-DD73-4175-A711-ACBA40DA3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3EEE99-0177-4C94-B489-1637E4AC8F55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0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(3, 41) intersects (9, 50)</a:t>
            </a:r>
          </a:p>
          <a:p>
            <a:r>
              <a:rPr lang="en-GB" noProof="1"/>
              <a:t>x.right.start &lt; i.end </a:t>
            </a:r>
            <a:r>
              <a:rPr lang="en-GB" noProof="1">
                <a:sym typeface="Wingdings" panose="05000000000000000000" pitchFamily="2" charset="2"/>
              </a:rPr>
              <a:t> go right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(3,10)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9145014C-A8B9-4622-8A2F-1979BDAF7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0639BF-7B04-483A-BDF0-8CC186485B4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7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(10, 15) intersects (9, 50)</a:t>
            </a:r>
          </a:p>
          <a:p>
            <a:r>
              <a:rPr lang="en-GB" noProof="1"/>
              <a:t>left &amp; right = null </a:t>
            </a:r>
            <a:r>
              <a:rPr lang="en-GB" noProof="1">
                <a:sym typeface="Wingdings" panose="05000000000000000000" pitchFamily="2" charset="2"/>
              </a:rPr>
              <a:t>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(10,15)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9FDA3603-D519-4677-9C6F-FE0CD7D3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811432-0808-46C6-9C05-789DE96E2181}"/>
                </a:ext>
              </a:extLst>
            </p:cNvPr>
            <p:cNvCxnSpPr>
              <a:cxnSpLocks/>
              <a:stCxn id="22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5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left &amp; right = done </a:t>
            </a:r>
            <a:r>
              <a:rPr lang="en-GB" noProof="1">
                <a:sym typeface="Wingdings" panose="05000000000000000000" pitchFamily="2" charset="2"/>
              </a:rPr>
              <a:t>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(10,15)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FB42F7AF-C974-48AF-A4EA-DD6DFE567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87F789-99FC-422E-85D3-C3206693D59D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8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left = done</a:t>
            </a:r>
          </a:p>
          <a:p>
            <a:r>
              <a:rPr lang="en-GB" noProof="1">
                <a:sym typeface="Wingdings" panose="05000000000000000000" pitchFamily="2" charset="2"/>
              </a:rPr>
              <a:t>x.right.start &lt; i.end  go right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(10,15)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#6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(29, 99) intersects i</a:t>
            </a:r>
          </a:p>
          <a:p>
            <a:r>
              <a:rPr lang="en-GB" noProof="1">
                <a:sym typeface="Wingdings" panose="05000000000000000000" pitchFamily="2" charset="2"/>
              </a:rPr>
              <a:t>x.left.max &gt; i.start  go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(10,15),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(29,99)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#7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7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/>
              <a:t>(25, 30) intersects i</a:t>
            </a:r>
          </a:p>
          <a:p>
            <a:r>
              <a:rPr lang="en-GB" noProof="1">
                <a:sym typeface="Wingdings" panose="05000000000000000000" pitchFamily="2" charset="2"/>
              </a:rPr>
              <a:t>left &amp; right = null 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(10,15), (29,99),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9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>
                <a:sym typeface="Wingdings" panose="05000000000000000000" pitchFamily="2" charset="2"/>
              </a:rPr>
              <a:t>x.right.start &gt; i.end 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(10,15), (29,99), </a:t>
            </a:r>
            <a:r>
              <a:rPr lang="en-GB" noProof="1"/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0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(9, 50)</a:t>
            </a:r>
          </a:p>
          <a:p>
            <a:r>
              <a:rPr lang="en-GB" noProof="1">
                <a:sym typeface="Wingdings" panose="05000000000000000000" pitchFamily="2" charset="2"/>
              </a:rPr>
              <a:t>back at root  over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(3,10), (10,15), (29,99), </a:t>
            </a:r>
            <a:r>
              <a:rPr lang="en-GB" noProof="1"/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#10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(3..10)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7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2" y="5638800"/>
            <a:ext cx="10363200" cy="719034"/>
          </a:xfrm>
        </p:spPr>
        <p:txBody>
          <a:bodyPr/>
          <a:lstStyle/>
          <a:p>
            <a:r>
              <a:rPr lang="en-US" dirty="0"/>
              <a:t>Interval Trees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Interval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Interval Intersection Search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57BC5-69BE-4B07-93FD-01A1B1ACBA79}"/>
              </a:ext>
            </a:extLst>
          </p:cNvPr>
          <p:cNvGrpSpPr/>
          <p:nvPr/>
        </p:nvGrpSpPr>
        <p:grpSpPr>
          <a:xfrm>
            <a:off x="2329880" y="1524000"/>
            <a:ext cx="6202932" cy="3089208"/>
            <a:chOff x="2329880" y="1524000"/>
            <a:chExt cx="6202932" cy="3089208"/>
          </a:xfrm>
        </p:grpSpPr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3EFC2F86-7717-4143-9913-F8781B8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FF1F519F-4C8D-4F19-80FB-99FA41BF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35AB101C-75F5-4253-8250-1EF79AD68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980D8DDD-0345-4445-A6AA-94AD933E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847A5A57-E543-4785-9EF4-048079B26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BA019C19-21F8-44D4-B177-D8E51BEC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DBBBC4-09D6-4226-8EDE-1A30F07CCC71}"/>
                </a:ext>
              </a:extLst>
            </p:cNvPr>
            <p:cNvCxnSpPr>
              <a:cxnSpLocks/>
              <a:stCxn id="16" idx="0"/>
              <a:endCxn id="15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1CFC25-C270-4414-B49F-3DC5ADC94D03}"/>
                </a:ext>
              </a:extLst>
            </p:cNvPr>
            <p:cNvCxnSpPr>
              <a:cxnSpLocks/>
              <a:stCxn id="17" idx="0"/>
              <a:endCxn id="15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5D7E2C-F114-470F-B4C0-496646086BF5}"/>
                </a:ext>
              </a:extLst>
            </p:cNvPr>
            <p:cNvCxnSpPr>
              <a:cxnSpLocks/>
              <a:stCxn id="18" idx="0"/>
              <a:endCxn id="14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A54A98-5890-4F8F-9720-FB49DE9A5315}"/>
                </a:ext>
              </a:extLst>
            </p:cNvPr>
            <p:cNvCxnSpPr>
              <a:cxnSpLocks/>
              <a:stCxn id="15" idx="0"/>
              <a:endCxn id="13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515F73-3159-4DE3-8629-6F7CD2AB7596}"/>
                </a:ext>
              </a:extLst>
            </p:cNvPr>
            <p:cNvCxnSpPr>
              <a:cxnSpLocks/>
              <a:stCxn id="14" idx="0"/>
              <a:endCxn id="13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Interval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Rectangle Intersection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88B49-825B-4C7F-8EC6-83AFEF6D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12" y="1600200"/>
            <a:ext cx="5380041" cy="27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Given N rectangles, find all that intersect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A5B29-5C40-4A72-8563-9E4B508F6D36}"/>
              </a:ext>
            </a:extLst>
          </p:cNvPr>
          <p:cNvGrpSpPr/>
          <p:nvPr/>
        </p:nvGrpSpPr>
        <p:grpSpPr>
          <a:xfrm>
            <a:off x="1137119" y="2286000"/>
            <a:ext cx="7395693" cy="3733800"/>
            <a:chOff x="908519" y="2209800"/>
            <a:chExt cx="7395693" cy="3733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A11E79-7B0D-456D-B5D2-59D50C504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519" y="2209800"/>
              <a:ext cx="7395693" cy="3733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E5486-3F96-427E-802E-40782A7F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2" y="4419600"/>
              <a:ext cx="5410200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1141E7E-3554-4270-9031-0A3B66007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212" y="3023856"/>
              <a:ext cx="1447800" cy="471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29193A-B155-4D5B-BA1E-3EDD80E8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695" y="3270626"/>
              <a:ext cx="2022010" cy="134675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6049AB-A384-4309-A28C-1E717E502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207" y="2600890"/>
              <a:ext cx="782405" cy="134675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Save all rectangles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right endpoint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sorted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7186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left endpoint: interval search + insert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1137118" y="175260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3CBA255-5C1D-4613-AD78-EFA493C81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541C64-01CB-43A8-B015-3B6C9076E39D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7817E-6 -1.11111E-6 L 0.06304 -1.11111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left endpoint: interval search + insert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1903412" y="1769886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1AFEF-5728-4428-A225-7F7E5FFF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34D438-556A-4186-A35C-A95F635FAB92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E52133-A74A-45A9-B444-4E7E2305B171}"/>
              </a:ext>
            </a:extLst>
          </p:cNvPr>
          <p:cNvCxnSpPr/>
          <p:nvPr/>
        </p:nvCxnSpPr>
        <p:spPr>
          <a:xfrm>
            <a:off x="10408505" y="3100056"/>
            <a:ext cx="0" cy="471953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852E-6 2.59259E-6 L 0.07463 0.0018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left endpoint: interval search + insert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2807738" y="174644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0B980B-D696-4FE5-A6A7-6CABD3B5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819F4A-9B52-403C-9361-98C13390E3D2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DEFBCC-0F1C-4243-99D5-A05A3687C538}"/>
              </a:ext>
            </a:extLst>
          </p:cNvPr>
          <p:cNvCxnSpPr/>
          <p:nvPr/>
        </p:nvCxnSpPr>
        <p:spPr>
          <a:xfrm>
            <a:off x="10408505" y="3100056"/>
            <a:ext cx="0" cy="471953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FF770-6ED9-4054-A78A-871C0505FCCB}"/>
              </a:ext>
            </a:extLst>
          </p:cNvPr>
          <p:cNvCxnSpPr>
            <a:cxnSpLocks/>
          </p:cNvCxnSpPr>
          <p:nvPr/>
        </p:nvCxnSpPr>
        <p:spPr>
          <a:xfrm>
            <a:off x="10209212" y="3346826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D7EC43A2-D627-470F-B725-9A400D49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243" y="3100056"/>
            <a:ext cx="1687620" cy="567869"/>
          </a:xfrm>
          <a:prstGeom prst="wedgeRoundRectCallout">
            <a:avLst>
              <a:gd name="adj1" fmla="val 56972"/>
              <a:gd name="adj2" fmla="val -18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 hit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1961E-7 4.81481E-6 L 0.09117 0.0053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right endpoint: remove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3918632" y="174644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8893F7A-B29D-4A5E-937A-C267ABE6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7D50E0-5617-477A-8DE2-66C313DF0ABE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459A3-EC17-4D3E-89A5-9138B2871D86}"/>
              </a:ext>
            </a:extLst>
          </p:cNvPr>
          <p:cNvCxnSpPr/>
          <p:nvPr/>
        </p:nvCxnSpPr>
        <p:spPr>
          <a:xfrm>
            <a:off x="10408505" y="3100056"/>
            <a:ext cx="0" cy="471953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A7E0F2-B4D2-4461-9EAC-918F7B472074}"/>
              </a:ext>
            </a:extLst>
          </p:cNvPr>
          <p:cNvCxnSpPr>
            <a:cxnSpLocks/>
          </p:cNvCxnSpPr>
          <p:nvPr/>
        </p:nvCxnSpPr>
        <p:spPr>
          <a:xfrm>
            <a:off x="10209212" y="3346826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88E-6 4.81481E-6 L 0.02813 -0.00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right endpoint: remove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4271263" y="174644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D076D1-57EB-4A9A-BD25-A90F2606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6D7B6-B240-4E61-8EF9-43EADA64F6EA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D4E0D3-71B4-4FE8-9BBD-24DB08CC4A1F}"/>
              </a:ext>
            </a:extLst>
          </p:cNvPr>
          <p:cNvCxnSpPr>
            <a:cxnSpLocks/>
          </p:cNvCxnSpPr>
          <p:nvPr/>
        </p:nvCxnSpPr>
        <p:spPr>
          <a:xfrm>
            <a:off x="10209212" y="3346826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2308E-6 4.81481E-6 L 0.13663 -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left endpoint: interval search + insert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5946366" y="171450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D076D1-57EB-4A9A-BD25-A90F2606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6D7B6-B240-4E61-8EF9-43EADA64F6EA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3AAC01-DF2C-441A-8C36-23F908433A00}"/>
              </a:ext>
            </a:extLst>
          </p:cNvPr>
          <p:cNvCxnSpPr>
            <a:cxnSpLocks/>
          </p:cNvCxnSpPr>
          <p:nvPr/>
        </p:nvCxnSpPr>
        <p:spPr>
          <a:xfrm>
            <a:off x="10392374" y="2677090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255E-6 4.44444E-6 L 0.06642 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right endpoint: remove interval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6754144" y="1654064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D076D1-57EB-4A9A-BD25-A90F2606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6D7B6-B240-4E61-8EF9-43EADA64F6EA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3AAC01-DF2C-441A-8C36-23F908433A00}"/>
              </a:ext>
            </a:extLst>
          </p:cNvPr>
          <p:cNvCxnSpPr>
            <a:cxnSpLocks/>
          </p:cNvCxnSpPr>
          <p:nvPr/>
        </p:nvCxnSpPr>
        <p:spPr>
          <a:xfrm>
            <a:off x="10392374" y="2677090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03E-6 7.40741E-7 L 0.04546 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hlinkClick r:id="rId2"/>
              </a:rPr>
              <a:t>Interval tree</a:t>
            </a:r>
            <a:r>
              <a:rPr lang="en-US" dirty="0"/>
              <a:t> </a:t>
            </a:r>
            <a:r>
              <a:rPr lang="en-US" noProof="1"/>
              <a:t>is a </a:t>
            </a:r>
            <a:r>
              <a:rPr lang="en-US" dirty="0"/>
              <a:t>modified BST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stores intervals</a:t>
            </a:r>
          </a:p>
          <a:p>
            <a:r>
              <a:rPr lang="en-US" dirty="0"/>
              <a:t>Efficient search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 or all intervals</a:t>
            </a:r>
            <a:r>
              <a:rPr lang="en-US" dirty="0"/>
              <a:t>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overlap a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given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38951"/>
              </p:ext>
            </p:extLst>
          </p:nvPr>
        </p:nvGraphicFramePr>
        <p:xfrm>
          <a:off x="7064918" y="4038600"/>
          <a:ext cx="450149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Worst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 +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O(log n + 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B859A1-218C-4FE7-87E2-E8EF48A543A9}"/>
              </a:ext>
            </a:extLst>
          </p:cNvPr>
          <p:cNvGrpSpPr/>
          <p:nvPr/>
        </p:nvGrpSpPr>
        <p:grpSpPr>
          <a:xfrm>
            <a:off x="455612" y="2895600"/>
            <a:ext cx="6202932" cy="3089208"/>
            <a:chOff x="2329880" y="1524000"/>
            <a:chExt cx="6202932" cy="3089208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F4CD321F-8D74-4FEE-BBC6-FCF6D50F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1D0FB6FC-F368-43A9-8409-79015BEBC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AED8F53C-694C-4AA8-B8FC-0478CDBF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BD64DC97-3488-4243-9943-060FC528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BD16D803-43BF-4830-8461-67771DD7B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04E08F04-CE84-407C-9CF4-04BA8238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42675E-2A9C-4B7C-BE77-F8A1E6C8E15C}"/>
                </a:ext>
              </a:extLst>
            </p:cNvPr>
            <p:cNvCxnSpPr>
              <a:cxnSpLocks/>
              <a:stCxn id="20" idx="0"/>
              <a:endCxn id="19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6AC263-B962-4026-BA3E-B88E5614FF98}"/>
                </a:ext>
              </a:extLst>
            </p:cNvPr>
            <p:cNvCxnSpPr>
              <a:cxnSpLocks/>
              <a:stCxn id="21" idx="0"/>
              <a:endCxn id="19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0D9CC1-F428-4ED0-BB84-48CF4AD570B4}"/>
                </a:ext>
              </a:extLst>
            </p:cNvPr>
            <p:cNvCxnSpPr>
              <a:cxnSpLocks/>
              <a:stCxn id="22" idx="0"/>
              <a:endCxn id="18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D2FF9B-3882-4943-AA01-646995E08D2D}"/>
                </a:ext>
              </a:extLst>
            </p:cNvPr>
            <p:cNvCxnSpPr>
              <a:cxnSpLocks/>
              <a:stCxn id="19" idx="0"/>
              <a:endCxn id="17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EDF3A2-4371-4D0E-AF96-B705584C5EA5}"/>
                </a:ext>
              </a:extLst>
            </p:cNvPr>
            <p:cNvCxnSpPr>
              <a:cxnSpLocks/>
              <a:stCxn id="18" idx="0"/>
              <a:endCxn id="17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147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right endpoint: remove interval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7305481" y="1613033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D076D1-57EB-4A9A-BD25-A90F2606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3AAC01-DF2C-441A-8C36-23F908433A00}"/>
              </a:ext>
            </a:extLst>
          </p:cNvPr>
          <p:cNvCxnSpPr>
            <a:cxnSpLocks/>
          </p:cNvCxnSpPr>
          <p:nvPr/>
        </p:nvCxnSpPr>
        <p:spPr>
          <a:xfrm>
            <a:off x="10392374" y="2677090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3605E-6 -7.40741E-7 L 0.01901 -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02 -0.00185 L 0.10028 -0.00185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Quad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Intersection Search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4AFDF08-19FF-40AB-BA09-0E6341C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56373"/>
              </p:ext>
            </p:extLst>
          </p:nvPr>
        </p:nvGraphicFramePr>
        <p:xfrm>
          <a:off x="4722812" y="17526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val 5">
            <a:extLst>
              <a:ext uri="{FF2B5EF4-FFF2-40B4-BE49-F238E27FC236}">
                <a16:creationId xmlns:a16="http://schemas.microsoft.com/office/drawing/2014/main" id="{A5785524-E646-4873-AB9C-9C3ACF1D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332" y="23320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53BF88-E6DD-42F5-9771-22D794D3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32" y="22904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F2DA4158-6F00-42BD-9979-8FF28907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046" y="29144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6DD9549A-B813-4FC0-9E9E-1C2D3FFA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635" y="34442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93DDA265-DE8E-4DA5-A88B-2B89FC23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869" y="39981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DA2DEB20-C403-48B0-9A14-118273B2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699" y="39516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8D440EE7-AC05-4041-893C-65142C40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699" y="32557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27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80707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Quad-Trees</a:t>
            </a:r>
            <a:r>
              <a:rPr lang="en-US" dirty="0"/>
              <a:t> are 2D space partitioning trees</a:t>
            </a:r>
          </a:p>
          <a:p>
            <a:pPr lvl="1"/>
            <a:r>
              <a:rPr lang="en-US" dirty="0"/>
              <a:t>Recursively divide space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quads</a:t>
            </a:r>
            <a:r>
              <a:rPr lang="en-US" dirty="0"/>
              <a:t> (quadrants)</a:t>
            </a:r>
          </a:p>
          <a:p>
            <a:pPr lvl="1"/>
            <a:r>
              <a:rPr lang="en-US" dirty="0"/>
              <a:t>Each node has 0 or 4 children</a:t>
            </a:r>
          </a:p>
          <a:p>
            <a:pPr lvl="1"/>
            <a:r>
              <a:rPr lang="en-US" dirty="0"/>
              <a:t>Offer efficient bounds check for collision detection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326451" y="3657600"/>
            <a:ext cx="6147979" cy="2907850"/>
            <a:chOff x="5451481" y="1046814"/>
            <a:chExt cx="6147979" cy="2907850"/>
          </a:xfrm>
        </p:grpSpPr>
        <p:sp>
          <p:nvSpPr>
            <p:cNvPr id="5" name="Rectangle 4"/>
            <p:cNvSpPr/>
            <p:nvPr/>
          </p:nvSpPr>
          <p:spPr>
            <a:xfrm flipH="1">
              <a:off x="5451481" y="2197845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Straight Arrow Connector 5"/>
            <p:cNvCxnSpPr>
              <a:cxnSpLocks noChangeShapeType="1"/>
              <a:endCxn id="5" idx="0"/>
            </p:cNvCxnSpPr>
            <p:nvPr/>
          </p:nvCxnSpPr>
          <p:spPr bwMode="auto">
            <a:xfrm flipH="1">
              <a:off x="5895660" y="1660855"/>
              <a:ext cx="1483116" cy="536990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endCxn id="17" idx="0"/>
            </p:cNvCxnSpPr>
            <p:nvPr/>
          </p:nvCxnSpPr>
          <p:spPr bwMode="auto">
            <a:xfrm>
              <a:off x="7796396" y="1665364"/>
              <a:ext cx="540609" cy="532481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endCxn id="16" idx="0"/>
            </p:cNvCxnSpPr>
            <p:nvPr/>
          </p:nvCxnSpPr>
          <p:spPr bwMode="auto">
            <a:xfrm flipH="1">
              <a:off x="7092850" y="1665364"/>
              <a:ext cx="495700" cy="532753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endCxn id="15" idx="0"/>
            </p:cNvCxnSpPr>
            <p:nvPr/>
          </p:nvCxnSpPr>
          <p:spPr bwMode="auto">
            <a:xfrm>
              <a:off x="8105284" y="1665364"/>
              <a:ext cx="1424355" cy="537262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632542" y="2247363"/>
              <a:ext cx="526236" cy="48677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9085460" y="2202626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6648671" y="2198117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7892826" y="2197845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7282933" y="1046814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74345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07111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561942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96443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6823514" y="2248478"/>
              <a:ext cx="541771" cy="50114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7458271" y="1099067"/>
              <a:ext cx="537681" cy="497358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0872617" y="3392268"/>
              <a:ext cx="565325" cy="522928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9282901" y="2252987"/>
              <a:ext cx="516960" cy="47819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9858052" y="3440585"/>
              <a:ext cx="460855" cy="426293"/>
            </a:xfrm>
            <a:prstGeom prst="triangle">
              <a:avLst/>
            </a:prstGeom>
            <a:solidFill>
              <a:srgbClr val="C00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8783521" y="3432737"/>
              <a:ext cx="469339" cy="434141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endCxn id="19" idx="0"/>
            </p:cNvCxnSpPr>
            <p:nvPr/>
          </p:nvCxnSpPr>
          <p:spPr bwMode="auto">
            <a:xfrm flipH="1">
              <a:off x="7878680" y="2799981"/>
              <a:ext cx="1310741" cy="552819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0" name="Straight Arrow Connector 49"/>
            <p:cNvCxnSpPr>
              <a:cxnSpLocks noChangeShapeType="1"/>
            </p:cNvCxnSpPr>
            <p:nvPr/>
          </p:nvCxnSpPr>
          <p:spPr bwMode="auto">
            <a:xfrm>
              <a:off x="9607041" y="2804490"/>
              <a:ext cx="540609" cy="532481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 flipH="1">
              <a:off x="8903495" y="2804490"/>
              <a:ext cx="495700" cy="532753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endCxn id="20" idx="0"/>
            </p:cNvCxnSpPr>
            <p:nvPr/>
          </p:nvCxnSpPr>
          <p:spPr bwMode="auto">
            <a:xfrm>
              <a:off x="9915929" y="2804490"/>
              <a:ext cx="1239351" cy="548310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8304212" y="37338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8618732" y="43132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042232" y="42716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9117446" y="48956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10256035" y="54254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0513269" y="59793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9864099" y="59328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9864099" y="52369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9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QuadTree: Insertion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565" y="1704844"/>
            <a:ext cx="7471893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Insert(element)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= root;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(node.Children != null)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quadrant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Get-Quadrant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(node, element)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(quadrant == -1)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node.Children[quadrant]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node.Elements.Add(element)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Try-Split(node)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03812" y="1295400"/>
            <a:ext cx="3124200" cy="1055608"/>
          </a:xfrm>
          <a:prstGeom prst="wedgeRoundRectCallout">
            <a:avLst>
              <a:gd name="adj1" fmla="val -63777"/>
              <a:gd name="adj2" fmla="val 604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Find deepest node to insert element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275012" y="5367476"/>
            <a:ext cx="4953000" cy="1055608"/>
          </a:xfrm>
          <a:prstGeom prst="wedgeRoundRectCallout">
            <a:avLst>
              <a:gd name="adj1" fmla="val -55232"/>
              <a:gd name="adj2" fmla="val -5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Split node into 4 children if max element capacity is reached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1F1D26-BF32-4AA3-BFCD-1B7E2A4B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2011"/>
              </p:ext>
            </p:extLst>
          </p:nvPr>
        </p:nvGraphicFramePr>
        <p:xfrm>
          <a:off x="8761412" y="1524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5">
            <a:extLst>
              <a:ext uri="{FF2B5EF4-FFF2-40B4-BE49-F238E27FC236}">
                <a16:creationId xmlns:a16="http://schemas.microsoft.com/office/drawing/2014/main" id="{2FA1303F-FE1D-4CF6-8F16-3F3793A7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932" y="2103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64033C-A486-4485-88EC-9976AF0F5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432" y="2061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113A3DC-F6D1-47F6-8697-FB9F469F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46" y="2685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8C91FF96-B68D-45B2-888E-5777353C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235" y="3215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1FAB5279-1833-4D32-8DE7-ADBAB4C1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469" y="3769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2F22FFB6-C95F-403E-8E26-DD1E232E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299" y="3723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C78EAE00-52A2-4EAE-9C13-076B214A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299" y="3027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15DC28-0C7F-40F9-9131-B3CD60C5FB28}"/>
              </a:ext>
            </a:extLst>
          </p:cNvPr>
          <p:cNvGrpSpPr/>
          <p:nvPr/>
        </p:nvGrpSpPr>
        <p:grpSpPr>
          <a:xfrm>
            <a:off x="8380412" y="4640079"/>
            <a:ext cx="3285457" cy="1553944"/>
            <a:chOff x="5451481" y="1046814"/>
            <a:chExt cx="6147979" cy="29078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E6654-FF46-4253-88D3-EA1D4A14876F}"/>
                </a:ext>
              </a:extLst>
            </p:cNvPr>
            <p:cNvSpPr/>
            <p:nvPr/>
          </p:nvSpPr>
          <p:spPr>
            <a:xfrm flipH="1">
              <a:off x="5451481" y="2197845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64C4BE5-C30E-49DC-9772-E55C258102DE}"/>
                </a:ext>
              </a:extLst>
            </p:cNvPr>
            <p:cNvCxnSpPr>
              <a:cxnSpLocks noChangeShapeType="1"/>
              <a:endCxn id="17" idx="0"/>
            </p:cNvCxnSpPr>
            <p:nvPr/>
          </p:nvCxnSpPr>
          <p:spPr bwMode="auto">
            <a:xfrm flipH="1">
              <a:off x="5895660" y="1660855"/>
              <a:ext cx="1483116" cy="536990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92FD52-8018-4865-AFF6-6A24BA02558D}"/>
                </a:ext>
              </a:extLst>
            </p:cNvPr>
            <p:cNvCxnSpPr>
              <a:cxnSpLocks noChangeShapeType="1"/>
              <a:endCxn id="25" idx="0"/>
            </p:cNvCxnSpPr>
            <p:nvPr/>
          </p:nvCxnSpPr>
          <p:spPr bwMode="auto">
            <a:xfrm>
              <a:off x="7796396" y="1665364"/>
              <a:ext cx="540609" cy="532481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626C61-615A-4161-8A09-CA527406A1C8}"/>
                </a:ext>
              </a:extLst>
            </p:cNvPr>
            <p:cNvCxnSpPr>
              <a:cxnSpLocks noChangeShapeType="1"/>
              <a:endCxn id="24" idx="0"/>
            </p:cNvCxnSpPr>
            <p:nvPr/>
          </p:nvCxnSpPr>
          <p:spPr bwMode="auto">
            <a:xfrm flipH="1">
              <a:off x="7092850" y="1665364"/>
              <a:ext cx="495700" cy="532753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94A9FF-F4A0-47A8-BD5B-EF1ADAB6E1BF}"/>
                </a:ext>
              </a:extLst>
            </p:cNvPr>
            <p:cNvCxnSpPr>
              <a:cxnSpLocks noChangeShapeType="1"/>
              <a:endCxn id="23" idx="0"/>
            </p:cNvCxnSpPr>
            <p:nvPr/>
          </p:nvCxnSpPr>
          <p:spPr bwMode="auto">
            <a:xfrm>
              <a:off x="8105284" y="1665364"/>
              <a:ext cx="1424355" cy="537262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4C28AE-75D0-4161-80EB-7AF6F46BB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42" y="2247363"/>
              <a:ext cx="526236" cy="48677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633378-D063-4D59-83F4-F9FD8D428ECE}"/>
                </a:ext>
              </a:extLst>
            </p:cNvPr>
            <p:cNvSpPr/>
            <p:nvPr/>
          </p:nvSpPr>
          <p:spPr>
            <a:xfrm flipH="1">
              <a:off x="9085460" y="2202626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540309-FBCD-4DC1-B7E4-492303133C39}"/>
                </a:ext>
              </a:extLst>
            </p:cNvPr>
            <p:cNvSpPr/>
            <p:nvPr/>
          </p:nvSpPr>
          <p:spPr>
            <a:xfrm flipH="1">
              <a:off x="6648671" y="2198117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0CD899-E35C-496B-9C00-4FA405B5E9A8}"/>
                </a:ext>
              </a:extLst>
            </p:cNvPr>
            <p:cNvSpPr/>
            <p:nvPr/>
          </p:nvSpPr>
          <p:spPr>
            <a:xfrm flipH="1">
              <a:off x="7892826" y="2197845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9AE935-4AE2-42D5-ABC2-C681C2824D10}"/>
                </a:ext>
              </a:extLst>
            </p:cNvPr>
            <p:cNvSpPr/>
            <p:nvPr/>
          </p:nvSpPr>
          <p:spPr>
            <a:xfrm flipH="1">
              <a:off x="7282933" y="1046814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E21515-6833-4B5E-9A05-1747D159DCCB}"/>
                </a:ext>
              </a:extLst>
            </p:cNvPr>
            <p:cNvSpPr/>
            <p:nvPr/>
          </p:nvSpPr>
          <p:spPr>
            <a:xfrm flipH="1">
              <a:off x="74345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42318-8315-4657-95CC-FEE982B3DC55}"/>
                </a:ext>
              </a:extLst>
            </p:cNvPr>
            <p:cNvSpPr/>
            <p:nvPr/>
          </p:nvSpPr>
          <p:spPr>
            <a:xfrm flipH="1">
              <a:off x="107111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EF9CEF-CD99-4685-9784-A9DB93ED4978}"/>
                </a:ext>
              </a:extLst>
            </p:cNvPr>
            <p:cNvSpPr/>
            <p:nvPr/>
          </p:nvSpPr>
          <p:spPr>
            <a:xfrm flipH="1">
              <a:off x="8561942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4AB810-BAE0-4A88-8E30-F0F5A4D210DB}"/>
                </a:ext>
              </a:extLst>
            </p:cNvPr>
            <p:cNvSpPr/>
            <p:nvPr/>
          </p:nvSpPr>
          <p:spPr>
            <a:xfrm flipH="1">
              <a:off x="96443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2B085947-7AED-4D59-BDEE-D2E98BC7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514" y="2248478"/>
              <a:ext cx="541771" cy="50114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63493373-39B2-44B2-A297-E3E5BE9B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271" y="1099067"/>
              <a:ext cx="537681" cy="497358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9C5F5641-0074-41CA-B47A-9557E3686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2617" y="3392268"/>
              <a:ext cx="565325" cy="522928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0A4BE863-94D3-420E-8E12-D81FAA26D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901" y="2252987"/>
              <a:ext cx="516960" cy="47819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DC57FBA2-CD5D-40C0-945D-20A5FDE14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8052" y="3440585"/>
              <a:ext cx="460855" cy="426293"/>
            </a:xfrm>
            <a:prstGeom prst="triangle">
              <a:avLst/>
            </a:prstGeom>
            <a:solidFill>
              <a:srgbClr val="C00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D40B0C20-0946-41AF-BB60-DD2071A9C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521" y="3432737"/>
              <a:ext cx="469339" cy="434141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96A967A-9BC8-4C6A-B70C-690529E702AF}"/>
                </a:ext>
              </a:extLst>
            </p:cNvPr>
            <p:cNvCxnSpPr>
              <a:cxnSpLocks noChangeShapeType="1"/>
              <a:endCxn id="27" idx="0"/>
            </p:cNvCxnSpPr>
            <p:nvPr/>
          </p:nvCxnSpPr>
          <p:spPr bwMode="auto">
            <a:xfrm flipH="1">
              <a:off x="7878680" y="2799981"/>
              <a:ext cx="1310741" cy="552819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E7C5DD3-1026-42AB-AC28-5A74E3CF71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07041" y="2804490"/>
              <a:ext cx="540609" cy="532481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6E562B-CDCE-47C2-9ADB-F042C63AF4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903495" y="2804490"/>
              <a:ext cx="495700" cy="532753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C94EBA-AE9D-4D64-ADAB-7FC7AAC3335B}"/>
                </a:ext>
              </a:extLst>
            </p:cNvPr>
            <p:cNvCxnSpPr>
              <a:cxnSpLocks noChangeShapeType="1"/>
              <a:endCxn id="28" idx="0"/>
            </p:cNvCxnSpPr>
            <p:nvPr/>
          </p:nvCxnSpPr>
          <p:spPr bwMode="auto">
            <a:xfrm>
              <a:off x="9915929" y="2804490"/>
              <a:ext cx="1239351" cy="548310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17720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Node Splitting – Max = 4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565" y="1704844"/>
            <a:ext cx="7471893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Insert(element)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= root;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(node.Children != null)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quadrant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Get-Quadrant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(node, element)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(quadrant == -1)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node.Children[quadrant]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node.Elements.Add(element)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Try-Split(node)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275012" y="5367476"/>
            <a:ext cx="4953000" cy="1055608"/>
          </a:xfrm>
          <a:prstGeom prst="wedgeRoundRectCallout">
            <a:avLst>
              <a:gd name="adj1" fmla="val -55232"/>
              <a:gd name="adj2" fmla="val -5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Split node into 4 children if max element capacity is reached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1F1D26-BF32-4AA3-BFCD-1B7E2A4B3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68057"/>
              </p:ext>
            </p:extLst>
          </p:nvPr>
        </p:nvGraphicFramePr>
        <p:xfrm>
          <a:off x="8761412" y="1524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val 5">
            <a:extLst>
              <a:ext uri="{FF2B5EF4-FFF2-40B4-BE49-F238E27FC236}">
                <a16:creationId xmlns:a16="http://schemas.microsoft.com/office/drawing/2014/main" id="{2FA1303F-FE1D-4CF6-8F16-3F3793A7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932" y="2103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64033C-A486-4485-88EC-9976AF0F5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432" y="2061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113A3DC-F6D1-47F6-8697-FB9F469F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646" y="2685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8C91FF96-B68D-45B2-888E-5777353C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235" y="3215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15DC28-0C7F-40F9-9131-B3CD60C5FB28}"/>
              </a:ext>
            </a:extLst>
          </p:cNvPr>
          <p:cNvGrpSpPr/>
          <p:nvPr/>
        </p:nvGrpSpPr>
        <p:grpSpPr>
          <a:xfrm>
            <a:off x="8935492" y="4851905"/>
            <a:ext cx="2416720" cy="939295"/>
            <a:chOff x="5451481" y="1046814"/>
            <a:chExt cx="4522338" cy="175767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E6654-FF46-4253-88D3-EA1D4A14876F}"/>
                </a:ext>
              </a:extLst>
            </p:cNvPr>
            <p:cNvSpPr/>
            <p:nvPr/>
          </p:nvSpPr>
          <p:spPr>
            <a:xfrm flipH="1">
              <a:off x="5451481" y="2197845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64C4BE5-C30E-49DC-9772-E55C258102DE}"/>
                </a:ext>
              </a:extLst>
            </p:cNvPr>
            <p:cNvCxnSpPr>
              <a:cxnSpLocks noChangeShapeType="1"/>
              <a:endCxn id="17" idx="0"/>
            </p:cNvCxnSpPr>
            <p:nvPr/>
          </p:nvCxnSpPr>
          <p:spPr bwMode="auto">
            <a:xfrm flipH="1">
              <a:off x="5895660" y="1660855"/>
              <a:ext cx="1483116" cy="536990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92FD52-8018-4865-AFF6-6A24BA02558D}"/>
                </a:ext>
              </a:extLst>
            </p:cNvPr>
            <p:cNvCxnSpPr>
              <a:cxnSpLocks noChangeShapeType="1"/>
              <a:endCxn id="25" idx="0"/>
            </p:cNvCxnSpPr>
            <p:nvPr/>
          </p:nvCxnSpPr>
          <p:spPr bwMode="auto">
            <a:xfrm>
              <a:off x="7796396" y="1665364"/>
              <a:ext cx="540609" cy="532481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626C61-615A-4161-8A09-CA527406A1C8}"/>
                </a:ext>
              </a:extLst>
            </p:cNvPr>
            <p:cNvCxnSpPr>
              <a:cxnSpLocks noChangeShapeType="1"/>
              <a:endCxn id="24" idx="0"/>
            </p:cNvCxnSpPr>
            <p:nvPr/>
          </p:nvCxnSpPr>
          <p:spPr bwMode="auto">
            <a:xfrm flipH="1">
              <a:off x="7092850" y="1665364"/>
              <a:ext cx="495700" cy="532753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994A9FF-F4A0-47A8-BD5B-EF1ADAB6E1BF}"/>
                </a:ext>
              </a:extLst>
            </p:cNvPr>
            <p:cNvCxnSpPr>
              <a:cxnSpLocks noChangeShapeType="1"/>
              <a:endCxn id="23" idx="0"/>
            </p:cNvCxnSpPr>
            <p:nvPr/>
          </p:nvCxnSpPr>
          <p:spPr bwMode="auto">
            <a:xfrm>
              <a:off x="8105284" y="1665364"/>
              <a:ext cx="1424355" cy="537262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4C28AE-75D0-4161-80EB-7AF6F46BB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542" y="2247363"/>
              <a:ext cx="526236" cy="48677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633378-D063-4D59-83F4-F9FD8D428ECE}"/>
                </a:ext>
              </a:extLst>
            </p:cNvPr>
            <p:cNvSpPr/>
            <p:nvPr/>
          </p:nvSpPr>
          <p:spPr>
            <a:xfrm flipH="1">
              <a:off x="9085460" y="2202626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540309-FBCD-4DC1-B7E4-492303133C39}"/>
                </a:ext>
              </a:extLst>
            </p:cNvPr>
            <p:cNvSpPr/>
            <p:nvPr/>
          </p:nvSpPr>
          <p:spPr>
            <a:xfrm flipH="1">
              <a:off x="6648671" y="2198117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0CD899-E35C-496B-9C00-4FA405B5E9A8}"/>
                </a:ext>
              </a:extLst>
            </p:cNvPr>
            <p:cNvSpPr/>
            <p:nvPr/>
          </p:nvSpPr>
          <p:spPr>
            <a:xfrm flipH="1">
              <a:off x="7892826" y="2197845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9AE935-4AE2-42D5-ABC2-C681C2824D10}"/>
                </a:ext>
              </a:extLst>
            </p:cNvPr>
            <p:cNvSpPr/>
            <p:nvPr/>
          </p:nvSpPr>
          <p:spPr>
            <a:xfrm flipH="1">
              <a:off x="7282933" y="1046814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2B085947-7AED-4D59-BDEE-D2E98BC7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514" y="2248478"/>
              <a:ext cx="541771" cy="50114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63493373-39B2-44B2-A297-E3E5BE9B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8271" y="1099067"/>
              <a:ext cx="537681" cy="497358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0A4BE863-94D3-420E-8E12-D81FAA26D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901" y="2252987"/>
              <a:ext cx="516960" cy="47819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B91D86A-8D1F-4351-91CD-1A642F50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21681"/>
              </p:ext>
            </p:extLst>
          </p:nvPr>
        </p:nvGraphicFramePr>
        <p:xfrm>
          <a:off x="8761412" y="1524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8482875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88680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E746D193-B100-44C1-BAFA-EDF372294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51563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Oval 105">
            <a:extLst>
              <a:ext uri="{FF2B5EF4-FFF2-40B4-BE49-F238E27FC236}">
                <a16:creationId xmlns:a16="http://schemas.microsoft.com/office/drawing/2014/main" id="{474F7176-2B69-445F-9A83-7FF5BF65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2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213B5C-71ED-4B8A-9262-08FD2FF21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34141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val 5">
            <a:extLst>
              <a:ext uri="{FF2B5EF4-FFF2-40B4-BE49-F238E27FC236}">
                <a16:creationId xmlns:a16="http://schemas.microsoft.com/office/drawing/2014/main" id="{67B2A94A-7A97-42A2-B495-F0B27BD6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789905-31BC-4188-850F-0AEA6DB5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49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80519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6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Node has 4 elements </a:t>
            </a:r>
            <a:r>
              <a:rPr lang="en-US" dirty="0">
                <a:sym typeface="Wingdings" panose="05000000000000000000" pitchFamily="2" charset="2"/>
              </a:rPr>
              <a:t> split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07468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94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42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Create 4 child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31098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94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199190-BBE1-41EB-AC46-4349DF56750D}"/>
              </a:ext>
            </a:extLst>
          </p:cNvPr>
          <p:cNvCxnSpPr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EB67F-A541-4252-B3A1-CE01156B70DD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E75DD8-0900-4508-9B4F-FD4A6D77972F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DF164B-A72C-4536-B51A-322DB6EACB46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0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intersects if</a:t>
            </a:r>
            <a:r>
              <a:rPr lang="bg-BG" dirty="0"/>
              <a:t>:</a:t>
            </a:r>
          </a:p>
          <a:p>
            <a:endParaRPr lang="bg-BG" dirty="0"/>
          </a:p>
          <a:p>
            <a:r>
              <a:rPr lang="en-US" dirty="0"/>
              <a:t>Overlapping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 overlapping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Intersection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FF93BF-F8ED-4570-B51F-F4F21A891213}"/>
              </a:ext>
            </a:extLst>
          </p:cNvPr>
          <p:cNvGrpSpPr/>
          <p:nvPr/>
        </p:nvGrpSpPr>
        <p:grpSpPr>
          <a:xfrm>
            <a:off x="465340" y="3549375"/>
            <a:ext cx="1819072" cy="936697"/>
            <a:chOff x="465340" y="3549375"/>
            <a:chExt cx="1819072" cy="93669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908808-36C1-444E-9AEB-A3384E0E6D3C}"/>
                </a:ext>
              </a:extLst>
            </p:cNvPr>
            <p:cNvGrpSpPr/>
            <p:nvPr/>
          </p:nvGrpSpPr>
          <p:grpSpPr>
            <a:xfrm>
              <a:off x="465340" y="4024407"/>
              <a:ext cx="1819072" cy="461665"/>
              <a:chOff x="418324" y="3948207"/>
              <a:chExt cx="1819072" cy="46166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CB7B65D-CD10-4350-ADD9-D65E9E063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4388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C0D535-6625-41A7-8572-2C18E6A114A1}"/>
                  </a:ext>
                </a:extLst>
              </p:cNvPr>
              <p:cNvSpPr txBox="1"/>
              <p:nvPr/>
            </p:nvSpPr>
            <p:spPr>
              <a:xfrm>
                <a:off x="418324" y="394820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15D7C62-4BCA-4F04-A0E6-5C2D47057534}"/>
                </a:ext>
              </a:extLst>
            </p:cNvPr>
            <p:cNvGrpSpPr/>
            <p:nvPr/>
          </p:nvGrpSpPr>
          <p:grpSpPr>
            <a:xfrm>
              <a:off x="865796" y="3549375"/>
              <a:ext cx="1037616" cy="461665"/>
              <a:chOff x="408596" y="3242342"/>
              <a:chExt cx="1037616" cy="461665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32695B9-5DDC-475D-8150-4E3225743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E31126-9A9A-49C0-9520-4EF24E56EDC3}"/>
                  </a:ext>
                </a:extLst>
              </p:cNvPr>
              <p:cNvSpPr txBox="1"/>
              <p:nvPr/>
            </p:nvSpPr>
            <p:spPr>
              <a:xfrm>
                <a:off x="408596" y="324234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b="1" dirty="0"/>
                  <a:t>А</a:t>
                </a:r>
                <a:endParaRPr lang="en-GB" b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8D132-014B-456B-A1E6-3572062D7A4E}"/>
              </a:ext>
            </a:extLst>
          </p:cNvPr>
          <p:cNvGrpSpPr/>
          <p:nvPr/>
        </p:nvGrpSpPr>
        <p:grpSpPr>
          <a:xfrm>
            <a:off x="3437140" y="3549375"/>
            <a:ext cx="1819072" cy="926969"/>
            <a:chOff x="3437140" y="3549375"/>
            <a:chExt cx="1819072" cy="92696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609468-EF08-41A3-834D-B59211D57E64}"/>
                </a:ext>
              </a:extLst>
            </p:cNvPr>
            <p:cNvGrpSpPr/>
            <p:nvPr/>
          </p:nvGrpSpPr>
          <p:grpSpPr>
            <a:xfrm>
              <a:off x="3437140" y="3549375"/>
              <a:ext cx="1819072" cy="461665"/>
              <a:chOff x="418324" y="3934840"/>
              <a:chExt cx="1819072" cy="46166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CBA337B-DB44-4889-9C38-BA43C86D4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4388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B189B8-9261-4705-BF0E-470A5DAF559C}"/>
                  </a:ext>
                </a:extLst>
              </p:cNvPr>
              <p:cNvSpPr txBox="1"/>
              <p:nvPr/>
            </p:nvSpPr>
            <p:spPr>
              <a:xfrm>
                <a:off x="418324" y="3934840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48F1D81-2AA1-4CE0-B0C0-B5F060204EF8}"/>
                </a:ext>
              </a:extLst>
            </p:cNvPr>
            <p:cNvGrpSpPr/>
            <p:nvPr/>
          </p:nvGrpSpPr>
          <p:grpSpPr>
            <a:xfrm>
              <a:off x="3884612" y="4014679"/>
              <a:ext cx="1018160" cy="461665"/>
              <a:chOff x="428052" y="3250446"/>
              <a:chExt cx="1018160" cy="46166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19A4FE-5DF8-4B5C-A95D-7E7D90921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3C6975F-3383-4C7E-B28D-42A8F63BA652}"/>
                  </a:ext>
                </a:extLst>
              </p:cNvPr>
              <p:cNvSpPr txBox="1"/>
              <p:nvPr/>
            </p:nvSpPr>
            <p:spPr>
              <a:xfrm>
                <a:off x="428052" y="3250446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BE95F-E8B2-4276-94DC-1B3CA91C93C7}"/>
              </a:ext>
            </a:extLst>
          </p:cNvPr>
          <p:cNvGrpSpPr/>
          <p:nvPr/>
        </p:nvGrpSpPr>
        <p:grpSpPr>
          <a:xfrm>
            <a:off x="6311977" y="3567207"/>
            <a:ext cx="1916035" cy="915226"/>
            <a:chOff x="6311977" y="3567207"/>
            <a:chExt cx="1916035" cy="91522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5578153-F60E-43AC-81E5-14609FE8FEAE}"/>
                </a:ext>
              </a:extLst>
            </p:cNvPr>
            <p:cNvGrpSpPr/>
            <p:nvPr/>
          </p:nvGrpSpPr>
          <p:grpSpPr>
            <a:xfrm>
              <a:off x="6311977" y="3567207"/>
              <a:ext cx="1587727" cy="461665"/>
              <a:chOff x="925285" y="3952672"/>
              <a:chExt cx="1587727" cy="461665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0BFB930-7564-4A72-B062-DCD5C7627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6285" y="4191000"/>
                <a:ext cx="12067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E7393C9-9FB5-481A-9193-23E51EEA239A}"/>
                  </a:ext>
                </a:extLst>
              </p:cNvPr>
              <p:cNvSpPr txBox="1"/>
              <p:nvPr/>
            </p:nvSpPr>
            <p:spPr>
              <a:xfrm>
                <a:off x="925285" y="395267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F40044B-AAE8-4DDE-985D-6FFA3528D92D}"/>
                </a:ext>
              </a:extLst>
            </p:cNvPr>
            <p:cNvGrpSpPr/>
            <p:nvPr/>
          </p:nvGrpSpPr>
          <p:grpSpPr>
            <a:xfrm>
              <a:off x="7206921" y="4020768"/>
              <a:ext cx="1021091" cy="461665"/>
              <a:chOff x="425121" y="3256535"/>
              <a:chExt cx="1021091" cy="46166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D77EBBD-9D9C-4755-A4DA-4FF354489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92D7D91-1E7E-42A6-8BB8-BEFB6C56797B}"/>
                  </a:ext>
                </a:extLst>
              </p:cNvPr>
              <p:cNvSpPr txBox="1"/>
              <p:nvPr/>
            </p:nvSpPr>
            <p:spPr>
              <a:xfrm>
                <a:off x="425121" y="32565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7B7E08D-0E7E-4652-B4E5-0B0441D34862}"/>
              </a:ext>
            </a:extLst>
          </p:cNvPr>
          <p:cNvGrpSpPr/>
          <p:nvPr/>
        </p:nvGrpSpPr>
        <p:grpSpPr>
          <a:xfrm>
            <a:off x="9580155" y="3559103"/>
            <a:ext cx="2000657" cy="920489"/>
            <a:chOff x="9580155" y="3559103"/>
            <a:chExt cx="2000657" cy="9204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E0B2F64-EB48-4772-BD72-3493E4F59091}"/>
                </a:ext>
              </a:extLst>
            </p:cNvPr>
            <p:cNvGrpSpPr/>
            <p:nvPr/>
          </p:nvGrpSpPr>
          <p:grpSpPr>
            <a:xfrm>
              <a:off x="10019523" y="3559103"/>
              <a:ext cx="1561289" cy="461665"/>
              <a:chOff x="418324" y="3944568"/>
              <a:chExt cx="1572096" cy="461665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5F68CB-A9FA-4CA0-8164-8B343BC67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1919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DF2D187-11C8-4E66-9D24-7076639AC34F}"/>
                  </a:ext>
                </a:extLst>
              </p:cNvPr>
              <p:cNvSpPr txBox="1"/>
              <p:nvPr/>
            </p:nvSpPr>
            <p:spPr>
              <a:xfrm>
                <a:off x="418324" y="3944568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3917BD4-AE4F-4981-B0D9-BCB5CA7C1116}"/>
                </a:ext>
              </a:extLst>
            </p:cNvPr>
            <p:cNvGrpSpPr/>
            <p:nvPr/>
          </p:nvGrpSpPr>
          <p:grpSpPr>
            <a:xfrm>
              <a:off x="9580155" y="4017927"/>
              <a:ext cx="1008247" cy="461665"/>
              <a:chOff x="437965" y="3253695"/>
              <a:chExt cx="1008247" cy="461665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A04B0BD-51F0-4531-A61D-B44304E3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51CD6AA-D95E-444D-89BE-1C946993E14F}"/>
                  </a:ext>
                </a:extLst>
              </p:cNvPr>
              <p:cNvSpPr txBox="1"/>
              <p:nvPr/>
            </p:nvSpPr>
            <p:spPr>
              <a:xfrm>
                <a:off x="437965" y="325369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7388B3-8E90-4F19-898B-B59D577FD2F2}"/>
              </a:ext>
            </a:extLst>
          </p:cNvPr>
          <p:cNvGrpSpPr/>
          <p:nvPr/>
        </p:nvGrpSpPr>
        <p:grpSpPr>
          <a:xfrm>
            <a:off x="1237068" y="5611240"/>
            <a:ext cx="3623744" cy="932232"/>
            <a:chOff x="1237068" y="5611240"/>
            <a:chExt cx="3623744" cy="93223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F7EC55F-E64C-428D-81F8-F5B55A80362B}"/>
                </a:ext>
              </a:extLst>
            </p:cNvPr>
            <p:cNvGrpSpPr/>
            <p:nvPr/>
          </p:nvGrpSpPr>
          <p:grpSpPr>
            <a:xfrm>
              <a:off x="2780524" y="6081807"/>
              <a:ext cx="2080288" cy="461665"/>
              <a:chOff x="432724" y="3948207"/>
              <a:chExt cx="2080288" cy="461665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611D6BF-5411-4691-AA36-B19E0B745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714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E27146C-5920-4AB1-B26F-CE24F25BD7F0}"/>
                  </a:ext>
                </a:extLst>
              </p:cNvPr>
              <p:cNvSpPr txBox="1"/>
              <p:nvPr/>
            </p:nvSpPr>
            <p:spPr>
              <a:xfrm>
                <a:off x="432724" y="394820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6768B6D7-39BC-4D54-B33F-B9BA83976DC8}"/>
                </a:ext>
              </a:extLst>
            </p:cNvPr>
            <p:cNvGrpSpPr/>
            <p:nvPr/>
          </p:nvGrpSpPr>
          <p:grpSpPr>
            <a:xfrm>
              <a:off x="1237068" y="5611240"/>
              <a:ext cx="1032944" cy="461665"/>
              <a:chOff x="413268" y="3246807"/>
              <a:chExt cx="1032944" cy="461665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BC7AFB3-5ED7-437A-83F6-B553CB100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504D0F-4C26-4CA9-BD0F-5962837E7281}"/>
                  </a:ext>
                </a:extLst>
              </p:cNvPr>
              <p:cNvSpPr txBox="1"/>
              <p:nvPr/>
            </p:nvSpPr>
            <p:spPr>
              <a:xfrm>
                <a:off x="413268" y="324680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05395-7813-4DD4-9D33-852B59132D7A}"/>
              </a:ext>
            </a:extLst>
          </p:cNvPr>
          <p:cNvGrpSpPr/>
          <p:nvPr/>
        </p:nvGrpSpPr>
        <p:grpSpPr>
          <a:xfrm>
            <a:off x="7485468" y="5605152"/>
            <a:ext cx="3561944" cy="938320"/>
            <a:chOff x="7485468" y="5605152"/>
            <a:chExt cx="3561944" cy="93832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7E6E1B6-071E-43ED-8499-769869BBD8A0}"/>
                </a:ext>
              </a:extLst>
            </p:cNvPr>
            <p:cNvGrpSpPr/>
            <p:nvPr/>
          </p:nvGrpSpPr>
          <p:grpSpPr>
            <a:xfrm>
              <a:off x="7485468" y="6081807"/>
              <a:ext cx="2089019" cy="461665"/>
              <a:chOff x="423993" y="3948207"/>
              <a:chExt cx="2089019" cy="461665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7B8A6D3-9E30-44E6-A975-57E35047A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4191000"/>
                <a:ext cx="17145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D32B27E-3D4C-400C-AC55-E2DC5E79D6DD}"/>
                  </a:ext>
                </a:extLst>
              </p:cNvPr>
              <p:cNvSpPr txBox="1"/>
              <p:nvPr/>
            </p:nvSpPr>
            <p:spPr>
              <a:xfrm>
                <a:off x="423993" y="394820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D3C1327-9507-4384-B352-40D7452F9C03}"/>
                </a:ext>
              </a:extLst>
            </p:cNvPr>
            <p:cNvGrpSpPr/>
            <p:nvPr/>
          </p:nvGrpSpPr>
          <p:grpSpPr>
            <a:xfrm>
              <a:off x="10017901" y="5605152"/>
              <a:ext cx="1029511" cy="461665"/>
              <a:chOff x="416701" y="3252587"/>
              <a:chExt cx="1029511" cy="461665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8E41DE4-4654-4A7B-A2C3-96E64E696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512" y="3498502"/>
                <a:ext cx="647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03EF9A-9965-4A77-8239-62293C4ADDD6}"/>
                  </a:ext>
                </a:extLst>
              </p:cNvPr>
              <p:cNvSpPr txBox="1"/>
              <p:nvPr/>
            </p:nvSpPr>
            <p:spPr>
              <a:xfrm>
                <a:off x="416701" y="325258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</a:t>
                </a:r>
              </a:p>
            </p:txBody>
          </p:sp>
        </p:grp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499183-C050-4EFC-BA02-47FBDEC2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19" y="1828800"/>
            <a:ext cx="6862293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A.start &lt; B.end &amp;&amp; A.end &gt; B.start</a:t>
            </a:r>
          </a:p>
        </p:txBody>
      </p:sp>
    </p:spTree>
    <p:extLst>
      <p:ext uri="{BB962C8B-B14F-4D97-AF65-F5344CB8AC3E}">
        <p14:creationId xmlns:p14="http://schemas.microsoft.com/office/powerpoint/2010/main" val="6947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 into 0</a:t>
            </a:r>
            <a:r>
              <a:rPr lang="en-US" baseline="30000" dirty="0"/>
              <a:t>th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A39187-DD01-4D09-958C-C0F4365C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82103-3755-4D8C-ADB1-BCD3252DC99B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4ED903-CA30-4A21-BF99-86F8DC85CAD3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1EE528-3C92-4B17-BFCE-D02411A78CFB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776EC-F406-4F3C-8F78-C616FF22FF6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7388EB9-4872-4148-A315-4DDC381F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10A06C-151F-4AB2-94AE-C8F61E0E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AE0B73-1312-4A97-A6C6-CD554CC0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94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30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  into 1</a:t>
            </a:r>
            <a:r>
              <a:rPr lang="en-US" baseline="30000" dirty="0"/>
              <a:t>st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91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A39187-DD01-4D09-958C-C0F4365C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5A6251-950A-4130-8D5E-2E0C6204F17A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B80649-6486-4DB3-8995-D50C322CF668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44DFF1-70D4-4711-8ABC-BF76E98DD95D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2C5627-0149-40ED-AC94-12F1441534C4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7779EEF-5111-4059-A230-2162072A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5959BF-DFDB-4FE8-BE32-681F13425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94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66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 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  <a:p>
            <a:r>
              <a:rPr lang="en-US" dirty="0"/>
              <a:t>Cannot move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5AAF9-B3B8-4670-84E2-008E94911A5D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0556F2-749B-4829-8339-E550CE15FB68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8AD0E4-E7B9-4325-A97E-2687717E0ACB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3E04B-826D-470B-82D2-E3D81C7D8D0D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0AFF8DC-679F-4E46-A33C-F962082A2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2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E41E0D-0F57-4203-AA3B-9FC44C690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506" y="1860820"/>
            <a:ext cx="546505" cy="50551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3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Try to insert it at the deepest level</a:t>
            </a:r>
          </a:p>
          <a:p>
            <a:r>
              <a:rPr lang="en-US" dirty="0"/>
              <a:t>Fits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02671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1803" y="387937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478CD38B-6186-442D-A2EB-49513B2B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23" y="1205344"/>
            <a:ext cx="466693" cy="428121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75C5D7-51DF-4500-B5F2-0CD624BD9673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4F15D8-E8F1-4283-954A-E25B662E00DD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4FF5BE-2A51-4956-875E-676F6FCF393F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2246C7-5D58-46DF-9CC9-894B4F0DDAE6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77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 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37897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E0C556-A91E-4F93-A819-B5A7C96CDE70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E2D747-1A79-4444-A129-43065E4B3A29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5A19CF-494E-473E-AD2A-52E218CD8E66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4F6907-31C9-43C0-B1D4-A2B18E76DBDF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5">
            <a:extLst>
              <a:ext uri="{FF2B5EF4-FFF2-40B4-BE49-F238E27FC236}">
                <a16:creationId xmlns:a16="http://schemas.microsoft.com/office/drawing/2014/main" id="{527DD6DC-B421-49C5-A051-3FEE3EFC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23" y="1205344"/>
            <a:ext cx="466693" cy="428121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98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Try to insert it at the deepest level</a:t>
            </a:r>
          </a:p>
          <a:p>
            <a:r>
              <a:rPr lang="en-US" dirty="0"/>
              <a:t>Fits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02971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937" y="3872165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BE2A2-A3C4-43A7-8219-561E2393EBA3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4A0EFE-B020-473A-A757-6E3C4E63661F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08C131-44E5-42CD-8E0C-B76DA7E3B569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A58E31-7CD5-4794-9DB5-EFCF0B19642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1F70D046-5C72-41B7-900A-152FE778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08" y="1294847"/>
            <a:ext cx="362176" cy="335015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01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6873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74DC65-24D7-4984-84B2-0EE2E4B0401F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1FD1F-4DE2-411C-B110-A544FE4EC028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9BF1A-F896-47FF-8261-4D765AE80A30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C5219B-994E-42A7-8018-9FFAC780F238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5">
            <a:extLst>
              <a:ext uri="{FF2B5EF4-FFF2-40B4-BE49-F238E27FC236}">
                <a16:creationId xmlns:a16="http://schemas.microsoft.com/office/drawing/2014/main" id="{E08DAB9B-9E0B-4AE5-A6C2-2218B17A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08" y="1294847"/>
            <a:ext cx="362176" cy="335015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31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Try to insert it at the deepest level</a:t>
            </a:r>
          </a:p>
          <a:p>
            <a:r>
              <a:rPr lang="en-US" dirty="0"/>
              <a:t>Fits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55000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695" y="3858624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E2CFEA-6511-461B-BBA9-5A2126148F38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0BA262-7B1F-4F51-A172-B7D35C44E5EC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E03F04-ACD8-4F3D-8CEC-4AB9A4E8C971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AABA12-F4EE-42BE-8AC2-561C2AB9A003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">
            <a:extLst>
              <a:ext uri="{FF2B5EF4-FFF2-40B4-BE49-F238E27FC236}">
                <a16:creationId xmlns:a16="http://schemas.microsoft.com/office/drawing/2014/main" id="{DA5A6C4D-8B48-4583-B33C-7181EAB2A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54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  <a:p>
            <a:r>
              <a:rPr lang="en-US" dirty="0"/>
              <a:t>Node elements == 4 </a:t>
            </a:r>
            <a:r>
              <a:rPr lang="en-US" dirty="0">
                <a:sym typeface="Wingdings" panose="05000000000000000000" pitchFamily="2" charset="2"/>
              </a:rPr>
              <a:t> Split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74670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76297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">
            <a:extLst>
              <a:ext uri="{FF2B5EF4-FFF2-40B4-BE49-F238E27FC236}">
                <a16:creationId xmlns:a16="http://schemas.microsoft.com/office/drawing/2014/main" id="{C5832656-EF9C-4291-A8AE-B44C212F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805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Subdivide 3</a:t>
            </a:r>
            <a:r>
              <a:rPr lang="en-US" baseline="30000" dirty="0"/>
              <a:t>rd</a:t>
            </a:r>
            <a:r>
              <a:rPr lang="en-US" dirty="0"/>
              <a:t> quadrant into 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76297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95439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GB" dirty="0"/>
              <a:t>Which intervals overlap with (7, 13)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GB" dirty="0"/>
              <a:t>Intervals - Quiz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3AF757-701E-43AA-A56B-2A2DF3567E0D}"/>
              </a:ext>
            </a:extLst>
          </p:cNvPr>
          <p:cNvGrpSpPr/>
          <p:nvPr/>
        </p:nvGrpSpPr>
        <p:grpSpPr>
          <a:xfrm>
            <a:off x="2177179" y="3581402"/>
            <a:ext cx="1594253" cy="512962"/>
            <a:chOff x="606163" y="3042772"/>
            <a:chExt cx="1594253" cy="30678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85F492-8CBC-498A-95D9-C785B8E4EC1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63" y="3349560"/>
              <a:ext cx="113408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DE9DA1-B1A1-4407-AD06-2FA1E30BF31B}"/>
                </a:ext>
              </a:extLst>
            </p:cNvPr>
            <p:cNvSpPr txBox="1"/>
            <p:nvPr/>
          </p:nvSpPr>
          <p:spPr>
            <a:xfrm>
              <a:off x="760411" y="3042772"/>
              <a:ext cx="1440005" cy="30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(1,6)</a:t>
              </a:r>
              <a:endParaRPr lang="en-GB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01BC35-6251-4B53-9889-AC96B18E32B0}"/>
              </a:ext>
            </a:extLst>
          </p:cNvPr>
          <p:cNvGrpSpPr/>
          <p:nvPr/>
        </p:nvGrpSpPr>
        <p:grpSpPr>
          <a:xfrm>
            <a:off x="3958879" y="4324665"/>
            <a:ext cx="1440005" cy="512962"/>
            <a:chOff x="826883" y="3042772"/>
            <a:chExt cx="1440005" cy="30678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844D55-6206-4D41-B43F-AEBC8E0EEE3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16" y="3349560"/>
              <a:ext cx="91143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47129C-0AA9-4A70-BE6D-A2E9AC4C8016}"/>
                </a:ext>
              </a:extLst>
            </p:cNvPr>
            <p:cNvSpPr txBox="1"/>
            <p:nvPr/>
          </p:nvSpPr>
          <p:spPr>
            <a:xfrm>
              <a:off x="82688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(8,12)</a:t>
              </a:r>
              <a:endParaRPr lang="en-GB" b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580A2E-85FC-41F8-B432-70E581BF584C}"/>
              </a:ext>
            </a:extLst>
          </p:cNvPr>
          <p:cNvGrpSpPr/>
          <p:nvPr/>
        </p:nvGrpSpPr>
        <p:grpSpPr>
          <a:xfrm>
            <a:off x="1408015" y="5125838"/>
            <a:ext cx="4381597" cy="512962"/>
            <a:chOff x="144396" y="3042772"/>
            <a:chExt cx="4381597" cy="30678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F22DEA-C028-46E5-84E6-3A9F4238C7D8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6" y="3349560"/>
              <a:ext cx="43815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9A022-688E-47A9-B90B-B41C2F2ED66C}"/>
                </a:ext>
              </a:extLst>
            </p:cNvPr>
            <p:cNvSpPr txBox="1"/>
            <p:nvPr/>
          </p:nvSpPr>
          <p:spPr>
            <a:xfrm>
              <a:off x="185899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(-2,15)</a:t>
              </a:r>
              <a:endParaRPr lang="en-GB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2854A6-C8AF-419B-B4DD-94B420F7D257}"/>
              </a:ext>
            </a:extLst>
          </p:cNvPr>
          <p:cNvGrpSpPr/>
          <p:nvPr/>
        </p:nvGrpSpPr>
        <p:grpSpPr>
          <a:xfrm>
            <a:off x="5789612" y="4324665"/>
            <a:ext cx="4381597" cy="512962"/>
            <a:chOff x="144396" y="3042772"/>
            <a:chExt cx="4381597" cy="30678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06AAA9-0AC8-410B-A1B1-34E7591B79C7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6" y="3349560"/>
              <a:ext cx="43815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08F94B-E2A3-4D05-93D6-F29A7B8F3612}"/>
                </a:ext>
              </a:extLst>
            </p:cNvPr>
            <p:cNvSpPr txBox="1"/>
            <p:nvPr/>
          </p:nvSpPr>
          <p:spPr>
            <a:xfrm>
              <a:off x="185899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(15,32)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22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  <p:bldP spid="18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76297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7FAED03B-F544-4E97-9BEE-98F54DB2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23" y="1205344"/>
            <a:ext cx="466693" cy="428121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067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76297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BF425174-3BA9-4D9C-A2A3-B07CA273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08" y="1294847"/>
            <a:ext cx="362176" cy="335015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49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0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07968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173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04914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2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Search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potential collisions</a:t>
            </a:r>
            <a:r>
              <a:rPr lang="en-US" dirty="0"/>
              <a:t> with 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fits</a:t>
            </a:r>
            <a:r>
              <a:rPr lang="en-US" dirty="0"/>
              <a:t> into a q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elements and go to q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does not fit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all from node +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60" y="1225441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E0D8766D-F696-42A2-AAA0-4C858288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115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fits into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50758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26" y="1223154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E06D095C-5263-4F22-B513-58F18048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295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03920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35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86029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885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31612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C586D95A-D8AF-4E00-A07B-A41F4FE0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156" y="1929351"/>
            <a:ext cx="488473" cy="451840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2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GB" dirty="0"/>
              <a:t>Which intervals overlap with (7, 13)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GB" dirty="0"/>
              <a:t>Intervals - Quiz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3AF757-701E-43AA-A56B-2A2DF3567E0D}"/>
              </a:ext>
            </a:extLst>
          </p:cNvPr>
          <p:cNvGrpSpPr/>
          <p:nvPr/>
        </p:nvGrpSpPr>
        <p:grpSpPr>
          <a:xfrm>
            <a:off x="2177179" y="3581402"/>
            <a:ext cx="1594253" cy="512962"/>
            <a:chOff x="606163" y="3042772"/>
            <a:chExt cx="1594253" cy="30678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85F492-8CBC-498A-95D9-C785B8E4EC1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63" y="3349560"/>
              <a:ext cx="113408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DE9DA1-B1A1-4407-AD06-2FA1E30BF31B}"/>
                </a:ext>
              </a:extLst>
            </p:cNvPr>
            <p:cNvSpPr txBox="1"/>
            <p:nvPr/>
          </p:nvSpPr>
          <p:spPr>
            <a:xfrm>
              <a:off x="760411" y="3042772"/>
              <a:ext cx="1440005" cy="30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(1,6)</a:t>
              </a:r>
              <a:endParaRPr lang="en-GB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01BC35-6251-4B53-9889-AC96B18E32B0}"/>
              </a:ext>
            </a:extLst>
          </p:cNvPr>
          <p:cNvGrpSpPr/>
          <p:nvPr/>
        </p:nvGrpSpPr>
        <p:grpSpPr>
          <a:xfrm>
            <a:off x="3958879" y="4324665"/>
            <a:ext cx="1440005" cy="512962"/>
            <a:chOff x="826883" y="3042772"/>
            <a:chExt cx="1440005" cy="30678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844D55-6206-4D41-B43F-AEBC8E0EEE3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16" y="3349560"/>
              <a:ext cx="91143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47129C-0AA9-4A70-BE6D-A2E9AC4C8016}"/>
                </a:ext>
              </a:extLst>
            </p:cNvPr>
            <p:cNvSpPr txBox="1"/>
            <p:nvPr/>
          </p:nvSpPr>
          <p:spPr>
            <a:xfrm>
              <a:off x="82688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(8,12)</a:t>
              </a:r>
              <a:endParaRPr lang="en-GB" b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580A2E-85FC-41F8-B432-70E581BF584C}"/>
              </a:ext>
            </a:extLst>
          </p:cNvPr>
          <p:cNvGrpSpPr/>
          <p:nvPr/>
        </p:nvGrpSpPr>
        <p:grpSpPr>
          <a:xfrm>
            <a:off x="1408015" y="5125838"/>
            <a:ext cx="4381597" cy="512962"/>
            <a:chOff x="144396" y="3042772"/>
            <a:chExt cx="4381597" cy="30678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F22DEA-C028-46E5-84E6-3A9F4238C7D8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6" y="3349560"/>
              <a:ext cx="43815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9A022-688E-47A9-B90B-B41C2F2ED66C}"/>
                </a:ext>
              </a:extLst>
            </p:cNvPr>
            <p:cNvSpPr txBox="1"/>
            <p:nvPr/>
          </p:nvSpPr>
          <p:spPr>
            <a:xfrm>
              <a:off x="185899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(-2,15)</a:t>
              </a:r>
              <a:endParaRPr lang="en-GB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2854A6-C8AF-419B-B4DD-94B420F7D257}"/>
              </a:ext>
            </a:extLst>
          </p:cNvPr>
          <p:cNvGrpSpPr/>
          <p:nvPr/>
        </p:nvGrpSpPr>
        <p:grpSpPr>
          <a:xfrm>
            <a:off x="5789612" y="4324665"/>
            <a:ext cx="4381597" cy="512962"/>
            <a:chOff x="144396" y="3042772"/>
            <a:chExt cx="4381597" cy="30678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06AAA9-0AC8-410B-A1B1-34E7591B79C7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6" y="3349560"/>
              <a:ext cx="43815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08F94B-E2A3-4D05-93D6-F29A7B8F3612}"/>
                </a:ext>
              </a:extLst>
            </p:cNvPr>
            <p:cNvSpPr txBox="1"/>
            <p:nvPr/>
          </p:nvSpPr>
          <p:spPr>
            <a:xfrm>
              <a:off x="185899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(15,32)</a:t>
              </a:r>
              <a:endParaRPr lang="en-GB" b="1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87F55AD-63BC-4A38-B91C-208FFE971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68" y="4311015"/>
            <a:ext cx="630764" cy="6307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43BBC9-494B-46DD-BAF3-D0143690F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" y="5125838"/>
            <a:ext cx="630764" cy="6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81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7885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0AEEC76-DFCB-41CF-A431-8D408AA6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946" y="1905000"/>
            <a:ext cx="488473" cy="451840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D2ABDC31-FF5C-4331-9B86-391EEE33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156" y="1929351"/>
            <a:ext cx="488473" cy="451840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432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  <a:p>
            <a:r>
              <a:rPr lang="en-US" dirty="0"/>
              <a:t>Over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84179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8F22E0D7-4F9A-42ED-A625-F6790ED8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534" y="1880649"/>
            <a:ext cx="514799" cy="476191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B2A1AA03-B0FB-42E4-911D-5642DE4E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946" y="1905000"/>
            <a:ext cx="488473" cy="451840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E5484127-115F-4172-AFEE-EF9EDDC9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156" y="1929351"/>
            <a:ext cx="488473" cy="451840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665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Show results from search for        in quad tree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DA09AA-DCDE-4A68-BDD0-D6D5163BA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67729"/>
              </p:ext>
            </p:extLst>
          </p:nvPr>
        </p:nvGraphicFramePr>
        <p:xfrm>
          <a:off x="4646612" y="31242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5">
            <a:extLst>
              <a:ext uri="{FF2B5EF4-FFF2-40B4-BE49-F238E27FC236}">
                <a16:creationId xmlns:a16="http://schemas.microsoft.com/office/drawing/2014/main" id="{D561E600-6B44-450A-A2EA-92B690F4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32" y="37036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CD20C-0571-41AD-A422-C108E6EE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632" y="36620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3645F3B8-D73F-4C54-A3BC-0A7F32A4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35" y="48158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AD0644F9-BEF4-44E9-B6BF-7B7AF3B9A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846" y="42860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1A79F73-339C-4924-8B2D-C4F4EA67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99" y="46273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A9260AED-B08F-4600-A72F-41D35678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99" y="53232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905D24A8-C54F-4C7F-B3D0-D3E4C93C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69" y="53697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40D2B0F1-3548-412D-B826-1ED01C02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361" y="32082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1FED38FE-4BB4-4539-89EA-10D0DDDE2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972" y="1918354"/>
            <a:ext cx="488297" cy="45167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446EE96F-7364-481A-9E3E-EDDA0A12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85" y="4284809"/>
            <a:ext cx="465889" cy="43094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Elements: 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87CFA27-C3A1-443B-8CD5-5AD5230A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63556"/>
              </p:ext>
            </p:extLst>
          </p:nvPr>
        </p:nvGraphicFramePr>
        <p:xfrm>
          <a:off x="4646612" y="31242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5">
            <a:extLst>
              <a:ext uri="{FF2B5EF4-FFF2-40B4-BE49-F238E27FC236}">
                <a16:creationId xmlns:a16="http://schemas.microsoft.com/office/drawing/2014/main" id="{2A7DAE1B-5958-4F63-9029-DA7A01B2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32" y="37036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DFCA83-AE3B-4243-B6AD-CACB86C7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632" y="36620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03E8B879-D03D-46BB-870E-7F39523A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35" y="48158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12074F95-8C69-4308-91AE-1072C69B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846" y="42860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AAAA7849-A240-4DA0-BBCF-BA7B6022F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99" y="46273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CA13D75-F432-496B-97BA-F8ECB05E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99" y="53232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F2F0A128-3A92-4F36-8B78-2A268FAF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69" y="53697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23E133CA-2771-4D01-B492-EBF8E804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361" y="32082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BBC01316-5ECE-4D50-B401-35D3A195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85" y="4284809"/>
            <a:ext cx="465889" cy="43094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BAB0A092-44AE-4487-A4F3-B43D93C50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1981200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A965A1-82BD-423A-99FB-7BEE51B3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2" y="1981199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07E5FAA7-4048-4DE4-A2E6-509F690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1981198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81CBA9CB-BADB-4090-8E60-3F89EECD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1993164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CF06E84-41BF-441B-9E11-9794A69F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1995197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1F175DE-5C4B-4EC7-8842-8277B1BB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829" y="1993164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4610C2BA-067D-4EA1-9A8C-F16B1C6AA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89" y="198119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74BBAAB1-3C2A-46DF-B6F7-792CD1C41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648" y="1997621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95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 four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Endless Splitting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44330"/>
              </p:ext>
            </p:extLst>
          </p:nvPr>
        </p:nvGraphicFramePr>
        <p:xfrm>
          <a:off x="4037012" y="2133600"/>
          <a:ext cx="381000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861" y="2357366"/>
            <a:ext cx="79010" cy="73085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420" y="2196198"/>
            <a:ext cx="79010" cy="7308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72" y="2304863"/>
            <a:ext cx="79010" cy="73085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841" y="2217631"/>
            <a:ext cx="76750" cy="68370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4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Split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Endless Splitting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24814"/>
              </p:ext>
            </p:extLst>
          </p:nvPr>
        </p:nvGraphicFramePr>
        <p:xfrm>
          <a:off x="4037012" y="2133600"/>
          <a:ext cx="381000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20206931"/>
                    </a:ext>
                  </a:extLst>
                </a:gridCol>
              </a:tblGrid>
              <a:tr h="190500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199980549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861" y="2357366"/>
            <a:ext cx="79010" cy="73085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420" y="2196198"/>
            <a:ext cx="79010" cy="7308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72" y="2304863"/>
            <a:ext cx="79010" cy="73085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841" y="2217631"/>
            <a:ext cx="76750" cy="68370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78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Split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Endless Splitting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33256"/>
              </p:ext>
            </p:extLst>
          </p:nvPr>
        </p:nvGraphicFramePr>
        <p:xfrm>
          <a:off x="4037012" y="2133600"/>
          <a:ext cx="381000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48589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2020693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rowSpan="2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33651"/>
                  </a:ext>
                </a:extLst>
              </a:tr>
              <a:tr h="1905000">
                <a:tc gridSpan="2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199980549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861" y="2357366"/>
            <a:ext cx="79010" cy="73085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420" y="2196198"/>
            <a:ext cx="79010" cy="7308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72" y="2304863"/>
            <a:ext cx="79010" cy="73085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841" y="2217631"/>
            <a:ext cx="76750" cy="68370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38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Solution: define max depth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Endless Splitting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33279"/>
              </p:ext>
            </p:extLst>
          </p:nvPr>
        </p:nvGraphicFramePr>
        <p:xfrm>
          <a:off x="4037012" y="2133600"/>
          <a:ext cx="381000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32937084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48589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2020693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rowSpan="2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rowSpan="3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53703"/>
                  </a:ext>
                </a:extLst>
              </a:tr>
              <a:tr h="952500">
                <a:tc gridSpan="2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33651"/>
                  </a:ext>
                </a:extLst>
              </a:tr>
              <a:tr h="1905000">
                <a:tc gridSpan="3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3500" marR="63500" marT="31750" marB="31750"/>
                </a:tc>
                <a:extLst>
                  <a:ext uri="{0D108BD9-81ED-4DB2-BD59-A6C34878D82A}">
                    <a16:rowId xmlns:a16="http://schemas.microsoft.com/office/drawing/2014/main" val="199980549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861" y="2357366"/>
            <a:ext cx="79010" cy="73085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420" y="2196198"/>
            <a:ext cx="79010" cy="7308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872" y="2304863"/>
            <a:ext cx="79010" cy="73085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841" y="2217631"/>
            <a:ext cx="76750" cy="68370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998C4E21-9C9F-4B66-A29F-10199445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177" y="2295338"/>
            <a:ext cx="2247900" cy="1007944"/>
          </a:xfrm>
          <a:prstGeom prst="wedgeRoundRectCallout">
            <a:avLst>
              <a:gd name="adj1" fmla="val -63707"/>
              <a:gd name="adj2" fmla="val -236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Also leads to clustering</a:t>
            </a:r>
          </a:p>
        </p:txBody>
      </p:sp>
    </p:spTree>
    <p:extLst>
      <p:ext uri="{BB962C8B-B14F-4D97-AF65-F5344CB8AC3E}">
        <p14:creationId xmlns:p14="http://schemas.microsoft.com/office/powerpoint/2010/main" val="18458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K-D Trees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59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Splitting Dimensions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1026" name="Picture 2" descr="Image result for k-d tree icon">
            <a:extLst>
              <a:ext uri="{FF2B5EF4-FFF2-40B4-BE49-F238E27FC236}">
                <a16:creationId xmlns:a16="http://schemas.microsoft.com/office/drawing/2014/main" id="{D230FAAF-E26C-49A0-900B-E39D4498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1752600"/>
            <a:ext cx="2628030" cy="272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566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2-d tree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space-partitioning data structure</a:t>
            </a:r>
          </a:p>
          <a:p>
            <a:pPr lvl="1"/>
            <a:r>
              <a:rPr lang="en-GB" dirty="0"/>
              <a:t>Still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BST</a:t>
            </a:r>
            <a:r>
              <a:rPr lang="en-GB" dirty="0"/>
              <a:t> (every node has 2 children)</a:t>
            </a:r>
          </a:p>
          <a:p>
            <a:pPr lvl="1"/>
            <a:r>
              <a:rPr lang="bg-BG" dirty="0"/>
              <a:t>Е</a:t>
            </a:r>
            <a:r>
              <a:rPr lang="en-US" dirty="0"/>
              <a:t>very node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splits</a:t>
            </a:r>
            <a:r>
              <a:rPr lang="en-US" dirty="0"/>
              <a:t> its own plane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 two parts </a:t>
            </a:r>
          </a:p>
          <a:p>
            <a:pPr lvl="1"/>
            <a:r>
              <a:rPr lang="en-US" dirty="0"/>
              <a:t>How to store 2 dimensional data?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endParaRPr lang="en-GB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898C25-B5B4-4A26-8944-6CF35A973E0A}"/>
              </a:ext>
            </a:extLst>
          </p:cNvPr>
          <p:cNvGrpSpPr/>
          <p:nvPr/>
        </p:nvGrpSpPr>
        <p:grpSpPr>
          <a:xfrm>
            <a:off x="3351212" y="3949887"/>
            <a:ext cx="5477612" cy="2584640"/>
            <a:chOff x="4951412" y="2141804"/>
            <a:chExt cx="6778458" cy="32766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D80461-11DD-4CFB-ADC5-6A241DE2F2A7}"/>
                </a:ext>
              </a:extLst>
            </p:cNvPr>
            <p:cNvSpPr/>
            <p:nvPr/>
          </p:nvSpPr>
          <p:spPr>
            <a:xfrm>
              <a:off x="4951412" y="2141804"/>
              <a:ext cx="6778458" cy="327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350ACD5-83A2-407A-B361-6F3806CE9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4452" y="2277921"/>
              <a:ext cx="2952048" cy="2920177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9222039-D202-40C0-9106-8AD1E6F23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612" y="2688868"/>
              <a:ext cx="3147422" cy="2098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Elements are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ordered by interval start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 Implementation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2894012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kumimoji="0"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kumimoji="0"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utoShape 5">
            <a:extLst>
              <a:ext uri="{FF2B5EF4-FFF2-40B4-BE49-F238E27FC236}">
                <a16:creationId xmlns:a16="http://schemas.microsoft.com/office/drawing/2014/main" id="{D72ED899-54F0-4772-A03C-BA85A344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010" y="2074449"/>
            <a:ext cx="2438400" cy="907609"/>
          </a:xfrm>
          <a:prstGeom prst="wedgeRoundRectCallout">
            <a:avLst>
              <a:gd name="adj1" fmla="val -66713"/>
              <a:gd name="adj2" fmla="val 32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In-order by interval start 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GB" dirty="0"/>
              <a:t>On insertion </a:t>
            </a:r>
            <a:r>
              <a:rPr lang="en-GB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Determine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left or right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if	depth % 2 == 0 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compare</a:t>
            </a:r>
            <a:r>
              <a:rPr lang="en-GB" dirty="0">
                <a:sym typeface="Wingdings" panose="05000000000000000000" pitchFamily="2" charset="2"/>
              </a:rPr>
              <a:t> points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by X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if depth % 2 == 1 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compare</a:t>
            </a:r>
            <a:r>
              <a:rPr lang="en-GB" dirty="0">
                <a:sym typeface="Wingdings" panose="05000000000000000000" pitchFamily="2" charset="2"/>
              </a:rPr>
              <a:t> points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by Y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Root       at (</a:t>
            </a:r>
            <a:r>
              <a:rPr lang="bg-BG" dirty="0">
                <a:sym typeface="Wingdings" panose="05000000000000000000" pitchFamily="2" charset="2"/>
              </a:rPr>
              <a:t>4, 6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r>
              <a:rPr lang="en-GB" dirty="0">
                <a:sym typeface="Wingdings" panose="05000000000000000000" pitchFamily="2" charset="2"/>
              </a:rPr>
              <a:t>Insert Point       at (</a:t>
            </a:r>
            <a:r>
              <a:rPr lang="bg-BG" dirty="0">
                <a:sym typeface="Wingdings" panose="05000000000000000000" pitchFamily="2" charset="2"/>
              </a:rPr>
              <a:t>3, 7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EAA95C-2DA6-465F-9C1D-8D8F0D2E322B}"/>
              </a:ext>
            </a:extLst>
          </p:cNvPr>
          <p:cNvSpPr/>
          <p:nvPr/>
        </p:nvSpPr>
        <p:spPr>
          <a:xfrm>
            <a:off x="8228012" y="1143000"/>
            <a:ext cx="3338400" cy="5181600"/>
          </a:xfrm>
          <a:prstGeom prst="roundRect">
            <a:avLst>
              <a:gd name="adj" fmla="val 18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A0AEDC-80AF-417A-ADA7-99003063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475" y="454129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2A882-0E83-40C7-8E48-FDFC5783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88" y="5392924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D4D5C-8BE5-4746-804A-A79F1409D696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9555723" y="4810667"/>
            <a:ext cx="411717" cy="5822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594BFC7-CDD4-418F-8D71-872854D0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46049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D050A7-B90E-4396-91EE-CC237B60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546" y="5323207"/>
            <a:ext cx="341180" cy="315593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66117-2AEA-4A26-9652-4AE9B3006376}"/>
              </a:ext>
            </a:extLst>
          </p:cNvPr>
          <p:cNvSpPr txBox="1"/>
          <p:nvPr/>
        </p:nvSpPr>
        <p:spPr>
          <a:xfrm>
            <a:off x="8546404" y="44484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0E369E-8EAB-4896-BB2A-F5AA8F72AF48}"/>
              </a:ext>
            </a:extLst>
          </p:cNvPr>
          <p:cNvSpPr txBox="1"/>
          <p:nvPr/>
        </p:nvSpPr>
        <p:spPr>
          <a:xfrm>
            <a:off x="8546404" y="5331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1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C89F0A-EF41-45A5-AF0A-6A3F9054F047}"/>
              </a:ext>
            </a:extLst>
          </p:cNvPr>
          <p:cNvGrpSpPr/>
          <p:nvPr/>
        </p:nvGrpSpPr>
        <p:grpSpPr>
          <a:xfrm>
            <a:off x="8312843" y="1455591"/>
            <a:ext cx="2886969" cy="2984785"/>
            <a:chOff x="8312843" y="1455591"/>
            <a:chExt cx="2886969" cy="298478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D440F6F-0001-4EEB-917D-591D0D0F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8726" y="1455591"/>
              <a:ext cx="2611086" cy="2615453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270DEA-0891-4C64-B677-FD98DDF271CE}"/>
                </a:ext>
              </a:extLst>
            </p:cNvPr>
            <p:cNvGrpSpPr/>
            <p:nvPr/>
          </p:nvGrpSpPr>
          <p:grpSpPr>
            <a:xfrm>
              <a:off x="8312843" y="1829687"/>
              <a:ext cx="2035943" cy="2610689"/>
              <a:chOff x="8312843" y="1671349"/>
              <a:chExt cx="2035943" cy="26106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EDB4F8-B42E-4739-81D2-59A9E26BF927}"/>
                  </a:ext>
                </a:extLst>
              </p:cNvPr>
              <p:cNvSpPr txBox="1"/>
              <p:nvPr/>
            </p:nvSpPr>
            <p:spPr>
              <a:xfrm>
                <a:off x="9673601" y="2040681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1800" b="1" dirty="0">
                    <a:solidFill>
                      <a:schemeClr val="bg1"/>
                    </a:solidFill>
                  </a:rPr>
                  <a:t>(4, 6)</a:t>
                </a:r>
                <a:endParaRPr lang="en-GB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3DC20E-5516-4D49-8510-269313BD25C8}"/>
                  </a:ext>
                </a:extLst>
              </p:cNvPr>
              <p:cNvSpPr txBox="1"/>
              <p:nvPr/>
            </p:nvSpPr>
            <p:spPr>
              <a:xfrm>
                <a:off x="8660025" y="1671349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1800" b="1" dirty="0">
                    <a:solidFill>
                      <a:schemeClr val="bg1"/>
                    </a:solidFill>
                  </a:rPr>
                  <a:t>(3, 7)</a:t>
                </a:r>
                <a:endParaRPr lang="en-GB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E46C0B-B03A-4C78-9DE5-413C90C949C6}"/>
                  </a:ext>
                </a:extLst>
              </p:cNvPr>
              <p:cNvSpPr txBox="1"/>
              <p:nvPr/>
            </p:nvSpPr>
            <p:spPr>
              <a:xfrm>
                <a:off x="8312843" y="18664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b="1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B86701-F9BB-4C89-950C-19C5911C1492}"/>
                  </a:ext>
                </a:extLst>
              </p:cNvPr>
              <p:cNvSpPr txBox="1"/>
              <p:nvPr/>
            </p:nvSpPr>
            <p:spPr>
              <a:xfrm>
                <a:off x="8312843" y="21053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b="1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516A43-FBC1-4AF6-9F47-D93102CFE8EC}"/>
                  </a:ext>
                </a:extLst>
              </p:cNvPr>
              <p:cNvSpPr txBox="1"/>
              <p:nvPr/>
            </p:nvSpPr>
            <p:spPr>
              <a:xfrm>
                <a:off x="9184367" y="39127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E0CDB7-ADD5-42EE-953D-B5CBAF53D57E}"/>
                  </a:ext>
                </a:extLst>
              </p:cNvPr>
              <p:cNvSpPr txBox="1"/>
              <p:nvPr/>
            </p:nvSpPr>
            <p:spPr>
              <a:xfrm>
                <a:off x="9459895" y="39127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800" b="1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80B313-ECA9-47A4-9EE8-CF0A639C7365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10208690" y="4810667"/>
            <a:ext cx="411717" cy="64780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384464-E017-42FE-AA89-54D8710D25C1}"/>
              </a:ext>
            </a:extLst>
          </p:cNvPr>
          <p:cNvCxnSpPr/>
          <p:nvPr/>
        </p:nvCxnSpPr>
        <p:spPr>
          <a:xfrm>
            <a:off x="8588726" y="2258533"/>
            <a:ext cx="706086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A4BAAA-78BE-425D-98EC-50802007B9D5}"/>
              </a:ext>
            </a:extLst>
          </p:cNvPr>
          <p:cNvCxnSpPr>
            <a:cxnSpLocks/>
          </p:cNvCxnSpPr>
          <p:nvPr/>
        </p:nvCxnSpPr>
        <p:spPr>
          <a:xfrm>
            <a:off x="8588726" y="2525819"/>
            <a:ext cx="966996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9623F9-550B-4357-9CB5-F978D6AB1C89}"/>
              </a:ext>
            </a:extLst>
          </p:cNvPr>
          <p:cNvCxnSpPr>
            <a:cxnSpLocks/>
          </p:cNvCxnSpPr>
          <p:nvPr/>
        </p:nvCxnSpPr>
        <p:spPr>
          <a:xfrm flipV="1">
            <a:off x="9349746" y="2330910"/>
            <a:ext cx="0" cy="174013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% 2 == 0 </a:t>
            </a:r>
            <a:r>
              <a:rPr lang="en-US" dirty="0">
                <a:sym typeface="Wingdings" panose="05000000000000000000" pitchFamily="2" charset="2"/>
              </a:rPr>
              <a:t> split by 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91354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3055FE0-3C03-40BA-88DC-54EDBC666BBA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72BF137-7211-4F56-8681-64061E771954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B1D5E01-BDC2-4544-9582-38669DA2AD07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072A22-F640-4C7B-BFF5-4D71C0AD4E8D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02723DA-131D-47B2-AB6B-93395D1B6A64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81F075-1CA5-448E-98A1-867FD33D886A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1A6B697-C889-4036-97F0-3F5AC3AB6130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9C8BB04-B65F-44C6-AC98-AC91F63C6856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CEFC077-99ED-4F4C-B456-F88CDF87B7B0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3AE8ABE-E8B7-4FB9-BE9D-33BFB971812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0BDABC7-ECB1-4AF9-A8C1-80D44491BB7F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B992609-5897-4AAD-8FD0-1BEBEEDF8433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AD61A-AFA6-4913-9049-4F0056811671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80355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left</a:t>
            </a:r>
          </a:p>
          <a:p>
            <a:r>
              <a:rPr lang="en-US" dirty="0">
                <a:sym typeface="Wingdings" panose="05000000000000000000" pitchFamily="2" charset="2"/>
              </a:rPr>
              <a:t>depth % 2 == 1  split by 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71054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A793DF-8730-4C95-8BF5-09F72E0E58F8}"/>
              </a:ext>
            </a:extLst>
          </p:cNvPr>
          <p:cNvSpPr/>
          <p:nvPr/>
        </p:nvSpPr>
        <p:spPr>
          <a:xfrm>
            <a:off x="1822412" y="3658663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CC6B30-34FA-4F5E-BDBB-E48E849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86D902-3F5E-44B0-8D1D-04F24AAAFAC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F9040-4F6E-4980-927B-004343A700A2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B5C39-B77D-4038-A30C-B9EFDA464262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89AB51-3F9E-41D4-A5C2-EE1BEA8FB58F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6E4F7-20A7-4E51-B807-9928A5635096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63AA1E-B3FF-47E6-A5C0-0A4A9B861C97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8CAC7A-0E08-4EBD-8AF5-26C9A489C1B3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015724-9F41-4031-923E-24AFEC121104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332FE6-4715-45C7-B755-76C89FFAAED1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03FF82-0DBF-4343-8A9D-EA924B7DC411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AB510-4CEC-40AC-8A28-227C2BCCDFBD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8E6678-0883-48F0-9067-B43A613202BD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5F43DD-21ED-476C-8D73-3CDB78C29245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438254-F2F5-4D9B-89AF-E6D3096F95D7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3577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left</a:t>
            </a:r>
          </a:p>
          <a:p>
            <a:r>
              <a:rPr lang="en-US" dirty="0">
                <a:sym typeface="Wingdings" panose="05000000000000000000" pitchFamily="2" charset="2"/>
              </a:rPr>
              <a:t>depth % 2 == 1  split by 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36574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288176-B143-4B87-8A90-F2257262C5AA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95C52-0D6D-4A7E-A381-B96CCF879E80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4FF55-3FD4-4295-9966-429D6EB243FC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1B4597-164D-45DB-BBD6-DA7870BD4CFD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F7A65C-BA27-40F2-8004-8F9F9D9F7AC7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8AC3C2-7B3D-475C-853D-CB38687B2EDD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9F41D7-BD4F-4D93-A79B-5472B8D243F7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D6F284-56AA-42F8-9517-21C020F6B67F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B49B2-C5A2-4DEA-973A-85BE3C017911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3FFEA-0F03-4455-9EBD-D46BA020FBD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1592B-E0FE-481A-9F78-F6DAA3231979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153413-942F-4F79-BD4B-2DDB5787F6A6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322A4-8664-4F63-9009-08C3E9C2AD97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14316648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05552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15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6750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DFC6AD-0314-4531-BDB7-6F573884CB9D}"/>
              </a:ext>
            </a:extLst>
          </p:cNvPr>
          <p:cNvSpPr/>
          <p:nvPr/>
        </p:nvSpPr>
        <p:spPr>
          <a:xfrm>
            <a:off x="3236731" y="297555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395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446D9-67D5-4C1C-8108-5373425A71EC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6F78BD-0A86-4F14-B9F1-8A147210F9B2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E69FF3-BD06-42C8-90AC-9193BDADC1EB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5D8064-FA44-4EBB-A1FA-EC9640D125A0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09DB1-799C-4196-AABA-48F38FA395E0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B64D5-B29A-4810-B27A-48051B5985D7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8DD576-8318-4772-B78C-F927FA0444D8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44F10F-F2AF-4E26-8E28-FDB96B787129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5551E5-D072-4721-9667-8147ADA21EC8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179371-8F04-4238-BB49-3E815DB0AB21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D5461-FCFF-4D7D-AB0D-477EC73A8564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9F0EAD-5423-47DA-9E2E-F9B20EAA7F56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131427-1F9B-4BED-85AA-611561B66640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34408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Y </a:t>
            </a:r>
            <a:r>
              <a:rPr lang="en-US" dirty="0">
                <a:sym typeface="Wingdings" panose="05000000000000000000" pitchFamily="2" charset="2"/>
              </a:rPr>
              <a:t>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DFC6AD-0314-4531-BDB7-6F573884CB9D}"/>
              </a:ext>
            </a:extLst>
          </p:cNvPr>
          <p:cNvSpPr/>
          <p:nvPr/>
        </p:nvSpPr>
        <p:spPr>
          <a:xfrm>
            <a:off x="1822412" y="366535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7B847F-6816-4AA6-9CD0-1877ACB574C7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F23FAD-576A-4378-9032-E49312BD2117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62BE3-CF0C-4A48-B25E-F941CB3ED94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262091-128F-469B-96D1-D9225F42346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5866CA-1FFA-40AC-8C90-7C17C621CAAC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A58A8C-7ADB-4253-A5EB-ED903846AEEF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EA363D-B9B3-415D-8A4A-19014B8BDB28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FCE137-A706-42E0-A20E-FEF527B7EEB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E788D-BE8A-4418-BC21-A60CFC178E33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77B712-1AF5-4DB8-A4E1-A4E0176C337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955020-1C37-443D-ABFF-39E35644FC0E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49803-D616-449B-85A0-A72E15964976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72471C-3C40-4D5A-B59E-F245577B324F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35489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depth % 2 == 0  split by 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7B847F-6816-4AA6-9CD0-1877ACB574C7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F23FAD-576A-4378-9032-E49312BD2117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62BE3-CF0C-4A48-B25E-F941CB3ED94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262091-128F-469B-96D1-D9225F42346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5866CA-1FFA-40AC-8C90-7C17C621CAAC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A58A8C-7ADB-4253-A5EB-ED903846AEEF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EA363D-B9B3-415D-8A4A-19014B8BDB28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FCE137-A706-42E0-A20E-FEF527B7EEB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E788D-BE8A-4418-BC21-A60CFC178E33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77B712-1AF5-4DB8-A4E1-A4E0176C337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955020-1C37-443D-ABFF-39E35644FC0E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49803-D616-449B-85A0-A72E15964976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854723-2EF3-4032-89D5-510761251019}"/>
              </a:ext>
            </a:extLst>
          </p:cNvPr>
          <p:cNvSpPr/>
          <p:nvPr/>
        </p:nvSpPr>
        <p:spPr>
          <a:xfrm>
            <a:off x="2369733" y="4289307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DF4309-48FA-46C0-AB0B-6833965B8C3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22C440-31B6-4B17-9BE6-E657C001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916038-FC17-46E2-9F09-1C1D53F450DC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173407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left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3227495" y="2971906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0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923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88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706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7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B13C9C-DCB5-4FAD-BE01-6B940F5205FA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611F3D-091F-4282-82A6-87DF8DBD8590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EACBFB-F5C7-4782-96C3-6EF2E9E7E54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A83BD6-C752-49F6-A5EB-1FAED38BB10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1E391-18F7-4FBE-B07E-63D7138C3781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C18C24-9639-46E4-B88D-24392C075402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25C8C9-97A1-4C02-901D-61878E9BC076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E2D03C-025F-4F89-9B3C-28ADCE3A9366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D2234-FC6D-40D9-8EE2-6FE12FDF695F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3FA092-1CA0-4961-BC0F-CD9457594F51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52A37-8976-45F7-BA73-11F3C02F22AF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76DFF-A678-402D-88AF-F9FF0088F099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D3160E-7FBC-47B7-A5DE-B59D29607EE9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2964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Y </a:t>
            </a:r>
            <a:r>
              <a:rPr lang="en-US" dirty="0">
                <a:sym typeface="Wingdings" panose="05000000000000000000" pitchFamily="2" charset="2"/>
              </a:rPr>
              <a:t> go right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1823209" y="3657423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5042E0-99B1-4B55-92F6-9AFEC357316C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16E4E6-DE18-4001-8130-7BC45360637B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1688AF-AA91-42F9-A190-F0CB20733FCE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244FB0-3C61-48EA-A769-BDD286B985F2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4BF73-EF5C-4D09-B2FD-211156F32E7A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B92B21-4430-4C9C-8AAA-F74614B26A68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4B0FDD-27AD-4D18-8D0C-CBE0765950DA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19BC03-C7A5-4AFA-87AD-2BA18452A4E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1B319-8B67-4070-BD37-D51C1E231933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EF5B1-2171-4E92-8C5E-441C1D6B4E0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F51D9-E631-4B55-AE8B-A30CEA8C9492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4F031-18A9-4E39-A70E-6E5A61AFF3AC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36D84A-E0C3-4989-93DF-F6C62D5E48A5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40289098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right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2369733" y="4290967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F35252-7364-4423-9F5F-64B5C96D9FF3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910A29-49F2-46DC-A52E-80D20EA9447A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B57EB2-65A4-45E0-B4EB-ADE0000386F5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61DE84-86CA-4725-8606-D0F30E8FD439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6C70ED-6797-4127-BEA8-E65996E9DF23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4DA777-D3F5-41F8-BE4B-61D1AD8683A0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83745B-545D-4670-97CA-A14C26E730C2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0EA392-5A36-4F50-8AE7-D2F50634F2A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74062A-7E4D-4BFA-8346-5089A19F8A12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2A684-98AE-4143-924D-2CF58672660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27B0AA-A2DE-4826-A0E9-770A59C3BBBD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95488C-8AA6-4B6C-ACB6-4D64E83E149B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2F7FA-AFC8-40B3-8E08-EA7C8BC73440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35633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Each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GB" noProof="1"/>
              <a:t> stores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subtree max endpoint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 Implementation (2)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2894012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utoShape 5">
            <a:extLst>
              <a:ext uri="{FF2B5EF4-FFF2-40B4-BE49-F238E27FC236}">
                <a16:creationId xmlns:a16="http://schemas.microsoft.com/office/drawing/2014/main" id="{5F278832-43F1-4E25-AB07-18B591F0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063" y="2398507"/>
            <a:ext cx="2743200" cy="907609"/>
          </a:xfrm>
          <a:prstGeom prst="wedgeRoundRectCallout">
            <a:avLst>
              <a:gd name="adj1" fmla="val -79907"/>
              <a:gd name="adj2" fmla="val 26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Subtree max endpoint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</a:t>
            </a:r>
            <a:r>
              <a:rPr lang="en-US"/>
              <a:t>by X </a:t>
            </a:r>
            <a:r>
              <a:rPr lang="en-US" dirty="0">
                <a:sym typeface="Wingdings" panose="05000000000000000000" pitchFamily="2" charset="2"/>
              </a:rPr>
              <a:t> go right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2701458" y="5055984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801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7335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D5DC8B-3BA7-4DB3-9643-00690A45C5D2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0CB037-7DBA-4F1E-8BB5-1665655004BC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61F768-B8ED-4DB4-A5CA-A97B9ADCF07C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02BBA6-F8D5-4811-859D-2027DB664A4B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D3A0E1-4DD8-4500-ABF4-62C7B7E0E630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27856D-D1D3-47C9-BF9C-082F7110CBFF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37C639-E2B4-408C-BBB2-43B16A33255A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5F9909-5603-4C17-B0AE-E27B5137ED6E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91A55-FB6D-40EF-8403-C349C0B83C6A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A9D175-A28E-43A3-ADB4-CFADA12151C7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B06-B42C-48C7-980F-32B619FF2363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AC5C7-0B0D-4B4F-9321-67476CDF5DE7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98F557-28D0-45FA-AF54-B0E7305E5940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31914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% 2 == 1 </a:t>
            </a:r>
            <a:r>
              <a:rPr lang="en-US" dirty="0">
                <a:sym typeface="Wingdings" panose="05000000000000000000" pitchFamily="2" charset="2"/>
              </a:rPr>
              <a:t> split by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2701458" y="5055984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801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7335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6218FD-4672-42D3-93F5-E96AD12BA0F5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CD3AA9-BB59-40EA-9B85-4C5383AE1C11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5DA690-E51E-45AD-8442-42D143423A57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7FB47A-AC03-4E63-98D1-9E9238DD60C3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13BDF3-2BE0-480C-95A7-96184942D95D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F669F-FA05-4021-85AA-BC196B9523A2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8345CC-04F4-4A8A-AF25-83DF1032DB2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29F77F-0DEF-4BC3-B5D4-2DD88C0FDE29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266864-927D-473A-AACF-2347FC770F7C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3D68A7-58FD-4E43-A4B9-8750B5D277A9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6C1A1F-6737-4317-952A-F8E649C02A53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A183C-740F-4BC1-BF09-0482890D2E02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177C22-F799-411C-86E5-55A8B2ABC49B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29378859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== 0 </a:t>
            </a:r>
            <a:r>
              <a:rPr lang="en-US" dirty="0">
                <a:sym typeface="Wingdings" panose="05000000000000000000" pitchFamily="2" charset="2"/>
              </a:rPr>
              <a:t> compare by X</a:t>
            </a:r>
          </a:p>
          <a:p>
            <a:r>
              <a:rPr lang="en-US" dirty="0">
                <a:sym typeface="Wingdings" panose="05000000000000000000" pitchFamily="2" charset="2"/>
              </a:rPr>
              <a:t> go right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B4D38A-8FE9-41BD-91EE-B700E9BBCC2C}"/>
              </a:ext>
            </a:extLst>
          </p:cNvPr>
          <p:cNvSpPr/>
          <p:nvPr/>
        </p:nvSpPr>
        <p:spPr>
          <a:xfrm>
            <a:off x="3227495" y="2971906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2700508" y="5055984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60577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0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923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88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706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7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51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6385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E997CC-BE5A-4421-A134-E5E65416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1626F-EC84-4156-9247-52B25C78EE21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32574D-4C41-4AC6-8146-DC5F3A1C5427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188CD-4395-4D99-983F-AC819DC1D40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18D112-91B3-49A1-BE07-C59BEF1222FD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C57480-2463-43F5-8675-5AEED8EE4645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69EE90-A228-41E5-A40F-943259C86430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3777AB-C7FD-405F-8A94-9F0154C14948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680A5B-9C74-42CF-A411-5C5BCD70A3C5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B86021-492F-44F7-92EC-C89511D4135A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EB4EF-D963-4013-97CF-A2D2B5A9A329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70E69-2967-4FEF-B011-EA5B3D68F928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E4FD26-F818-443E-B961-6D4544CB67EE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54AB9-25C4-4F42-87D9-B2B7C9239DC1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32707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% 2 == 1 </a:t>
            </a:r>
            <a:r>
              <a:rPr lang="en-US" dirty="0">
                <a:sym typeface="Wingdings" panose="05000000000000000000" pitchFamily="2" charset="2"/>
              </a:rPr>
              <a:t> split by 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B4D38A-8FE9-41BD-91EE-B700E9BBCC2C}"/>
              </a:ext>
            </a:extLst>
          </p:cNvPr>
          <p:cNvSpPr/>
          <p:nvPr/>
        </p:nvSpPr>
        <p:spPr>
          <a:xfrm>
            <a:off x="4703003" y="3649610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521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67156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801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84984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089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770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34304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93016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346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CA9831-E4D0-4D85-9E87-E50B9F98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A0E241-D860-448F-92D7-6EED004C7843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B814F-B931-430C-A545-D99AAC56C72C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84EB35-4614-4659-B1C0-F55EF566A33E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A5DBD3-2CD5-49C2-B721-4495228A2B67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11AEE0-4152-461F-9D36-018A30E6EC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76202D-49AA-4D6E-8834-B35E5D49F288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82CC69-8165-45FD-801A-EDE8592CC322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AA6A46-8D08-438D-83FA-333BB91D714A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18426-0E69-4627-B24A-099A584F7CE2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165394-0BC7-4D83-9947-80EFFB70914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CA7CC-A71A-45F2-94D3-D9BC9F0F31D5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82BD00-C98E-4927-B220-5FA1C37D1F9D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BD7782-4022-4398-A241-D1A82DD43FAB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7008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% 2 == 1 </a:t>
            </a:r>
            <a:r>
              <a:rPr lang="en-US">
                <a:sym typeface="Wingdings" panose="05000000000000000000" pitchFamily="2" charset="2"/>
              </a:rPr>
              <a:t> split by Y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B4D38A-8FE9-41BD-91EE-B700E9BBCC2C}"/>
              </a:ext>
            </a:extLst>
          </p:cNvPr>
          <p:cNvSpPr/>
          <p:nvPr/>
        </p:nvSpPr>
        <p:spPr>
          <a:xfrm>
            <a:off x="4705894" y="3649610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0232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004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69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8787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98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661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37195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95907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237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90E130-961A-4D88-9F9D-127D5958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98DA8C-A59C-4561-AC28-CE640B15BC9E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D8DE81-D3CE-4FD2-A202-B16074A7FA96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81282F-FE57-4725-B3B7-6148584A20EF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B0520A-7630-4FBC-9A72-BDB617D0D3B6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62A73A-23AD-42EA-96EA-0A2E278CBBDC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53B0E3-5214-4497-B890-AE99434E08A2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5B3001-4D9D-491A-9F40-2DE70D2FEF6E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0F1F6-45D6-4A97-AAC9-3C837CEA3B97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F80290-EDFD-4552-A309-4B8A47462F48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9F3A8E-9BA0-40E3-9591-F06DB7CF2C37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9FDA0-AD6F-4E24-9226-9939BD17E901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89A104-8CB1-4B81-BEAC-D50432E2C133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23705-837D-411A-B624-A92BCA11B5AA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16583330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80707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6BBEFC-BCBF-4FCF-A24A-BA665C28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508CA7-53FA-4F3E-B856-F0129720646D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D89504-8A26-4F08-991A-B3FA378DB97F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65CECF-C255-49A6-BC83-2C121D09F467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5C3AD4-A568-4D8E-B959-F627B54D26A0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E7D81-CBE8-4B92-BDF0-83730CE19AE9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686AE5-34F9-4194-B171-B770928E9D56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16CADB-DC65-4964-9F0B-A50E0C0B8A4E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DF025C-CD4A-475B-93A3-1004C695A3F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A3FEAD-F52C-4E90-BC88-0752CC61A29D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B279DE-2BC9-41E6-B0BD-57F9D4B7C405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95926C-2AE0-4A28-9853-FA532FE472DC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F2F3B1-69A3-41A2-8A5C-1B906E6CDA61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C4EA6F-C1BD-4D36-B758-5BE719FDA261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40567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24140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8CA2898-D2C1-438C-8E0E-673BADE3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F6838-C81E-4D41-AC27-8DA2F16F6BDB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D69C4D-024E-4283-BA0A-7790C7B17F18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EF5DF-30A4-4C33-AF15-8C6875A330B9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CA8084-09A6-4329-AEDC-BBF6FA1E74A2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A5E2E0-113D-4B61-9CBD-F6F5BB4C8752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193CEB-9D26-4140-8E0D-6EFC6D8AE73E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266BA3-2D4F-4880-B27C-3627B54F3DE4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FCAA3D-FDEB-4D2F-B1B7-F2965AA20882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BEA9AF-9247-44B2-BA87-BC449CEEDB7C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4BFAD9-D9A4-42F0-AECE-F3737ACBBC45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53DC2B-F27F-4394-A871-D2CE0A66B22C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CA07A-3CCC-4A01-8E83-0AAB32202CD2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30BE92-C51F-4435-851A-982F586F86B5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21269762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92596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293006-8098-4DF8-BEE9-0D2B710D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E8D3D89-2EE5-4B1A-9BEE-FB017A37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C1AAC3-D153-40FA-8FC3-15299839F968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90E302-7C97-4EF7-8286-2C1D4625E486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16C8F0-7D83-453F-B996-24D5C95D985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31500B-B53E-4A45-8173-071ACF1EE147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177CE9-B63D-4773-A9B4-48E9FD88A288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0114B-25EB-4D73-A96B-9002DF486AB5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5A880-4B7D-4F4A-A268-D75520603200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FB1F90-5182-43D0-8C5F-152F79BC6F9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415B7A-BB5B-4AFE-8A14-87D176F9564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93DD3-5CD1-4B6D-BBBD-D951BBC856DA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480C5A-B7AD-44B1-B59B-6AFBAE0168F1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10F381-B94C-4B2B-A405-AE14B84D897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C9F131-DFE9-41F4-9052-719B2F0C41C7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3180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76249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293006-8098-4DF8-BEE9-0D2B710D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5111FB3-B930-40E6-96DE-585B28D4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2D0057-6DBC-4C19-9F7A-7388EC31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6F699D-0701-44ED-AF66-1F57BD1C4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5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5580C-4747-42A9-B938-0BAE701753D9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36899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C2A50-F5F2-46AB-85DC-FBFB43CCF748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1D291F-159C-4880-884A-615A90338619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212AC9-6BED-49CF-9A5D-4B7B08B7071C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D776E7D-83D6-4B9B-9EF6-BA774611DDA0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B7A653-5509-412D-9D89-071B7296114D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E7C7F-71C9-4979-A58E-6A26CCBE7594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43EA33-FAAD-4608-A922-B89C71DF62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E4802AA-1137-4956-B8DC-F8249D2CD5CA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F7FD03-C118-4ED2-8988-70CA1144FC3C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12F11-8CCB-4E49-B4CA-2800A2EB9B8B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DDD389-E22D-4810-BCB2-A746246D0ABD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237DE-96AF-4F6A-8555-A991DC0A34A8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A8CCFB-B516-4B64-A564-FA2A191C25A2}"/>
              </a:ext>
            </a:extLst>
          </p:cNvPr>
          <p:cNvSpPr txBox="1"/>
          <p:nvPr/>
        </p:nvSpPr>
        <p:spPr>
          <a:xfrm>
            <a:off x="6630480" y="5526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</a:p>
        </p:txBody>
      </p:sp>
    </p:spTree>
    <p:extLst>
      <p:ext uri="{BB962C8B-B14F-4D97-AF65-F5344CB8AC3E}">
        <p14:creationId xmlns:p14="http://schemas.microsoft.com/office/powerpoint/2010/main" val="22773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60010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293006-8098-4DF8-BEE9-0D2B710D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DDB5E88-8ED1-4659-9A89-4DF967709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5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36899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0301301-9117-49F4-A0B5-6B5562A07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ADC722-FA1C-4916-8C15-D70362E9F859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EDACE-B658-45C8-B7B0-DAA7B51D4574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224230-201B-4467-8007-21C720DA936C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439983-7BAA-4FB4-BFCD-5E309A590722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36A4B9-FA90-49A2-85AB-BD5B803F4B16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F90C8E-6138-4AE3-85ED-F626F9899818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2E055F-DEBC-40B8-8628-178C1042D6AC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323B23-D2C1-4F06-BC19-B83658B53D96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201F22-530F-4271-8DAA-6E7EC8121471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95B57D-8427-45F9-94CF-B2238A3005E9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FB6B8D-6F44-4480-832B-1808F210BD95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F6E020-23C3-4193-A7EF-4726BF96683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489877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4321</Words>
  <Application>Microsoft Office PowerPoint</Application>
  <PresentationFormat>Custom</PresentationFormat>
  <Paragraphs>1237</Paragraphs>
  <Slides>129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4" baseType="lpstr">
      <vt:lpstr>Arial</vt:lpstr>
      <vt:lpstr>Calibri</vt:lpstr>
      <vt:lpstr>Consolas</vt:lpstr>
      <vt:lpstr>Wingdings</vt:lpstr>
      <vt:lpstr>SoftUni 16x9</vt:lpstr>
      <vt:lpstr>Space Partitioning Trees</vt:lpstr>
      <vt:lpstr>Table of Contents</vt:lpstr>
      <vt:lpstr>Interval Trees</vt:lpstr>
      <vt:lpstr>Interval Trees</vt:lpstr>
      <vt:lpstr>Interval Intersection</vt:lpstr>
      <vt:lpstr>Intervals - Quiz</vt:lpstr>
      <vt:lpstr>Intervals - Quiz</vt:lpstr>
      <vt:lpstr>Interval Trees Implementation</vt:lpstr>
      <vt:lpstr>Interval Trees Implementation (2)</vt:lpstr>
      <vt:lpstr>Search Any Intersection</vt:lpstr>
      <vt:lpstr>Search Any Intersection</vt:lpstr>
      <vt:lpstr>Search Any #1</vt:lpstr>
      <vt:lpstr>Search Any #2</vt:lpstr>
      <vt:lpstr>Search Any #3</vt:lpstr>
      <vt:lpstr>Search Any - Miss #1</vt:lpstr>
      <vt:lpstr>Search Any - Miss #2</vt:lpstr>
      <vt:lpstr>Search Any - Miss #2</vt:lpstr>
      <vt:lpstr>Search All</vt:lpstr>
      <vt:lpstr>Search All #1</vt:lpstr>
      <vt:lpstr>Search All #2</vt:lpstr>
      <vt:lpstr>Search All #3</vt:lpstr>
      <vt:lpstr>Search All #4</vt:lpstr>
      <vt:lpstr>Search All #5</vt:lpstr>
      <vt:lpstr>Search All #6</vt:lpstr>
      <vt:lpstr>Search All #7</vt:lpstr>
      <vt:lpstr>Search All #8</vt:lpstr>
      <vt:lpstr>Search All #9</vt:lpstr>
      <vt:lpstr>Search All #10</vt:lpstr>
      <vt:lpstr>Lab Exercise</vt:lpstr>
      <vt:lpstr>Interval Trees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Quad Trees</vt:lpstr>
      <vt:lpstr>Quad Trees</vt:lpstr>
      <vt:lpstr>QuadTree: Insertion</vt:lpstr>
      <vt:lpstr>Node Splitting – Max = 4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Search</vt:lpstr>
      <vt:lpstr>Quad Trees Search</vt:lpstr>
      <vt:lpstr>Quad Trees Search</vt:lpstr>
      <vt:lpstr>Quad Trees Search</vt:lpstr>
      <vt:lpstr>Quad Trees Search</vt:lpstr>
      <vt:lpstr>Quad Trees Search</vt:lpstr>
      <vt:lpstr>Quad Trees Search</vt:lpstr>
      <vt:lpstr>Trees - Quiz</vt:lpstr>
      <vt:lpstr>Trees - Quiz</vt:lpstr>
      <vt:lpstr>Endless Splitting</vt:lpstr>
      <vt:lpstr>Endless Splitting</vt:lpstr>
      <vt:lpstr>Endless Splitting</vt:lpstr>
      <vt:lpstr>Endless Splitting</vt:lpstr>
      <vt:lpstr>K-D Trees</vt:lpstr>
      <vt:lpstr>2-d Tree</vt:lpstr>
      <vt:lpstr>2-d Tree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Range Search</vt:lpstr>
      <vt:lpstr>Range Search </vt:lpstr>
      <vt:lpstr>Range Search Algorithm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Range Search </vt:lpstr>
      <vt:lpstr>K-d Tree Search</vt:lpstr>
      <vt:lpstr>K-d Tree</vt:lpstr>
      <vt:lpstr>Lab Exercise</vt:lpstr>
      <vt:lpstr>Summary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2019-01-24T07:43:05Z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