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5"/>
  </p:sldMasterIdLst>
  <p:notesMasterIdLst>
    <p:notesMasterId r:id="rId101"/>
  </p:notesMasterIdLst>
  <p:handoutMasterIdLst>
    <p:handoutMasterId r:id="rId102"/>
  </p:handoutMasterIdLst>
  <p:sldIdLst>
    <p:sldId id="394" r:id="rId6"/>
    <p:sldId id="475" r:id="rId7"/>
    <p:sldId id="438" r:id="rId8"/>
    <p:sldId id="479" r:id="rId9"/>
    <p:sldId id="480" r:id="rId10"/>
    <p:sldId id="481" r:id="rId11"/>
    <p:sldId id="483" r:id="rId12"/>
    <p:sldId id="484" r:id="rId13"/>
    <p:sldId id="485" r:id="rId14"/>
    <p:sldId id="497" r:id="rId15"/>
    <p:sldId id="569" r:id="rId16"/>
    <p:sldId id="571" r:id="rId17"/>
    <p:sldId id="504" r:id="rId18"/>
    <p:sldId id="498" r:id="rId19"/>
    <p:sldId id="501" r:id="rId20"/>
    <p:sldId id="503" r:id="rId21"/>
    <p:sldId id="505" r:id="rId22"/>
    <p:sldId id="506" r:id="rId23"/>
    <p:sldId id="507" r:id="rId24"/>
    <p:sldId id="486" r:id="rId25"/>
    <p:sldId id="487" r:id="rId26"/>
    <p:sldId id="510" r:id="rId27"/>
    <p:sldId id="511" r:id="rId28"/>
    <p:sldId id="512" r:id="rId29"/>
    <p:sldId id="513" r:id="rId30"/>
    <p:sldId id="514" r:id="rId31"/>
    <p:sldId id="515" r:id="rId32"/>
    <p:sldId id="516" r:id="rId33"/>
    <p:sldId id="517" r:id="rId34"/>
    <p:sldId id="580" r:id="rId35"/>
    <p:sldId id="488" r:id="rId36"/>
    <p:sldId id="518" r:id="rId37"/>
    <p:sldId id="520" r:id="rId38"/>
    <p:sldId id="521" r:id="rId39"/>
    <p:sldId id="522" r:id="rId40"/>
    <p:sldId id="523" r:id="rId41"/>
    <p:sldId id="524" r:id="rId42"/>
    <p:sldId id="525" r:id="rId43"/>
    <p:sldId id="526" r:id="rId44"/>
    <p:sldId id="527" r:id="rId45"/>
    <p:sldId id="528" r:id="rId46"/>
    <p:sldId id="529" r:id="rId47"/>
    <p:sldId id="530" r:id="rId48"/>
    <p:sldId id="531" r:id="rId49"/>
    <p:sldId id="532" r:id="rId50"/>
    <p:sldId id="533" r:id="rId51"/>
    <p:sldId id="534" r:id="rId52"/>
    <p:sldId id="535" r:id="rId53"/>
    <p:sldId id="536" r:id="rId54"/>
    <p:sldId id="537" r:id="rId55"/>
    <p:sldId id="572" r:id="rId56"/>
    <p:sldId id="573" r:id="rId57"/>
    <p:sldId id="581" r:id="rId58"/>
    <p:sldId id="492" r:id="rId59"/>
    <p:sldId id="496" r:id="rId60"/>
    <p:sldId id="489" r:id="rId61"/>
    <p:sldId id="490" r:id="rId62"/>
    <p:sldId id="491" r:id="rId63"/>
    <p:sldId id="477" r:id="rId64"/>
    <p:sldId id="538" r:id="rId65"/>
    <p:sldId id="543" r:id="rId66"/>
    <p:sldId id="544" r:id="rId67"/>
    <p:sldId id="545" r:id="rId68"/>
    <p:sldId id="546" r:id="rId69"/>
    <p:sldId id="547" r:id="rId70"/>
    <p:sldId id="548" r:id="rId71"/>
    <p:sldId id="549" r:id="rId72"/>
    <p:sldId id="550" r:id="rId73"/>
    <p:sldId id="552" r:id="rId74"/>
    <p:sldId id="553" r:id="rId75"/>
    <p:sldId id="554" r:id="rId76"/>
    <p:sldId id="555" r:id="rId77"/>
    <p:sldId id="556" r:id="rId78"/>
    <p:sldId id="557" r:id="rId79"/>
    <p:sldId id="540" r:id="rId80"/>
    <p:sldId id="542" r:id="rId81"/>
    <p:sldId id="576" r:id="rId82"/>
    <p:sldId id="577" r:id="rId83"/>
    <p:sldId id="561" r:id="rId84"/>
    <p:sldId id="562" r:id="rId85"/>
    <p:sldId id="563" r:id="rId86"/>
    <p:sldId id="564" r:id="rId87"/>
    <p:sldId id="474" r:id="rId88"/>
    <p:sldId id="558" r:id="rId89"/>
    <p:sldId id="560" r:id="rId90"/>
    <p:sldId id="565" r:id="rId91"/>
    <p:sldId id="566" r:id="rId92"/>
    <p:sldId id="567" r:id="rId93"/>
    <p:sldId id="568" r:id="rId94"/>
    <p:sldId id="578" r:id="rId95"/>
    <p:sldId id="579" r:id="rId96"/>
    <p:sldId id="574" r:id="rId97"/>
    <p:sldId id="575" r:id="rId98"/>
    <p:sldId id="482" r:id="rId99"/>
    <p:sldId id="436" r:id="rId100"/>
  </p:sldIdLst>
  <p:sldSz cx="12188825" cy="6858000"/>
  <p:notesSz cx="6858000" cy="9144000"/>
  <p:defaultTextStyle>
    <a:defPPr>
      <a:defRPr lang="en-US"/>
    </a:defPPr>
    <a:lvl1pPr marL="0" algn="l" defTabSz="121884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1pPr>
    <a:lvl2pPr marL="609422" algn="l" defTabSz="121884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2pPr>
    <a:lvl3pPr marL="1218845" algn="l" defTabSz="121884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3pPr>
    <a:lvl4pPr marL="1828267" algn="l" defTabSz="121884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4pPr>
    <a:lvl5pPr marL="2437688" algn="l" defTabSz="121884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5pPr>
    <a:lvl6pPr marL="3047111" algn="l" defTabSz="121884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6pPr>
    <a:lvl7pPr marL="3656533" algn="l" defTabSz="121884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7pPr>
    <a:lvl8pPr marL="4265955" algn="l" defTabSz="121884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8pPr>
    <a:lvl9pPr marL="4875378" algn="l" defTabSz="121884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693E00-1F91-4E2D-9036-0A5E8B9E8DBC}">
          <p14:sldIdLst>
            <p14:sldId id="394"/>
            <p14:sldId id="475"/>
          </p14:sldIdLst>
        </p14:section>
        <p14:section name="Hash Tables" id="{D5903104-4C7D-4DE4-88E7-57F3BE08C51F}">
          <p14:sldIdLst>
            <p14:sldId id="438"/>
            <p14:sldId id="479"/>
            <p14:sldId id="480"/>
            <p14:sldId id="481"/>
            <p14:sldId id="483"/>
            <p14:sldId id="484"/>
            <p14:sldId id="485"/>
            <p14:sldId id="497"/>
            <p14:sldId id="569"/>
            <p14:sldId id="571"/>
            <p14:sldId id="504"/>
            <p14:sldId id="498"/>
            <p14:sldId id="501"/>
            <p14:sldId id="503"/>
            <p14:sldId id="505"/>
            <p14:sldId id="506"/>
            <p14:sldId id="507"/>
            <p14:sldId id="486"/>
            <p14:sldId id="487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80"/>
            <p14:sldId id="488"/>
            <p14:sldId id="518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72"/>
            <p14:sldId id="573"/>
            <p14:sldId id="581"/>
            <p14:sldId id="492"/>
            <p14:sldId id="496"/>
            <p14:sldId id="489"/>
            <p14:sldId id="490"/>
            <p14:sldId id="491"/>
          </p14:sldIdLst>
        </p14:section>
        <p14:section name="Sets" id="{D884B062-21BA-408A-85D1-88D15D1FD3DC}">
          <p14:sldIdLst>
            <p14:sldId id="477"/>
            <p14:sldId id="538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2"/>
            <p14:sldId id="553"/>
            <p14:sldId id="554"/>
            <p14:sldId id="555"/>
            <p14:sldId id="556"/>
            <p14:sldId id="557"/>
            <p14:sldId id="540"/>
            <p14:sldId id="542"/>
            <p14:sldId id="576"/>
            <p14:sldId id="577"/>
            <p14:sldId id="561"/>
            <p14:sldId id="562"/>
            <p14:sldId id="563"/>
            <p14:sldId id="564"/>
          </p14:sldIdLst>
        </p14:section>
        <p14:section name="Dictionaries" id="{C18036D9-44AC-4D84-BF8B-99E2C7CAD60E}">
          <p14:sldIdLst>
            <p14:sldId id="474"/>
            <p14:sldId id="558"/>
            <p14:sldId id="560"/>
            <p14:sldId id="565"/>
            <p14:sldId id="566"/>
            <p14:sldId id="567"/>
            <p14:sldId id="568"/>
            <p14:sldId id="578"/>
            <p14:sldId id="579"/>
            <p14:sldId id="574"/>
            <p14:sldId id="575"/>
          </p14:sldIdLst>
        </p14:section>
        <p14:section name="Conclusion" id="{4BF49AFF-9EC6-427A-9F8E-A964CAD38ABD}">
          <p14:sldIdLst>
            <p14:sldId id="482"/>
            <p14:sldId id="4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161"/>
    <a:srgbClr val="F0A22E"/>
    <a:srgbClr val="FF8B8B"/>
    <a:srgbClr val="FF3737"/>
    <a:srgbClr val="FF5B5B"/>
    <a:srgbClr val="FFF0D9"/>
    <a:srgbClr val="FFA72A"/>
    <a:srgbClr val="F0F5FA"/>
    <a:srgbClr val="1A8AFA"/>
    <a:srgbClr val="0097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57" autoAdjust="0"/>
    <p:restoredTop sz="94145" autoAdjust="0"/>
  </p:normalViewPr>
  <p:slideViewPr>
    <p:cSldViewPr>
      <p:cViewPr varScale="1">
        <p:scale>
          <a:sx n="86" d="100"/>
          <a:sy n="86" d="100"/>
        </p:scale>
        <p:origin x="307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50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392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07" Type="http://schemas.openxmlformats.org/officeDocument/2006/relationships/tableStyles" Target="tableStyles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87" Type="http://schemas.openxmlformats.org/officeDocument/2006/relationships/slide" Target="slides/slide82.xml"/><Relationship Id="rId102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103" Type="http://schemas.openxmlformats.org/officeDocument/2006/relationships/commentAuthors" Target="commentAuthor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theme" Target="theme/theme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1/25/2019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8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780" indent="0" algn="l" defTabSz="12188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08" indent="0" algn="l" defTabSz="12188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687" indent="0" algn="l" defTabSz="12188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467" indent="0" algn="l" defTabSz="12188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111" algn="l" defTabSz="12188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533" algn="l" defTabSz="12188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5955" algn="l" defTabSz="12188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378" algn="l" defTabSz="12188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9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68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29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2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085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79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06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67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335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895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73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536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2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484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E82F59-13EB-4DFE-9A04-C92BA31E55DD}" type="slidenum">
              <a:rPr lang="en-US"/>
              <a:pPr/>
              <a:t>74</a:t>
            </a:fld>
            <a:r>
              <a:rPr lang="en-US" dirty="0"/>
              <a:t>##</a:t>
            </a:r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8562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871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9101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682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55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38EAE-CAAD-4E71-AF7B-09008F89F2F9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40415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6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01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24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95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17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2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3" y="4164084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3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3" y="5011672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3" y="5394606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3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5" y="6525003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3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3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2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6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3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52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04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5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09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6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14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6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9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3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5" y="6525003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3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3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5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4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9048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63" indent="-304763" algn="l" defTabSz="121904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4" indent="-231618" algn="l" defTabSz="121904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indent="-231618" algn="l" defTabSz="121904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048" indent="-231618" algn="l" defTabSz="121904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810" indent="-231618" algn="l" defTabSz="121904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571" indent="-231618" algn="l" defTabSz="1219048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334" indent="-231618" algn="l" defTabSz="1219048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094" indent="-231618" algn="l" defTabSz="1219048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857" indent="-231618" algn="l" defTabSz="1219048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904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4" algn="l" defTabSz="121904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48" algn="l" defTabSz="121904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1" algn="l" defTabSz="121904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4" algn="l" defTabSz="121904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18" algn="l" defTabSz="121904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121904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7" algn="l" defTabSz="121904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1" algn="l" defTabSz="121904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9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slide" Target="slide83.xml"/><Relationship Id="rId5" Type="http://schemas.openxmlformats.org/officeDocument/2006/relationships/slide" Target="slide3.xml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2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5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sh_tab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slide" Target="slide9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" Target="slide5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3" y="4677199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4" y="51470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3" y="5652204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3" y="59933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4" y="3419947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84071" y="3550645"/>
            <a:ext cx="2514600" cy="27596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76164">
            <a:off x="5602436" y="3505450"/>
            <a:ext cx="102380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Hash</a:t>
            </a:r>
          </a:p>
          <a:p>
            <a:pPr algn="ctr">
              <a:lnSpc>
                <a:spcPct val="85000"/>
              </a:lnSpc>
            </a:pPr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Tables</a:t>
            </a:r>
          </a:p>
        </p:txBody>
      </p:sp>
      <p:sp>
        <p:nvSpPr>
          <p:cNvPr id="30" name="Title 4"/>
          <p:cNvSpPr>
            <a:spLocks noGrp="1"/>
          </p:cNvSpPr>
          <p:nvPr>
            <p:ph type="ctrTitle"/>
          </p:nvPr>
        </p:nvSpPr>
        <p:spPr>
          <a:xfrm>
            <a:off x="3503612" y="662936"/>
            <a:ext cx="7940342" cy="1815850"/>
          </a:xfrm>
        </p:spPr>
        <p:txBody>
          <a:bodyPr>
            <a:normAutofit/>
          </a:bodyPr>
          <a:lstStyle/>
          <a:p>
            <a:r>
              <a:rPr lang="en-US" dirty="0"/>
              <a:t>Hash Tables</a:t>
            </a:r>
            <a:r>
              <a:rPr lang="bg-BG" dirty="0"/>
              <a:t>, </a:t>
            </a:r>
            <a:r>
              <a:rPr lang="en-US" dirty="0"/>
              <a:t>Sets </a:t>
            </a:r>
            <a:br>
              <a:rPr lang="en-US" dirty="0"/>
            </a:br>
            <a:r>
              <a:rPr lang="en-US" dirty="0"/>
              <a:t>and Dictionaries</a:t>
            </a: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>
          <a:xfrm>
            <a:off x="3503612" y="2369928"/>
            <a:ext cx="7940342" cy="1287673"/>
          </a:xfrm>
        </p:spPr>
        <p:txBody>
          <a:bodyPr>
            <a:normAutofit/>
          </a:bodyPr>
          <a:lstStyle/>
          <a:p>
            <a:r>
              <a:rPr lang="en-US" dirty="0"/>
              <a:t>Hashing and Collisions</a:t>
            </a:r>
          </a:p>
        </p:txBody>
      </p:sp>
      <p:pic>
        <p:nvPicPr>
          <p:cNvPr id="23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8" y="2133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graphicFrame>
        <p:nvGraphicFramePr>
          <p:cNvPr id="13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010929"/>
              </p:ext>
            </p:extLst>
          </p:nvPr>
        </p:nvGraphicFramePr>
        <p:xfrm>
          <a:off x="6601456" y="5137234"/>
          <a:ext cx="5075061" cy="609600"/>
        </p:xfrm>
        <a:graphic>
          <a:graphicData uri="http://schemas.openxmlformats.org/drawingml/2006/table">
            <a:tbl>
              <a:tblPr/>
              <a:tblGrid>
                <a:gridCol w="97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7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</a:p>
                  </a:txBody>
                  <a:tcPr marL="121888" marR="121888"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Pesho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Lili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2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052464"/>
              </p:ext>
            </p:extLst>
          </p:nvPr>
        </p:nvGraphicFramePr>
        <p:xfrm>
          <a:off x="6601456" y="4623563"/>
          <a:ext cx="5073154" cy="419472"/>
        </p:xfrm>
        <a:graphic>
          <a:graphicData uri="http://schemas.openxmlformats.org/drawingml/2006/table">
            <a:tbl>
              <a:tblPr/>
              <a:tblGrid>
                <a:gridCol w="1040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28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9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m-1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31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Good hashing function 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Consistent</a:t>
            </a:r>
            <a:r>
              <a:rPr lang="en-US" dirty="0">
                <a:cs typeface="Consolas" pitchFamily="49" charset="0"/>
              </a:rPr>
              <a:t> - equal keys must produce the same hash value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Efficient</a:t>
            </a:r>
            <a:r>
              <a:rPr lang="en-US" dirty="0"/>
              <a:t> - efficient to compute the hash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Uniform</a:t>
            </a:r>
            <a:r>
              <a:rPr lang="en-US" dirty="0"/>
              <a:t> - should uniformly distribute the keys</a:t>
            </a:r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Functions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13767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Which of the following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/>
              <a:t> property of a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GetHashCode()</a:t>
            </a:r>
            <a:r>
              <a:rPr lang="en-US" dirty="0"/>
              <a:t> for strings</a:t>
            </a:r>
          </a:p>
          <a:p>
            <a:pPr lvl="1"/>
            <a:r>
              <a:rPr lang="en-US" dirty="0">
                <a:hlinkClick r:id="rId2" action="ppaction://hlinksldjump"/>
              </a:rPr>
              <a:t>Can return a negative integer</a:t>
            </a:r>
          </a:p>
          <a:p>
            <a:pPr lvl="1"/>
            <a:r>
              <a:rPr lang="en-US" dirty="0">
                <a:hlinkClick r:id="rId2" action="ppaction://hlinksldjump"/>
              </a:rPr>
              <a:t>Can take time proportional to the length of the string to compute</a:t>
            </a:r>
          </a:p>
          <a:p>
            <a:pPr lvl="1"/>
            <a:r>
              <a:rPr lang="en-US" dirty="0">
                <a:hlinkClick r:id="rId2" action="ppaction://hlinksldjump"/>
              </a:rPr>
              <a:t>A string and its reverse will have the same hash code</a:t>
            </a:r>
          </a:p>
          <a:p>
            <a:pPr lvl="1"/>
            <a:r>
              <a:rPr lang="en-US" noProof="1">
                <a:hlinkClick r:id="rId2" action="ppaction://hlinksldjump"/>
              </a:rPr>
              <a:t>Two strings with different hash code values are different strings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Hash Functions - Quiz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3094223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3212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TIME: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176500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/>
              <a:t> property of a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GetHashCode()</a:t>
            </a:r>
            <a:r>
              <a:rPr lang="en-US" dirty="0"/>
              <a:t> for strings</a:t>
            </a:r>
          </a:p>
          <a:p>
            <a:pPr lvl="1"/>
            <a:r>
              <a:rPr lang="en-US" dirty="0">
                <a:solidFill>
                  <a:srgbClr val="FF6161"/>
                </a:solidFill>
              </a:rPr>
              <a:t>Can return a negative integer</a:t>
            </a:r>
          </a:p>
          <a:p>
            <a:pPr lvl="1"/>
            <a:r>
              <a:rPr lang="en-US" dirty="0">
                <a:solidFill>
                  <a:srgbClr val="FF6161"/>
                </a:solidFill>
              </a:rPr>
              <a:t>Can take time proportional to the length of the string to compute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A string and its reverse will have the same hash code</a:t>
            </a:r>
          </a:p>
          <a:p>
            <a:pPr lvl="1"/>
            <a:r>
              <a:rPr lang="en-US" noProof="1">
                <a:solidFill>
                  <a:srgbClr val="FF6161"/>
                </a:solidFill>
              </a:rPr>
              <a:t>Two strings with different hash code values are different strings</a:t>
            </a: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Hash Functions - Answer</a:t>
            </a:r>
          </a:p>
        </p:txBody>
      </p:sp>
      <p:pic>
        <p:nvPicPr>
          <p:cNvPr id="8" name="Graphic 7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66412" y="3505200"/>
            <a:ext cx="914400" cy="914400"/>
          </a:xfrm>
          <a:prstGeom prst="rect">
            <a:avLst/>
          </a:prstGeom>
        </p:spPr>
      </p:pic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799012" y="5181600"/>
            <a:ext cx="6856353" cy="685800"/>
          </a:xfrm>
          <a:prstGeom prst="wedgeRoundRectCallout">
            <a:avLst>
              <a:gd name="adj1" fmla="val -52627"/>
              <a:gd name="adj2" fmla="val -1635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rgbClr val="FFFFFF"/>
                </a:solidFill>
              </a:rPr>
              <a:t>"ab".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</a:rPr>
              <a:t>GetHashCode()</a:t>
            </a:r>
            <a:r>
              <a:rPr lang="en-US" sz="2600" b="1" noProof="1">
                <a:solidFill>
                  <a:srgbClr val="FFFFFF"/>
                </a:solidFill>
              </a:rPr>
              <a:t> != "ba".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</a:rPr>
              <a:t>GetHashCode()</a:t>
            </a:r>
          </a:p>
        </p:txBody>
      </p:sp>
    </p:spTree>
    <p:extLst>
      <p:ext uri="{BB962C8B-B14F-4D97-AF65-F5344CB8AC3E}">
        <p14:creationId xmlns:p14="http://schemas.microsoft.com/office/powerpoint/2010/main" val="1441027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589637" y="298198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511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Array with length 16</a:t>
            </a:r>
          </a:p>
          <a:p>
            <a:pPr>
              <a:lnSpc>
                <a:spcPct val="100000"/>
              </a:lnSpc>
            </a:pPr>
            <a:r>
              <a:rPr lang="en-US" dirty="0"/>
              <a:t>Insert "</a:t>
            </a:r>
            <a:r>
              <a:rPr lang="en-US" noProof="1"/>
              <a:t>Pesho</a:t>
            </a:r>
            <a:r>
              <a:rPr lang="en-US" dirty="0"/>
              <a:t>"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Use the remainder of </a:t>
            </a:r>
            <a:br>
              <a:rPr lang="en-US" dirty="0"/>
            </a:b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GetHashCode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Array.Length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Hashing</a:t>
            </a:r>
            <a:endParaRPr lang="bg-BG" dirty="0"/>
          </a:p>
        </p:txBody>
      </p:sp>
      <p:graphicFrame>
        <p:nvGraphicFramePr>
          <p:cNvPr id="5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76610"/>
              </p:ext>
            </p:extLst>
          </p:nvPr>
        </p:nvGraphicFramePr>
        <p:xfrm>
          <a:off x="7999412" y="1676400"/>
          <a:ext cx="2946484" cy="4572000"/>
        </p:xfrm>
        <a:graphic>
          <a:graphicData uri="http://schemas.openxmlformats.org/drawingml/2006/table">
            <a:tbl>
              <a:tblPr firstRow="1" bandRow="1"/>
              <a:tblGrid>
                <a:gridCol w="2438400">
                  <a:extLst>
                    <a:ext uri="{9D8B030D-6E8A-4147-A177-3AD203B41FA5}">
                      <a16:colId xmlns:a16="http://schemas.microsoft.com/office/drawing/2014/main" val="905684474"/>
                    </a:ext>
                  </a:extLst>
                </a:gridCol>
                <a:gridCol w="508084">
                  <a:extLst>
                    <a:ext uri="{9D8B030D-6E8A-4147-A177-3AD203B41FA5}">
                      <a16:colId xmlns:a16="http://schemas.microsoft.com/office/drawing/2014/main" val="822752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6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69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76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07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28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77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62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215439"/>
                  </a:ext>
                </a:extLst>
              </a:tr>
            </a:tbl>
          </a:graphicData>
        </a:graphic>
      </p:graphicFrame>
      <p:sp>
        <p:nvSpPr>
          <p:cNvPr id="6" name="Flowchart: Process 5"/>
          <p:cNvSpPr/>
          <p:nvPr/>
        </p:nvSpPr>
        <p:spPr>
          <a:xfrm>
            <a:off x="2894012" y="2895600"/>
            <a:ext cx="2590800" cy="1219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Hash Function</a:t>
            </a:r>
            <a:endParaRPr lang="bg-BG" sz="28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cxnSpLocks/>
            <a:stCxn id="6" idx="1"/>
          </p:cNvCxnSpPr>
          <p:nvPr/>
        </p:nvCxnSpPr>
        <p:spPr>
          <a:xfrm flipH="1">
            <a:off x="1524000" y="3505200"/>
            <a:ext cx="13700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  <a:endCxn id="6" idx="3"/>
          </p:cNvCxnSpPr>
          <p:nvPr/>
        </p:nvCxnSpPr>
        <p:spPr>
          <a:xfrm flipH="1">
            <a:off x="5484812" y="3505200"/>
            <a:ext cx="7785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4000" y="298198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Pesho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5184712" y="1371599"/>
            <a:ext cx="2362200" cy="1332471"/>
          </a:xfrm>
          <a:prstGeom prst="wedgeRoundRectCallout">
            <a:avLst>
              <a:gd name="adj1" fmla="val -10030"/>
              <a:gd name="adj2" fmla="val 723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</a:rPr>
              <a:t>511 is bigger than the table length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3888511" y="5842432"/>
            <a:ext cx="3884651" cy="641785"/>
          </a:xfrm>
          <a:prstGeom prst="wedgeRoundRectCallout">
            <a:avLst>
              <a:gd name="adj1" fmla="val -40467"/>
              <a:gd name="adj2" fmla="val -925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511 % 16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= 15</a:t>
            </a:r>
          </a:p>
        </p:txBody>
      </p:sp>
    </p:spTree>
    <p:extLst>
      <p:ext uri="{BB962C8B-B14F-4D97-AF65-F5344CB8AC3E}">
        <p14:creationId xmlns:p14="http://schemas.microsoft.com/office/powerpoint/2010/main" val="1832007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 animBg="1"/>
      <p:bldP spid="9" grpId="0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Hash Table</a:t>
            </a:r>
            <a:endParaRPr lang="bg-BG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900047"/>
              </p:ext>
            </p:extLst>
          </p:nvPr>
        </p:nvGraphicFramePr>
        <p:xfrm>
          <a:off x="7999412" y="1676400"/>
          <a:ext cx="2946484" cy="4572000"/>
        </p:xfrm>
        <a:graphic>
          <a:graphicData uri="http://schemas.openxmlformats.org/drawingml/2006/table">
            <a:tbl>
              <a:tblPr firstRow="1" bandRow="1"/>
              <a:tblGrid>
                <a:gridCol w="2438400">
                  <a:extLst>
                    <a:ext uri="{9D8B030D-6E8A-4147-A177-3AD203B41FA5}">
                      <a16:colId xmlns:a16="http://schemas.microsoft.com/office/drawing/2014/main" val="905684474"/>
                    </a:ext>
                  </a:extLst>
                </a:gridCol>
                <a:gridCol w="508084">
                  <a:extLst>
                    <a:ext uri="{9D8B030D-6E8A-4147-A177-3AD203B41FA5}">
                      <a16:colId xmlns:a16="http://schemas.microsoft.com/office/drawing/2014/main" val="822752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6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69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76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07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28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77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62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215439"/>
                  </a:ext>
                </a:extLst>
              </a:tr>
            </a:tbl>
          </a:graphicData>
        </a:graphic>
      </p:graphicFrame>
      <p:sp>
        <p:nvSpPr>
          <p:cNvPr id="10" name="Flowchart: Process 9"/>
          <p:cNvSpPr/>
          <p:nvPr/>
        </p:nvSpPr>
        <p:spPr>
          <a:xfrm>
            <a:off x="1104105" y="3657600"/>
            <a:ext cx="2437607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stamat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341812" y="2957513"/>
            <a:ext cx="2819400" cy="1495423"/>
            <a:chOff x="4265612" y="2728913"/>
            <a:chExt cx="3352799" cy="1495423"/>
          </a:xfrm>
        </p:grpSpPr>
        <p:sp>
          <p:nvSpPr>
            <p:cNvPr id="12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54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 %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694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1261E-6 3.33333E-6 L 0.28445 3.33333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Hash Table (2)</a:t>
            </a:r>
            <a:endParaRPr lang="bg-BG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7999412" y="1676400"/>
          <a:ext cx="2946484" cy="4572000"/>
        </p:xfrm>
        <a:graphic>
          <a:graphicData uri="http://schemas.openxmlformats.org/drawingml/2006/table">
            <a:tbl>
              <a:tblPr firstRow="1" bandRow="1"/>
              <a:tblGrid>
                <a:gridCol w="2438400">
                  <a:extLst>
                    <a:ext uri="{9D8B030D-6E8A-4147-A177-3AD203B41FA5}">
                      <a16:colId xmlns:a16="http://schemas.microsoft.com/office/drawing/2014/main" val="905684474"/>
                    </a:ext>
                  </a:extLst>
                </a:gridCol>
                <a:gridCol w="508084">
                  <a:extLst>
                    <a:ext uri="{9D8B030D-6E8A-4147-A177-3AD203B41FA5}">
                      <a16:colId xmlns:a16="http://schemas.microsoft.com/office/drawing/2014/main" val="822752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6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69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76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07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28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77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62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215439"/>
                  </a:ext>
                </a:extLst>
              </a:tr>
            </a:tbl>
          </a:graphicData>
        </a:graphic>
      </p:graphicFrame>
      <p:sp>
        <p:nvSpPr>
          <p:cNvPr id="10" name="Flowchart: Process 9"/>
          <p:cNvSpPr/>
          <p:nvPr/>
        </p:nvSpPr>
        <p:spPr>
          <a:xfrm>
            <a:off x="8002586" y="1676400"/>
            <a:ext cx="2437607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stamat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1104105" y="3657600"/>
            <a:ext cx="2437607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mitko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341812" y="2957513"/>
            <a:ext cx="2819400" cy="1495423"/>
            <a:chOff x="4265612" y="2728913"/>
            <a:chExt cx="3352799" cy="1495423"/>
          </a:xfrm>
        </p:grpSpPr>
        <p:sp>
          <p:nvSpPr>
            <p:cNvPr id="15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54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 %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0925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1261E-6 3.33333E-6 L 0.28445 3.33333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Hash Table (3)</a:t>
            </a:r>
            <a:endParaRPr lang="bg-BG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7999412" y="1676400"/>
          <a:ext cx="2946484" cy="4572000"/>
        </p:xfrm>
        <a:graphic>
          <a:graphicData uri="http://schemas.openxmlformats.org/drawingml/2006/table">
            <a:tbl>
              <a:tblPr firstRow="1" bandRow="1"/>
              <a:tblGrid>
                <a:gridCol w="2438400">
                  <a:extLst>
                    <a:ext uri="{9D8B030D-6E8A-4147-A177-3AD203B41FA5}">
                      <a16:colId xmlns:a16="http://schemas.microsoft.com/office/drawing/2014/main" val="905684474"/>
                    </a:ext>
                  </a:extLst>
                </a:gridCol>
                <a:gridCol w="508084">
                  <a:extLst>
                    <a:ext uri="{9D8B030D-6E8A-4147-A177-3AD203B41FA5}">
                      <a16:colId xmlns:a16="http://schemas.microsoft.com/office/drawing/2014/main" val="822752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6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69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76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07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28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77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62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215439"/>
                  </a:ext>
                </a:extLst>
              </a:tr>
            </a:tbl>
          </a:graphicData>
        </a:graphic>
      </p:graphicFrame>
      <p:sp>
        <p:nvSpPr>
          <p:cNvPr id="10" name="Flowchart: Process 9"/>
          <p:cNvSpPr/>
          <p:nvPr/>
        </p:nvSpPr>
        <p:spPr>
          <a:xfrm>
            <a:off x="8002586" y="1676400"/>
            <a:ext cx="2437607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stamat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8002588" y="4419598"/>
            <a:ext cx="2437607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mitko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341812" y="2957513"/>
            <a:ext cx="2819400" cy="1495423"/>
            <a:chOff x="4265612" y="2728913"/>
            <a:chExt cx="3352799" cy="1495423"/>
          </a:xfrm>
        </p:grpSpPr>
        <p:sp>
          <p:nvSpPr>
            <p:cNvPr id="15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54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 % 10</a:t>
              </a:r>
            </a:p>
          </p:txBody>
        </p:sp>
      </p:grpSp>
      <p:sp>
        <p:nvSpPr>
          <p:cNvPr id="12" name="Flowchart: Process 11"/>
          <p:cNvSpPr/>
          <p:nvPr/>
        </p:nvSpPr>
        <p:spPr>
          <a:xfrm>
            <a:off x="1104105" y="3657600"/>
            <a:ext cx="2437607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ivan</a:t>
            </a:r>
          </a:p>
        </p:txBody>
      </p:sp>
    </p:spTree>
    <p:extLst>
      <p:ext uri="{BB962C8B-B14F-4D97-AF65-F5344CB8AC3E}">
        <p14:creationId xmlns:p14="http://schemas.microsoft.com/office/powerpoint/2010/main" val="642412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1261E-6 3.33333E-6 L 0.28445 3.33333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Hash Table (4)</a:t>
            </a:r>
            <a:endParaRPr lang="bg-BG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7999412" y="1676400"/>
          <a:ext cx="2946484" cy="4572000"/>
        </p:xfrm>
        <a:graphic>
          <a:graphicData uri="http://schemas.openxmlformats.org/drawingml/2006/table">
            <a:tbl>
              <a:tblPr firstRow="1" bandRow="1"/>
              <a:tblGrid>
                <a:gridCol w="2438400">
                  <a:extLst>
                    <a:ext uri="{9D8B030D-6E8A-4147-A177-3AD203B41FA5}">
                      <a16:colId xmlns:a16="http://schemas.microsoft.com/office/drawing/2014/main" val="905684474"/>
                    </a:ext>
                  </a:extLst>
                </a:gridCol>
                <a:gridCol w="508084">
                  <a:extLst>
                    <a:ext uri="{9D8B030D-6E8A-4147-A177-3AD203B41FA5}">
                      <a16:colId xmlns:a16="http://schemas.microsoft.com/office/drawing/2014/main" val="822752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6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69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76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07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28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77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62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215439"/>
                  </a:ext>
                </a:extLst>
              </a:tr>
            </a:tbl>
          </a:graphicData>
        </a:graphic>
      </p:graphicFrame>
      <p:sp>
        <p:nvSpPr>
          <p:cNvPr id="10" name="Flowchart: Process 9"/>
          <p:cNvSpPr/>
          <p:nvPr/>
        </p:nvSpPr>
        <p:spPr>
          <a:xfrm>
            <a:off x="8002586" y="1676400"/>
            <a:ext cx="2437607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stamat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8002588" y="4419598"/>
            <a:ext cx="2437607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mitko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341812" y="2957513"/>
            <a:ext cx="2819400" cy="1495423"/>
            <a:chOff x="4265612" y="2728913"/>
            <a:chExt cx="3352799" cy="1495423"/>
          </a:xfrm>
        </p:grpSpPr>
        <p:sp>
          <p:nvSpPr>
            <p:cNvPr id="15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54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 % 10</a:t>
              </a:r>
            </a:p>
          </p:txBody>
        </p:sp>
      </p:grpSp>
      <p:sp>
        <p:nvSpPr>
          <p:cNvPr id="12" name="Flowchart: Process 11"/>
          <p:cNvSpPr/>
          <p:nvPr/>
        </p:nvSpPr>
        <p:spPr>
          <a:xfrm>
            <a:off x="7999412" y="3505200"/>
            <a:ext cx="2437607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ivan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1104105" y="3657600"/>
            <a:ext cx="2437607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gosho</a:t>
            </a:r>
          </a:p>
        </p:txBody>
      </p:sp>
    </p:spTree>
    <p:extLst>
      <p:ext uri="{BB962C8B-B14F-4D97-AF65-F5344CB8AC3E}">
        <p14:creationId xmlns:p14="http://schemas.microsoft.com/office/powerpoint/2010/main" val="4124078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1261E-6 3.33333E-6 L 0.28445 3.33333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Hash Table (5)</a:t>
            </a:r>
            <a:endParaRPr lang="bg-BG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7999412" y="1676400"/>
          <a:ext cx="2946484" cy="4572000"/>
        </p:xfrm>
        <a:graphic>
          <a:graphicData uri="http://schemas.openxmlformats.org/drawingml/2006/table">
            <a:tbl>
              <a:tblPr firstRow="1" bandRow="1"/>
              <a:tblGrid>
                <a:gridCol w="2438400">
                  <a:extLst>
                    <a:ext uri="{9D8B030D-6E8A-4147-A177-3AD203B41FA5}">
                      <a16:colId xmlns:a16="http://schemas.microsoft.com/office/drawing/2014/main" val="905684474"/>
                    </a:ext>
                  </a:extLst>
                </a:gridCol>
                <a:gridCol w="508084">
                  <a:extLst>
                    <a:ext uri="{9D8B030D-6E8A-4147-A177-3AD203B41FA5}">
                      <a16:colId xmlns:a16="http://schemas.microsoft.com/office/drawing/2014/main" val="822752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6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69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76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07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28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77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62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215439"/>
                  </a:ext>
                </a:extLst>
              </a:tr>
            </a:tbl>
          </a:graphicData>
        </a:graphic>
      </p:graphicFrame>
      <p:sp>
        <p:nvSpPr>
          <p:cNvPr id="10" name="Flowchart: Process 9"/>
          <p:cNvSpPr/>
          <p:nvPr/>
        </p:nvSpPr>
        <p:spPr>
          <a:xfrm>
            <a:off x="8002586" y="1676400"/>
            <a:ext cx="2437607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stamat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8002588" y="4419598"/>
            <a:ext cx="2437607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mitko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341812" y="2957513"/>
            <a:ext cx="2819400" cy="1495423"/>
            <a:chOff x="4265612" y="2728913"/>
            <a:chExt cx="3352799" cy="1495423"/>
          </a:xfrm>
        </p:grpSpPr>
        <p:sp>
          <p:nvSpPr>
            <p:cNvPr id="15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54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 % 10</a:t>
              </a:r>
            </a:p>
          </p:txBody>
        </p:sp>
      </p:grpSp>
      <p:sp>
        <p:nvSpPr>
          <p:cNvPr id="12" name="Flowchart: Process 11"/>
          <p:cNvSpPr/>
          <p:nvPr/>
        </p:nvSpPr>
        <p:spPr>
          <a:xfrm>
            <a:off x="7999412" y="3505200"/>
            <a:ext cx="2437607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ivan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7999412" y="5791198"/>
            <a:ext cx="2437607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gosho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1104105" y="3657600"/>
            <a:ext cx="2437607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maria</a:t>
            </a:r>
          </a:p>
        </p:txBody>
      </p:sp>
    </p:spTree>
    <p:extLst>
      <p:ext uri="{BB962C8B-B14F-4D97-AF65-F5344CB8AC3E}">
        <p14:creationId xmlns:p14="http://schemas.microsoft.com/office/powerpoint/2010/main" val="2803022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1261E-6 3.33333E-6 L 0.28445 3.33333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Hash Table (6)</a:t>
            </a:r>
            <a:endParaRPr lang="bg-BG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7999412" y="1676400"/>
          <a:ext cx="2946484" cy="4572000"/>
        </p:xfrm>
        <a:graphic>
          <a:graphicData uri="http://schemas.openxmlformats.org/drawingml/2006/table">
            <a:tbl>
              <a:tblPr firstRow="1" bandRow="1"/>
              <a:tblGrid>
                <a:gridCol w="2438400">
                  <a:extLst>
                    <a:ext uri="{9D8B030D-6E8A-4147-A177-3AD203B41FA5}">
                      <a16:colId xmlns:a16="http://schemas.microsoft.com/office/drawing/2014/main" val="905684474"/>
                    </a:ext>
                  </a:extLst>
                </a:gridCol>
                <a:gridCol w="508084">
                  <a:extLst>
                    <a:ext uri="{9D8B030D-6E8A-4147-A177-3AD203B41FA5}">
                      <a16:colId xmlns:a16="http://schemas.microsoft.com/office/drawing/2014/main" val="822752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6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69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76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07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28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77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62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215439"/>
                  </a:ext>
                </a:extLst>
              </a:tr>
            </a:tbl>
          </a:graphicData>
        </a:graphic>
      </p:graphicFrame>
      <p:sp>
        <p:nvSpPr>
          <p:cNvPr id="10" name="Flowchart: Process 9"/>
          <p:cNvSpPr/>
          <p:nvPr/>
        </p:nvSpPr>
        <p:spPr>
          <a:xfrm>
            <a:off x="8002586" y="1676400"/>
            <a:ext cx="2437607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stamat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8002588" y="4419598"/>
            <a:ext cx="2437607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mitko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341812" y="2957513"/>
            <a:ext cx="2819400" cy="1495423"/>
            <a:chOff x="4265612" y="2728913"/>
            <a:chExt cx="3352799" cy="1495423"/>
          </a:xfrm>
        </p:grpSpPr>
        <p:sp>
          <p:nvSpPr>
            <p:cNvPr id="15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54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 % 10</a:t>
              </a:r>
            </a:p>
          </p:txBody>
        </p:sp>
      </p:grpSp>
      <p:sp>
        <p:nvSpPr>
          <p:cNvPr id="12" name="Flowchart: Process 11"/>
          <p:cNvSpPr/>
          <p:nvPr/>
        </p:nvSpPr>
        <p:spPr>
          <a:xfrm>
            <a:off x="7999412" y="3505200"/>
            <a:ext cx="2437607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ivan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7999412" y="5791198"/>
            <a:ext cx="2437607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gosho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7999411" y="3505198"/>
            <a:ext cx="2437607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maria</a:t>
            </a:r>
          </a:p>
        </p:txBody>
      </p:sp>
      <p:pic>
        <p:nvPicPr>
          <p:cNvPr id="5" name="Graphic 4" descr="Clos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3613" y="1638300"/>
            <a:ext cx="4129201" cy="4129201"/>
          </a:xfrm>
          <a:prstGeom prst="rect">
            <a:avLst/>
          </a:prstGeom>
        </p:spPr>
      </p:pic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5184712" y="1752600"/>
            <a:ext cx="2362200" cy="951470"/>
          </a:xfrm>
          <a:prstGeom prst="wedgeRoundRectCallout">
            <a:avLst>
              <a:gd name="adj1" fmla="val 73841"/>
              <a:gd name="adj2" fmla="val 895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noProof="1">
                <a:solidFill>
                  <a:srgbClr val="FFFFFF"/>
                </a:solidFill>
              </a:rPr>
              <a:t>Collision</a:t>
            </a:r>
          </a:p>
        </p:txBody>
      </p:sp>
    </p:spTree>
    <p:extLst>
      <p:ext uri="{BB962C8B-B14F-4D97-AF65-F5344CB8AC3E}">
        <p14:creationId xmlns:p14="http://schemas.microsoft.com/office/powerpoint/2010/main" val="1121220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454" y="1676400"/>
            <a:ext cx="3663951" cy="47244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4" name="Section Zoom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8419736"/>
                  </p:ext>
                </p:extLst>
              </p:nvPr>
            </p:nvGraphicFramePr>
            <p:xfrm>
              <a:off x="836612" y="1447800"/>
              <a:ext cx="3047206" cy="1714500"/>
            </p:xfrm>
            <a:graphic>
              <a:graphicData uri="http://schemas.microsoft.com/office/powerpoint/2016/sectionzoom">
                <psez:sectionZm>
                  <psez:sectionZmObj sectionId="{D5903104-4C7D-4DE4-88E7-57F3BE08C51F}">
                    <psez:zmPr id="{698FCE48-B6CB-486A-8170-90A85D4530A8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7206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4" name="Section Zoom 13">
                <a:hlinkClick r:id="rId5" action="ppaction://hlinksldjump"/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6612" y="1447800"/>
                <a:ext cx="3047206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6" name="Section Zoom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18284509"/>
                  </p:ext>
                </p:extLst>
              </p:nvPr>
            </p:nvGraphicFramePr>
            <p:xfrm>
              <a:off x="4646612" y="2645060"/>
              <a:ext cx="3047206" cy="1714500"/>
            </p:xfrm>
            <a:graphic>
              <a:graphicData uri="http://schemas.microsoft.com/office/powerpoint/2016/sectionzoom">
                <psez:sectionZm>
                  <psez:sectionZmObj sectionId="{D884B062-21BA-408A-85D1-88D15D1FD3DC}">
                    <psez:zmPr id="{D8A4E23E-4B79-4C04-B2C3-8A07446FA92C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7206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6" name="Section Zoom 15">
                <a:hlinkClick r:id="rId8" action="ppaction://hlinksldjump"/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46612" y="2645060"/>
                <a:ext cx="3047206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8" name="Section Zoom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02191219"/>
                  </p:ext>
                </p:extLst>
              </p:nvPr>
            </p:nvGraphicFramePr>
            <p:xfrm>
              <a:off x="1930408" y="4686300"/>
              <a:ext cx="3047206" cy="1714500"/>
            </p:xfrm>
            <a:graphic>
              <a:graphicData uri="http://schemas.microsoft.com/office/powerpoint/2016/sectionzoom">
                <psez:sectionZm>
                  <psez:sectionZmObj sectionId="{C18036D9-44AC-4D84-BF8B-99E2C7CAD60E}">
                    <psez:zmPr id="{8626BEF5-130C-40A5-870A-9BDE9D5E5E12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7206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8" name="Section Zoom 17">
                <a:hlinkClick r:id="rId11" action="ppaction://hlinksldjump"/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30408" y="4686300"/>
                <a:ext cx="3047206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6130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05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collision </a:t>
            </a:r>
            <a:r>
              <a:rPr lang="en-US" dirty="0"/>
              <a:t>comes when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different keys </a:t>
            </a:r>
            <a:r>
              <a:rPr lang="en-US" dirty="0"/>
              <a:t>have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 hash value</a:t>
            </a:r>
          </a:p>
          <a:p>
            <a:pPr lvl="1">
              <a:buFontTx/>
              <a:buNone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h(k</a:t>
            </a:r>
            <a:r>
              <a:rPr lang="en-US" b="1" baseline="-25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h(k</a:t>
            </a:r>
            <a:r>
              <a:rPr lang="en-US" b="1" baseline="-25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b="1" baseline="-25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b="1" baseline="-25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en-US" dirty="0"/>
              <a:t>When the number of</a:t>
            </a:r>
            <a:r>
              <a:rPr lang="en-US" i="1" dirty="0"/>
              <a:t> </a:t>
            </a:r>
            <a:r>
              <a:rPr lang="en-US" dirty="0"/>
              <a:t>collisions is sufficiently small, the hash tables work quite well (fast)</a:t>
            </a:r>
          </a:p>
          <a:p>
            <a:r>
              <a:rPr lang="en-US" dirty="0"/>
              <a:t>Several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collisions resolution strategies</a:t>
            </a:r>
            <a:r>
              <a:rPr lang="en-US" dirty="0"/>
              <a:t> exist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Chaining</a:t>
            </a:r>
            <a:r>
              <a:rPr lang="en-US" dirty="0"/>
              <a:t> collided keys (+ values) in a list</a:t>
            </a:r>
          </a:p>
          <a:p>
            <a:pPr lvl="1"/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other slots </a:t>
            </a:r>
            <a:r>
              <a:rPr lang="en-US" dirty="0"/>
              <a:t>in the table (open addressing)</a:t>
            </a:r>
          </a:p>
          <a:p>
            <a:pPr lvl="1"/>
            <a:r>
              <a:rPr lang="en-US" dirty="0"/>
              <a:t>Cuckoo hashing</a:t>
            </a:r>
          </a:p>
          <a:p>
            <a:pPr lvl="1"/>
            <a:r>
              <a:rPr lang="en-US" dirty="0"/>
              <a:t>Many other</a:t>
            </a:r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 in a Hash Table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77890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0335" y="1542349"/>
            <a:ext cx="2819400" cy="1495423"/>
            <a:chOff x="4265612" y="2728913"/>
            <a:chExt cx="3352799" cy="1495423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54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Chaining</a:t>
            </a:r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728847"/>
              </p:ext>
            </p:extLst>
          </p:nvPr>
        </p:nvGraphicFramePr>
        <p:xfrm>
          <a:off x="912812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5332412" y="229006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maria</a:t>
            </a:r>
          </a:p>
        </p:txBody>
      </p:sp>
    </p:spTree>
    <p:extLst>
      <p:ext uri="{BB962C8B-B14F-4D97-AF65-F5344CB8AC3E}">
        <p14:creationId xmlns:p14="http://schemas.microsoft.com/office/powerpoint/2010/main" val="338102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0335" y="1542349"/>
            <a:ext cx="2819400" cy="1495423"/>
            <a:chOff x="4265612" y="2728913"/>
            <a:chExt cx="3352799" cy="1495423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54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Chaining</a:t>
            </a:r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1"/>
          </p:nvPr>
        </p:nvGraphicFramePr>
        <p:xfrm>
          <a:off x="912812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6164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5332412" y="229006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ivan</a:t>
            </a:r>
          </a:p>
        </p:txBody>
      </p:sp>
    </p:spTree>
    <p:extLst>
      <p:ext uri="{BB962C8B-B14F-4D97-AF65-F5344CB8AC3E}">
        <p14:creationId xmlns:p14="http://schemas.microsoft.com/office/powerpoint/2010/main" val="2125873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0335" y="1542349"/>
            <a:ext cx="2819400" cy="1495423"/>
            <a:chOff x="4265612" y="2728913"/>
            <a:chExt cx="3352799" cy="1495423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54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Chaining</a:t>
            </a:r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1"/>
          </p:nvPr>
        </p:nvGraphicFramePr>
        <p:xfrm>
          <a:off x="912812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6164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484665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ivan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5332412" y="229006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stamat</a:t>
            </a:r>
          </a:p>
        </p:txBody>
      </p:sp>
    </p:spTree>
    <p:extLst>
      <p:ext uri="{BB962C8B-B14F-4D97-AF65-F5344CB8AC3E}">
        <p14:creationId xmlns:p14="http://schemas.microsoft.com/office/powerpoint/2010/main" val="3493969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0335" y="1542349"/>
            <a:ext cx="2819400" cy="1495423"/>
            <a:chOff x="4265612" y="2728913"/>
            <a:chExt cx="3352799" cy="1495423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54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Chaining</a:t>
            </a:r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1"/>
          </p:nvPr>
        </p:nvGraphicFramePr>
        <p:xfrm>
          <a:off x="912812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6164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484665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ivan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541914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stamat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5332412" y="229006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pesho</a:t>
            </a:r>
          </a:p>
        </p:txBody>
      </p:sp>
    </p:spTree>
    <p:extLst>
      <p:ext uri="{BB962C8B-B14F-4D97-AF65-F5344CB8AC3E}">
        <p14:creationId xmlns:p14="http://schemas.microsoft.com/office/powerpoint/2010/main" val="2555372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Line Arrow: Straigh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46289" y="4267200"/>
            <a:ext cx="533400" cy="5334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4580335" y="1542349"/>
            <a:ext cx="2819400" cy="1495423"/>
            <a:chOff x="4265612" y="2728913"/>
            <a:chExt cx="3352799" cy="1495423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54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Chaining</a:t>
            </a:r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1"/>
          </p:nvPr>
        </p:nvGraphicFramePr>
        <p:xfrm>
          <a:off x="912812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6164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484665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ivan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541914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stamat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4855366" y="4782251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pesho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5332412" y="229006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mitko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1522412" y="5479309"/>
            <a:ext cx="2971800" cy="951470"/>
          </a:xfrm>
          <a:prstGeom prst="wedgeRoundRectCallout">
            <a:avLst>
              <a:gd name="adj1" fmla="val 75930"/>
              <a:gd name="adj2" fmla="val -666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Items are chained into a linked list</a:t>
            </a:r>
          </a:p>
        </p:txBody>
      </p:sp>
    </p:spTree>
    <p:extLst>
      <p:ext uri="{BB962C8B-B14F-4D97-AF65-F5344CB8AC3E}">
        <p14:creationId xmlns:p14="http://schemas.microsoft.com/office/powerpoint/2010/main" val="3743288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Line Arrow: Straigh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46289" y="4267200"/>
            <a:ext cx="533400" cy="5334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4580335" y="1542349"/>
            <a:ext cx="2819400" cy="1495423"/>
            <a:chOff x="4265612" y="2728913"/>
            <a:chExt cx="3352799" cy="1495423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54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Chaining</a:t>
            </a:r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1"/>
          </p:nvPr>
        </p:nvGraphicFramePr>
        <p:xfrm>
          <a:off x="912812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6164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484665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ivan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541914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stamat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4855366" y="4782251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pesho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10113166" y="3809999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mitko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5332412" y="229006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joro</a:t>
            </a:r>
          </a:p>
        </p:txBody>
      </p:sp>
    </p:spTree>
    <p:extLst>
      <p:ext uri="{BB962C8B-B14F-4D97-AF65-F5344CB8AC3E}">
        <p14:creationId xmlns:p14="http://schemas.microsoft.com/office/powerpoint/2010/main" val="2789302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Line Arrow: Straigh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46289" y="4267200"/>
            <a:ext cx="533400" cy="5334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4580335" y="1542349"/>
            <a:ext cx="2819400" cy="1495423"/>
            <a:chOff x="4265612" y="2728913"/>
            <a:chExt cx="3352799" cy="1495423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54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Chaining</a:t>
            </a:r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1"/>
          </p:nvPr>
        </p:nvGraphicFramePr>
        <p:xfrm>
          <a:off x="912812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6164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484665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ivan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541914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stamat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4855366" y="4782251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pesho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10113166" y="3809999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mitko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7484665" y="4782251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joro</a:t>
            </a:r>
          </a:p>
        </p:txBody>
      </p:sp>
      <p:pic>
        <p:nvPicPr>
          <p:cNvPr id="16" name="Graphic 15" descr="Line Arrow: Straigh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875588" y="4267200"/>
            <a:ext cx="533400" cy="533400"/>
          </a:xfrm>
          <a:prstGeom prst="rect">
            <a:avLst/>
          </a:prstGeom>
        </p:spPr>
      </p:pic>
      <p:sp>
        <p:nvSpPr>
          <p:cNvPr id="17" name="Flowchart: Process 16"/>
          <p:cNvSpPr/>
          <p:nvPr/>
        </p:nvSpPr>
        <p:spPr>
          <a:xfrm>
            <a:off x="5332412" y="229006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rosi</a:t>
            </a:r>
          </a:p>
        </p:txBody>
      </p:sp>
    </p:spTree>
    <p:extLst>
      <p:ext uri="{BB962C8B-B14F-4D97-AF65-F5344CB8AC3E}">
        <p14:creationId xmlns:p14="http://schemas.microsoft.com/office/powerpoint/2010/main" val="866258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Line Arrow: Straigh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46289" y="4267200"/>
            <a:ext cx="533400" cy="5334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4580335" y="1542349"/>
            <a:ext cx="2819400" cy="1495423"/>
            <a:chOff x="4265612" y="2728913"/>
            <a:chExt cx="3352799" cy="1495423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54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Chaining</a:t>
            </a:r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1"/>
          </p:nvPr>
        </p:nvGraphicFramePr>
        <p:xfrm>
          <a:off x="912812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6164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484665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ivan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541914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stamat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4855366" y="4782251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pesho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10113166" y="3809999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mitko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7484665" y="4782251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joro</a:t>
            </a:r>
          </a:p>
        </p:txBody>
      </p:sp>
      <p:pic>
        <p:nvPicPr>
          <p:cNvPr id="16" name="Graphic 15" descr="Line Arrow: Straigh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875588" y="4267200"/>
            <a:ext cx="533400" cy="533400"/>
          </a:xfrm>
          <a:prstGeom prst="rect">
            <a:avLst/>
          </a:prstGeom>
        </p:spPr>
      </p:pic>
      <p:sp>
        <p:nvSpPr>
          <p:cNvPr id="17" name="Flowchart: Process 16"/>
          <p:cNvSpPr/>
          <p:nvPr/>
        </p:nvSpPr>
        <p:spPr>
          <a:xfrm>
            <a:off x="912812" y="3809999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rosi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5332412" y="229006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alex</a:t>
            </a:r>
          </a:p>
        </p:txBody>
      </p:sp>
    </p:spTree>
    <p:extLst>
      <p:ext uri="{BB962C8B-B14F-4D97-AF65-F5344CB8AC3E}">
        <p14:creationId xmlns:p14="http://schemas.microsoft.com/office/powerpoint/2010/main" val="2738322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Line Arrow: Straigh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46289" y="4267200"/>
            <a:ext cx="533400" cy="5334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4580335" y="1542349"/>
            <a:ext cx="2819400" cy="1495423"/>
            <a:chOff x="4265612" y="2728913"/>
            <a:chExt cx="3352799" cy="1495423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54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Chaining</a:t>
            </a:r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1"/>
          </p:nvPr>
        </p:nvGraphicFramePr>
        <p:xfrm>
          <a:off x="912812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6164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484665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ivan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541914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stamat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4855366" y="4782251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pesho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10113166" y="3809999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mitko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7484665" y="4782251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joro</a:t>
            </a:r>
          </a:p>
        </p:txBody>
      </p:sp>
      <p:pic>
        <p:nvPicPr>
          <p:cNvPr id="16" name="Graphic 15" descr="Line Arrow: Straigh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875588" y="4267200"/>
            <a:ext cx="533400" cy="533400"/>
          </a:xfrm>
          <a:prstGeom prst="rect">
            <a:avLst/>
          </a:prstGeom>
        </p:spPr>
      </p:pic>
      <p:sp>
        <p:nvSpPr>
          <p:cNvPr id="17" name="Flowchart: Process 16"/>
          <p:cNvSpPr/>
          <p:nvPr/>
        </p:nvSpPr>
        <p:spPr>
          <a:xfrm>
            <a:off x="912812" y="3809999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rosi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7484665" y="5754502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alex</a:t>
            </a:r>
          </a:p>
        </p:txBody>
      </p:sp>
      <p:pic>
        <p:nvPicPr>
          <p:cNvPr id="19" name="Graphic 18" descr="Line Arrow: Straigh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875588" y="5239451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68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Hash Tables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Hashing and Collision Resolution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1" y="6524626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0" name="Line 49"/>
          <p:cNvSpPr>
            <a:spLocks noChangeShapeType="1"/>
          </p:cNvSpPr>
          <p:nvPr/>
        </p:nvSpPr>
        <p:spPr bwMode="auto">
          <a:xfrm>
            <a:off x="4811613" y="2743470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sz="3600" b="1" noProof="1"/>
          </a:p>
        </p:txBody>
      </p:sp>
      <p:sp>
        <p:nvSpPr>
          <p:cNvPr id="61" name="Text Box 54"/>
          <p:cNvSpPr txBox="1">
            <a:spLocks noChangeArrowheads="1"/>
          </p:cNvSpPr>
          <p:nvPr/>
        </p:nvSpPr>
        <p:spPr bwMode="auto">
          <a:xfrm>
            <a:off x="4384264" y="3391172"/>
            <a:ext cx="633507" cy="338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599" b="1" noProof="1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Ivan</a:t>
            </a:r>
          </a:p>
        </p:txBody>
      </p:sp>
      <p:sp>
        <p:nvSpPr>
          <p:cNvPr id="62" name="Text Box 55"/>
          <p:cNvSpPr txBox="1">
            <a:spLocks noChangeArrowheads="1"/>
          </p:cNvSpPr>
          <p:nvPr/>
        </p:nvSpPr>
        <p:spPr bwMode="auto">
          <a:xfrm>
            <a:off x="4309902" y="4457701"/>
            <a:ext cx="1000622" cy="338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599" b="1" noProof="1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63" name="Line 56"/>
          <p:cNvSpPr>
            <a:spLocks noChangeShapeType="1"/>
          </p:cNvSpPr>
          <p:nvPr/>
        </p:nvSpPr>
        <p:spPr bwMode="auto">
          <a:xfrm>
            <a:off x="4811613" y="3876532"/>
            <a:ext cx="0" cy="5546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sz="3600" b="1" noProof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4" name="Line 60"/>
          <p:cNvSpPr>
            <a:spLocks noChangeShapeType="1"/>
          </p:cNvSpPr>
          <p:nvPr/>
        </p:nvSpPr>
        <p:spPr bwMode="auto">
          <a:xfrm>
            <a:off x="3828974" y="2743470"/>
            <a:ext cx="1" cy="6397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sz="3600" b="1" noProof="1"/>
          </a:p>
        </p:txBody>
      </p:sp>
      <p:sp>
        <p:nvSpPr>
          <p:cNvPr id="65" name="Text Box 61"/>
          <p:cNvSpPr txBox="1">
            <a:spLocks noChangeArrowheads="1"/>
          </p:cNvSpPr>
          <p:nvPr/>
        </p:nvSpPr>
        <p:spPr bwMode="auto">
          <a:xfrm>
            <a:off x="3412416" y="3396486"/>
            <a:ext cx="633507" cy="338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599" b="1" noProof="1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66" name="Line 68"/>
          <p:cNvSpPr>
            <a:spLocks noChangeShapeType="1"/>
          </p:cNvSpPr>
          <p:nvPr/>
        </p:nvSpPr>
        <p:spPr bwMode="auto">
          <a:xfrm flipH="1">
            <a:off x="6840187" y="2743470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sz="3600" b="1" noProof="1"/>
          </a:p>
        </p:txBody>
      </p:sp>
      <p:sp>
        <p:nvSpPr>
          <p:cNvPr id="67" name="Text Box 69"/>
          <p:cNvSpPr txBox="1">
            <a:spLocks noChangeArrowheads="1"/>
          </p:cNvSpPr>
          <p:nvPr/>
        </p:nvSpPr>
        <p:spPr bwMode="auto">
          <a:xfrm>
            <a:off x="6372574" y="3391171"/>
            <a:ext cx="937938" cy="338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599" b="1" noProof="1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aphicFrame>
        <p:nvGraphicFramePr>
          <p:cNvPr id="68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83532"/>
              </p:ext>
            </p:extLst>
          </p:nvPr>
        </p:nvGraphicFramePr>
        <p:xfrm>
          <a:off x="2360613" y="2231336"/>
          <a:ext cx="7031135" cy="609600"/>
        </p:xfrm>
        <a:graphic>
          <a:graphicData uri="http://schemas.openxmlformats.org/drawingml/2006/table">
            <a:tbl>
              <a:tblPr/>
              <a:tblGrid>
                <a:gridCol w="97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7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</a:p>
                  </a:txBody>
                  <a:tcPr marL="121888" marR="121888"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Mimi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Kiro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Pesho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Lili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Group 2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008007"/>
              </p:ext>
            </p:extLst>
          </p:nvPr>
        </p:nvGraphicFramePr>
        <p:xfrm>
          <a:off x="2347366" y="1722412"/>
          <a:ext cx="7027998" cy="419472"/>
        </p:xfrm>
        <a:graphic>
          <a:graphicData uri="http://schemas.openxmlformats.org/drawingml/2006/table">
            <a:tbl>
              <a:tblPr/>
              <a:tblGrid>
                <a:gridCol w="1003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81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9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m-1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Line 68"/>
          <p:cNvSpPr>
            <a:spLocks noChangeShapeType="1"/>
          </p:cNvSpPr>
          <p:nvPr/>
        </p:nvSpPr>
        <p:spPr bwMode="auto">
          <a:xfrm flipH="1">
            <a:off x="8902097" y="2764736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sz="3600" b="1" noProof="1"/>
          </a:p>
        </p:txBody>
      </p:sp>
      <p:sp>
        <p:nvSpPr>
          <p:cNvPr id="71" name="Text Box 69"/>
          <p:cNvSpPr txBox="1">
            <a:spLocks noChangeArrowheads="1"/>
          </p:cNvSpPr>
          <p:nvPr/>
        </p:nvSpPr>
        <p:spPr bwMode="auto">
          <a:xfrm>
            <a:off x="8420769" y="3387589"/>
            <a:ext cx="982852" cy="338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599" b="1" noProof="1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4088761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Separate Chaining - Summary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903743"/>
              </p:ext>
            </p:extLst>
          </p:nvPr>
        </p:nvGraphicFramePr>
        <p:xfrm>
          <a:off x="673091" y="1394460"/>
          <a:ext cx="10831521" cy="4149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521">
                  <a:extLst>
                    <a:ext uri="{9D8B030D-6E8A-4147-A177-3AD203B41FA5}">
                      <a16:colId xmlns:a16="http://schemas.microsoft.com/office/drawing/2014/main" val="86971678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215591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7987743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60538665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8453632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86319517"/>
                    </a:ext>
                  </a:extLst>
                </a:gridCol>
              </a:tblGrid>
              <a:tr h="533400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Structure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Worst case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 hMerge="1">
                  <a:txBody>
                    <a:bodyPr/>
                    <a:lstStyle/>
                    <a:p>
                      <a:pPr algn="ctr"/>
                      <a:endParaRPr lang="bg-BG" sz="3100" dirty="0"/>
                    </a:p>
                  </a:txBody>
                  <a:tcPr marL="118110" marR="118110" marT="59055" marB="59055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Average case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2001761437"/>
                  </a:ext>
                </a:extLst>
              </a:tr>
              <a:tr h="590550">
                <a:tc v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Search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Insert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Delete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Search Hit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Insert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66146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BST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1.39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1.39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10575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2-3 Tree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US" sz="3100" noProof="1"/>
                        <a:t>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5242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Red-Black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2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2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2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517485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GB" sz="3100" dirty="0"/>
                        <a:t>AVL Tree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1.44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1.44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1.44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2302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Chaining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3-5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3-5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433194"/>
                  </a:ext>
                </a:extLst>
              </a:tr>
            </a:tbl>
          </a:graphicData>
        </a:graphic>
      </p:graphicFrame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1097707" y="5671771"/>
            <a:ext cx="4049810" cy="951470"/>
          </a:xfrm>
          <a:prstGeom prst="wedgeRoundRectCallout">
            <a:avLst>
              <a:gd name="adj1" fmla="val 73448"/>
              <a:gd name="adj2" fmla="val -666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Under uniform hasing assumption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3122612" y="5029200"/>
            <a:ext cx="8001000" cy="4572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178478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8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Open addressing </a:t>
            </a:r>
            <a:r>
              <a:rPr lang="en-US" dirty="0"/>
              <a:t>as collision resolution strategy means to take another slot in the hash-table in case of collision, e.g.</a:t>
            </a:r>
          </a:p>
          <a:p>
            <a:pPr lvl="1">
              <a:lnSpc>
                <a:spcPct val="108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Linear probing</a:t>
            </a:r>
            <a:r>
              <a:rPr lang="en-US" dirty="0"/>
              <a:t>: take the next empty slot just after the collision</a:t>
            </a:r>
          </a:p>
          <a:p>
            <a:pPr lvl="2">
              <a:lnSpc>
                <a:spcPct val="108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h(key,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h(key)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  <a:p>
            <a:pPr lvl="2">
              <a:lnSpc>
                <a:spcPct val="108000"/>
              </a:lnSpc>
            </a:pPr>
            <a:r>
              <a:rPr lang="en-US" dirty="0"/>
              <a:t>where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is the attempt number: 0, 1, 2, …</a:t>
            </a:r>
          </a:p>
          <a:p>
            <a:pPr lvl="2">
              <a:lnSpc>
                <a:spcPct val="108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h(key)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h(key)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h(key)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noProof="1"/>
              <a:t>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Open Addressing</a:t>
            </a:r>
          </a:p>
        </p:txBody>
      </p:sp>
    </p:spTree>
    <p:extLst>
      <p:ext uri="{BB962C8B-B14F-4D97-AF65-F5344CB8AC3E}">
        <p14:creationId xmlns:p14="http://schemas.microsoft.com/office/powerpoint/2010/main" val="178926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 lvl="1">
              <a:lnSpc>
                <a:spcPct val="108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Quadratic probing</a:t>
            </a:r>
            <a:r>
              <a:rPr lang="en-US" dirty="0"/>
              <a:t>: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b="1" baseline="300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dirty="0"/>
              <a:t> next slot is calculated by a quadratic polynomial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b="1" baseline="-250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/>
              <a:t>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b="1" baseline="-250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/>
              <a:t> are some constants)</a:t>
            </a:r>
          </a:p>
          <a:p>
            <a:pPr lvl="2">
              <a:lnSpc>
                <a:spcPct val="108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h(key,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h(key)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b="1" baseline="-250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b="1" baseline="-250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*i</a:t>
            </a:r>
            <a:r>
              <a:rPr lang="en-US" b="1" baseline="300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3200" noProof="1"/>
              <a:t> </a:t>
            </a:r>
          </a:p>
          <a:p>
            <a:pPr lvl="2">
              <a:lnSpc>
                <a:spcPct val="108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h(key)</a:t>
            </a:r>
            <a:r>
              <a:rPr lang="en-US" sz="3200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3200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b="1" baseline="300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3200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h(key)</a:t>
            </a:r>
            <a:r>
              <a:rPr lang="en-US" sz="3200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3200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b="1" baseline="300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3200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h(key)</a:t>
            </a:r>
            <a:r>
              <a:rPr lang="en-US" sz="3200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3200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b="1" baseline="300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3200" noProof="1"/>
              <a:t>, etc.</a:t>
            </a:r>
          </a:p>
          <a:p>
            <a:pPr lvl="1">
              <a:lnSpc>
                <a:spcPct val="108000"/>
              </a:lnSpc>
            </a:pPr>
            <a:r>
              <a:rPr lang="en-US" dirty="0"/>
              <a:t>Re-hashing: use separate (second) hash-function for collisions</a:t>
            </a:r>
          </a:p>
          <a:p>
            <a:pPr lvl="2">
              <a:lnSpc>
                <a:spcPct val="108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h(key,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b="1" baseline="-250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(key)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i*h</a:t>
            </a:r>
            <a:r>
              <a:rPr lang="en-US" b="1" baseline="-250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(key)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Open Addressing (2)</a:t>
            </a:r>
          </a:p>
        </p:txBody>
      </p:sp>
    </p:spTree>
    <p:extLst>
      <p:ext uri="{BB962C8B-B14F-4D97-AF65-F5344CB8AC3E}">
        <p14:creationId xmlns:p14="http://schemas.microsoft.com/office/powerpoint/2010/main" val="92004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0335" y="1542349"/>
            <a:ext cx="2819400" cy="1495423"/>
            <a:chOff x="4265612" y="2728913"/>
            <a:chExt cx="3352799" cy="1495423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54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Linear Probing</a:t>
            </a:r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1"/>
          </p:nvPr>
        </p:nvGraphicFramePr>
        <p:xfrm>
          <a:off x="912812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5332412" y="219043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maria</a:t>
            </a:r>
          </a:p>
        </p:txBody>
      </p:sp>
    </p:spTree>
    <p:extLst>
      <p:ext uri="{BB962C8B-B14F-4D97-AF65-F5344CB8AC3E}">
        <p14:creationId xmlns:p14="http://schemas.microsoft.com/office/powerpoint/2010/main" val="109700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0335" y="1542349"/>
            <a:ext cx="2819400" cy="1495423"/>
            <a:chOff x="4265612" y="2728913"/>
            <a:chExt cx="3352799" cy="1495423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54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Linear Probing</a:t>
            </a:r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1"/>
          </p:nvPr>
        </p:nvGraphicFramePr>
        <p:xfrm>
          <a:off x="912812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5366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5332412" y="219043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ivan</a:t>
            </a:r>
          </a:p>
        </p:txBody>
      </p:sp>
    </p:spTree>
    <p:extLst>
      <p:ext uri="{BB962C8B-B14F-4D97-AF65-F5344CB8AC3E}">
        <p14:creationId xmlns:p14="http://schemas.microsoft.com/office/powerpoint/2010/main" val="2156816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0335" y="1542349"/>
            <a:ext cx="2819400" cy="1495423"/>
            <a:chOff x="4265612" y="2728913"/>
            <a:chExt cx="3352799" cy="1495423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54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Linear Probing</a:t>
            </a:r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1"/>
          </p:nvPr>
        </p:nvGraphicFramePr>
        <p:xfrm>
          <a:off x="912812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5366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484266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ivan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5332412" y="219043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stamat</a:t>
            </a:r>
          </a:p>
        </p:txBody>
      </p:sp>
    </p:spTree>
    <p:extLst>
      <p:ext uri="{BB962C8B-B14F-4D97-AF65-F5344CB8AC3E}">
        <p14:creationId xmlns:p14="http://schemas.microsoft.com/office/powerpoint/2010/main" val="3359308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0335" y="1542349"/>
            <a:ext cx="2819400" cy="1495423"/>
            <a:chOff x="4265612" y="2728913"/>
            <a:chExt cx="3352799" cy="1495423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54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Linear Probing</a:t>
            </a:r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1"/>
          </p:nvPr>
        </p:nvGraphicFramePr>
        <p:xfrm>
          <a:off x="912812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5366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484266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ivan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540120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stamat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5332412" y="219043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pesho</a:t>
            </a:r>
          </a:p>
        </p:txBody>
      </p:sp>
    </p:spTree>
    <p:extLst>
      <p:ext uri="{BB962C8B-B14F-4D97-AF65-F5344CB8AC3E}">
        <p14:creationId xmlns:p14="http://schemas.microsoft.com/office/powerpoint/2010/main" val="3578235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0335" y="1542349"/>
            <a:ext cx="2819400" cy="1495423"/>
            <a:chOff x="4265612" y="2728913"/>
            <a:chExt cx="3352799" cy="1495423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54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Linear Probing</a:t>
            </a:r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1"/>
          </p:nvPr>
        </p:nvGraphicFramePr>
        <p:xfrm>
          <a:off x="912812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5366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484266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ivan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540120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stamat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4855366" y="3037772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pesho</a:t>
            </a:r>
          </a:p>
        </p:txBody>
      </p:sp>
    </p:spTree>
    <p:extLst>
      <p:ext uri="{BB962C8B-B14F-4D97-AF65-F5344CB8AC3E}">
        <p14:creationId xmlns:p14="http://schemas.microsoft.com/office/powerpoint/2010/main" val="3362945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0335" y="1542349"/>
            <a:ext cx="2819400" cy="1495423"/>
            <a:chOff x="4265612" y="2728913"/>
            <a:chExt cx="3352799" cy="1495423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54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Linear Probing</a:t>
            </a:r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1"/>
          </p:nvPr>
        </p:nvGraphicFramePr>
        <p:xfrm>
          <a:off x="912812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5366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484266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ivan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540120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stamat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6170612" y="3037772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pesho</a:t>
            </a:r>
          </a:p>
        </p:txBody>
      </p:sp>
    </p:spTree>
    <p:extLst>
      <p:ext uri="{BB962C8B-B14F-4D97-AF65-F5344CB8AC3E}">
        <p14:creationId xmlns:p14="http://schemas.microsoft.com/office/powerpoint/2010/main" val="106819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0335" y="1542349"/>
            <a:ext cx="2819400" cy="1495423"/>
            <a:chOff x="4265612" y="2728913"/>
            <a:chExt cx="3352799" cy="1495423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54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Linear Probing</a:t>
            </a:r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1"/>
          </p:nvPr>
        </p:nvGraphicFramePr>
        <p:xfrm>
          <a:off x="912812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5366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484266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ivan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540120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stamat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6169816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pesho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5332412" y="219043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mitko</a:t>
            </a:r>
          </a:p>
        </p:txBody>
      </p:sp>
    </p:spTree>
    <p:extLst>
      <p:ext uri="{BB962C8B-B14F-4D97-AF65-F5344CB8AC3E}">
        <p14:creationId xmlns:p14="http://schemas.microsoft.com/office/powerpoint/2010/main" val="4027949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key of any type, convert it to an integer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</a:t>
            </a:r>
            <a:endParaRPr lang="bg-BG" dirty="0"/>
          </a:p>
        </p:txBody>
      </p:sp>
      <p:sp>
        <p:nvSpPr>
          <p:cNvPr id="2" name="Flowchart: Process 1"/>
          <p:cNvSpPr/>
          <p:nvPr/>
        </p:nvSpPr>
        <p:spPr>
          <a:xfrm>
            <a:off x="7540624" y="2057400"/>
            <a:ext cx="2590800" cy="1219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Hash Function</a:t>
            </a:r>
            <a:endParaRPr lang="bg-BG" sz="28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cxnSpLocks/>
            <a:stCxn id="2" idx="1"/>
          </p:cNvCxnSpPr>
          <p:nvPr/>
        </p:nvCxnSpPr>
        <p:spPr>
          <a:xfrm flipH="1">
            <a:off x="6170612" y="2667000"/>
            <a:ext cx="13700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  <a:endCxn id="2" idx="3"/>
          </p:cNvCxnSpPr>
          <p:nvPr/>
        </p:nvCxnSpPr>
        <p:spPr>
          <a:xfrm flipH="1">
            <a:off x="10131424" y="2667000"/>
            <a:ext cx="7785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70612" y="214378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Pesho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236249" y="214378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511</a:t>
            </a:r>
          </a:p>
        </p:txBody>
      </p:sp>
      <p:sp>
        <p:nvSpPr>
          <p:cNvPr id="29" name="Flowchart: Process 28"/>
          <p:cNvSpPr/>
          <p:nvPr/>
        </p:nvSpPr>
        <p:spPr>
          <a:xfrm>
            <a:off x="2307450" y="2057400"/>
            <a:ext cx="2590800" cy="1219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Hash Function</a:t>
            </a:r>
            <a:endParaRPr lang="bg-BG" sz="28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cxnSpLocks/>
            <a:stCxn id="29" idx="1"/>
          </p:cNvCxnSpPr>
          <p:nvPr/>
        </p:nvCxnSpPr>
        <p:spPr>
          <a:xfrm flipH="1">
            <a:off x="937438" y="2667000"/>
            <a:ext cx="13700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  <a:endCxn id="29" idx="3"/>
          </p:cNvCxnSpPr>
          <p:nvPr/>
        </p:nvCxnSpPr>
        <p:spPr>
          <a:xfrm flipH="1">
            <a:off x="4898250" y="2667000"/>
            <a:ext cx="7785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37438" y="214378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Ivan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03075" y="214378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398</a:t>
            </a:r>
          </a:p>
        </p:txBody>
      </p:sp>
      <p:sp>
        <p:nvSpPr>
          <p:cNvPr id="34" name="Flowchart: Process 33"/>
          <p:cNvSpPr/>
          <p:nvPr/>
        </p:nvSpPr>
        <p:spPr>
          <a:xfrm>
            <a:off x="7109719" y="4656091"/>
            <a:ext cx="2590800" cy="1219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Hash Function</a:t>
            </a:r>
            <a:endParaRPr lang="bg-BG" sz="2800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>
            <a:cxnSpLocks/>
            <a:stCxn id="34" idx="1"/>
          </p:cNvCxnSpPr>
          <p:nvPr/>
        </p:nvCxnSpPr>
        <p:spPr>
          <a:xfrm flipH="1">
            <a:off x="5739707" y="5265691"/>
            <a:ext cx="13700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  <a:endCxn id="34" idx="3"/>
          </p:cNvCxnSpPr>
          <p:nvPr/>
        </p:nvCxnSpPr>
        <p:spPr>
          <a:xfrm flipH="1">
            <a:off x="9700519" y="5265691"/>
            <a:ext cx="7785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637212" y="3809906"/>
            <a:ext cx="13676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Ivan</a:t>
            </a:r>
          </a:p>
          <a:p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Petrov</a:t>
            </a:r>
          </a:p>
          <a:p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805344" y="474247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25950</a:t>
            </a: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1333687" y="3936299"/>
            <a:ext cx="356456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Person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string firstName;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string lastName;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int age;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3067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0335" y="1542349"/>
            <a:ext cx="2819400" cy="1495423"/>
            <a:chOff x="4265612" y="2728913"/>
            <a:chExt cx="3352799" cy="1495423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54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Linear Probing</a:t>
            </a:r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1"/>
          </p:nvPr>
        </p:nvGraphicFramePr>
        <p:xfrm>
          <a:off x="912812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5366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484266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ivan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540120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stamat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6169816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pesho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10112370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mitko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5332412" y="229006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joro</a:t>
            </a:r>
          </a:p>
        </p:txBody>
      </p:sp>
    </p:spTree>
    <p:extLst>
      <p:ext uri="{BB962C8B-B14F-4D97-AF65-F5344CB8AC3E}">
        <p14:creationId xmlns:p14="http://schemas.microsoft.com/office/powerpoint/2010/main" val="2691143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0335" y="1542349"/>
            <a:ext cx="2819400" cy="1495423"/>
            <a:chOff x="4265612" y="2728913"/>
            <a:chExt cx="3352799" cy="1495423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54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Linear Probing</a:t>
            </a:r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1"/>
          </p:nvPr>
        </p:nvGraphicFramePr>
        <p:xfrm>
          <a:off x="912812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5366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484266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ivan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540120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stamat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6169816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pesho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10112370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mitko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7484266" y="3037772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joro</a:t>
            </a:r>
          </a:p>
        </p:txBody>
      </p:sp>
    </p:spTree>
    <p:extLst>
      <p:ext uri="{BB962C8B-B14F-4D97-AF65-F5344CB8AC3E}">
        <p14:creationId xmlns:p14="http://schemas.microsoft.com/office/powerpoint/2010/main" val="1078023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0335" y="1542349"/>
            <a:ext cx="2819400" cy="1495423"/>
            <a:chOff x="4265612" y="2728913"/>
            <a:chExt cx="3352799" cy="1495423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54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Linear Probing</a:t>
            </a:r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1"/>
          </p:nvPr>
        </p:nvGraphicFramePr>
        <p:xfrm>
          <a:off x="912812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5366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484266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ivan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540120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stamat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6169816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pesho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10112370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mitko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8797124" y="3037772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joro</a:t>
            </a:r>
          </a:p>
        </p:txBody>
      </p:sp>
    </p:spTree>
    <p:extLst>
      <p:ext uri="{BB962C8B-B14F-4D97-AF65-F5344CB8AC3E}">
        <p14:creationId xmlns:p14="http://schemas.microsoft.com/office/powerpoint/2010/main" val="4087689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0335" y="1542349"/>
            <a:ext cx="2819400" cy="1495423"/>
            <a:chOff x="4265612" y="2728913"/>
            <a:chExt cx="3352799" cy="1495423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54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Linear Probing</a:t>
            </a:r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1"/>
          </p:nvPr>
        </p:nvGraphicFramePr>
        <p:xfrm>
          <a:off x="912812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5366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484266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ivan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540120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stamat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6169816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pesho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10112370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mitko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8794740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joro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5332412" y="229006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rosi</a:t>
            </a:r>
          </a:p>
        </p:txBody>
      </p:sp>
    </p:spTree>
    <p:extLst>
      <p:ext uri="{BB962C8B-B14F-4D97-AF65-F5344CB8AC3E}">
        <p14:creationId xmlns:p14="http://schemas.microsoft.com/office/powerpoint/2010/main" val="3616865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0335" y="1542349"/>
            <a:ext cx="2819400" cy="1495423"/>
            <a:chOff x="4265612" y="2728913"/>
            <a:chExt cx="3352799" cy="1495423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54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Linear Probing</a:t>
            </a:r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1"/>
          </p:nvPr>
        </p:nvGraphicFramePr>
        <p:xfrm>
          <a:off x="912812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5366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484266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ivan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540120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stamat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6169816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pesho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10112370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mitko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8794740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joro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909628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rosi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5332412" y="229006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alex</a:t>
            </a:r>
          </a:p>
        </p:txBody>
      </p:sp>
    </p:spTree>
    <p:extLst>
      <p:ext uri="{BB962C8B-B14F-4D97-AF65-F5344CB8AC3E}">
        <p14:creationId xmlns:p14="http://schemas.microsoft.com/office/powerpoint/2010/main" val="1097728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0335" y="1542349"/>
            <a:ext cx="2819400" cy="1495423"/>
            <a:chOff x="4265612" y="2728913"/>
            <a:chExt cx="3352799" cy="1495423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54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Linear Probing</a:t>
            </a:r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1"/>
          </p:nvPr>
        </p:nvGraphicFramePr>
        <p:xfrm>
          <a:off x="912812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5366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484266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ivan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540120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stamat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6169816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pesho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10112370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mitko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8794740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joro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909628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rosi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7484266" y="3037772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alex</a:t>
            </a:r>
          </a:p>
        </p:txBody>
      </p:sp>
    </p:spTree>
    <p:extLst>
      <p:ext uri="{BB962C8B-B14F-4D97-AF65-F5344CB8AC3E}">
        <p14:creationId xmlns:p14="http://schemas.microsoft.com/office/powerpoint/2010/main" val="2956160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0335" y="1542349"/>
            <a:ext cx="2819400" cy="1495423"/>
            <a:chOff x="4265612" y="2728913"/>
            <a:chExt cx="3352799" cy="1495423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54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Linear Probing</a:t>
            </a:r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1"/>
          </p:nvPr>
        </p:nvGraphicFramePr>
        <p:xfrm>
          <a:off x="912812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5366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484266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ivan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540120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stamat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6169816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pesho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10112370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mitko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8794740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joro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909628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rosi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8805852" y="3037772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alex</a:t>
            </a:r>
          </a:p>
        </p:txBody>
      </p:sp>
    </p:spTree>
    <p:extLst>
      <p:ext uri="{BB962C8B-B14F-4D97-AF65-F5344CB8AC3E}">
        <p14:creationId xmlns:p14="http://schemas.microsoft.com/office/powerpoint/2010/main" val="3853708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0335" y="1542349"/>
            <a:ext cx="2819400" cy="1495423"/>
            <a:chOff x="4265612" y="2728913"/>
            <a:chExt cx="3352799" cy="1495423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54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Linear Probing</a:t>
            </a:r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1"/>
          </p:nvPr>
        </p:nvGraphicFramePr>
        <p:xfrm>
          <a:off x="912812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5366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484266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ivan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540120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stamat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6169816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pesho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10112370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mitko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8794740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joro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909628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rosi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10109986" y="3037772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alex</a:t>
            </a:r>
          </a:p>
        </p:txBody>
      </p:sp>
    </p:spTree>
    <p:extLst>
      <p:ext uri="{BB962C8B-B14F-4D97-AF65-F5344CB8AC3E}">
        <p14:creationId xmlns:p14="http://schemas.microsoft.com/office/powerpoint/2010/main" val="2748450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0335" y="1542349"/>
            <a:ext cx="2819400" cy="1495423"/>
            <a:chOff x="4265612" y="2728913"/>
            <a:chExt cx="3352799" cy="1495423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54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Linear Probing</a:t>
            </a:r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1"/>
          </p:nvPr>
        </p:nvGraphicFramePr>
        <p:xfrm>
          <a:off x="912812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5366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484266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ivan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540120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stamat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6169816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pesho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10112370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mitko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8794740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joro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909628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rosi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909628" y="3037772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alex</a:t>
            </a:r>
          </a:p>
        </p:txBody>
      </p:sp>
    </p:spTree>
    <p:extLst>
      <p:ext uri="{BB962C8B-B14F-4D97-AF65-F5344CB8AC3E}">
        <p14:creationId xmlns:p14="http://schemas.microsoft.com/office/powerpoint/2010/main" val="3553385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0335" y="1542349"/>
            <a:ext cx="2819400" cy="1495423"/>
            <a:chOff x="4265612" y="2728913"/>
            <a:chExt cx="3352799" cy="1495423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54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Linear Probing</a:t>
            </a:r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1"/>
          </p:nvPr>
        </p:nvGraphicFramePr>
        <p:xfrm>
          <a:off x="912812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5366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484266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ivan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540120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stamat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6169816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pesho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10112370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mitko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8794740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joro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909628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rosi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2224874" y="3037772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alex</a:t>
            </a:r>
          </a:p>
        </p:txBody>
      </p:sp>
    </p:spTree>
    <p:extLst>
      <p:ext uri="{BB962C8B-B14F-4D97-AF65-F5344CB8AC3E}">
        <p14:creationId xmlns:p14="http://schemas.microsoft.com/office/powerpoint/2010/main" val="2307677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de"/>
          <p:cNvSpPr>
            <a:spLocks noChangeArrowheads="1"/>
          </p:cNvSpPr>
          <p:nvPr/>
        </p:nvSpPr>
        <p:spPr bwMode="auto">
          <a:xfrm>
            <a:off x="531812" y="1524000"/>
            <a:ext cx="101346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Person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string firstName;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string lastName;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int age;</a:t>
            </a:r>
          </a:p>
          <a:p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override int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GetHashCode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int firstNameHash = firstName.GetHashCode() * age;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int lastNameHash = lastName.GetHashCode() * age;</a:t>
            </a:r>
          </a:p>
          <a:p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return firstNameHash + lastNameHash;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(2)</a:t>
            </a:r>
            <a:endParaRPr lang="bg-BG" dirty="0"/>
          </a:p>
        </p:txBody>
      </p:sp>
      <p:sp>
        <p:nvSpPr>
          <p:cNvPr id="34" name="Flowchart: Process 33"/>
          <p:cNvSpPr/>
          <p:nvPr/>
        </p:nvSpPr>
        <p:spPr>
          <a:xfrm>
            <a:off x="1141412" y="3975384"/>
            <a:ext cx="7086600" cy="1295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Hash Function</a:t>
            </a:r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487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0335" y="1542349"/>
            <a:ext cx="2819400" cy="1495423"/>
            <a:chOff x="4265612" y="2728913"/>
            <a:chExt cx="3352799" cy="1495423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4954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5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Linear Probing</a:t>
            </a:r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1"/>
          </p:nvPr>
        </p:nvGraphicFramePr>
        <p:xfrm>
          <a:off x="912812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5366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484266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ivan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540120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stamat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6169816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pesho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10112370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mitko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8794740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joro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909628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rosi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2219306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alex</a:t>
            </a:r>
          </a:p>
        </p:txBody>
      </p:sp>
    </p:spTree>
    <p:extLst>
      <p:ext uri="{BB962C8B-B14F-4D97-AF65-F5344CB8AC3E}">
        <p14:creationId xmlns:p14="http://schemas.microsoft.com/office/powerpoint/2010/main" val="2181409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What is the average running time of delete in linear-probing hash table? Your hash function satisfies the uniform hashing assumption and that the hash table is at most 50% full.</a:t>
            </a:r>
          </a:p>
          <a:p>
            <a:pPr lvl="1"/>
            <a:r>
              <a:rPr lang="en-US" dirty="0">
                <a:hlinkClick r:id="rId2" action="ppaction://hlinksldjump"/>
              </a:rPr>
              <a:t>O(1)</a:t>
            </a:r>
          </a:p>
          <a:p>
            <a:pPr lvl="1"/>
            <a:r>
              <a:rPr lang="en-US" dirty="0">
                <a:hlinkClick r:id="rId2" action="ppaction://hlinksldjump"/>
              </a:rPr>
              <a:t>O(log N)</a:t>
            </a:r>
          </a:p>
          <a:p>
            <a:pPr lvl="1"/>
            <a:r>
              <a:rPr lang="en-US" dirty="0">
                <a:hlinkClick r:id="rId2" action="ppaction://hlinksldjump"/>
              </a:rPr>
              <a:t>O(N)</a:t>
            </a:r>
          </a:p>
          <a:p>
            <a:pPr lvl="1"/>
            <a:r>
              <a:rPr lang="en-US" noProof="1">
                <a:hlinkClick r:id="rId2" action="ppaction://hlinksldjump"/>
              </a:rPr>
              <a:t>O(N log N)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Linear Probing - Quiz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3094223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3212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TIME: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112819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9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average running time of delete in linear-probing hash table? Your hash function satisfies the uniform hashing assumption and that the hash table is at most 50% full.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O(1)</a:t>
            </a:r>
          </a:p>
          <a:p>
            <a:pPr lvl="1"/>
            <a:r>
              <a:rPr lang="en-US" dirty="0">
                <a:solidFill>
                  <a:srgbClr val="FF6161"/>
                </a:solidFill>
              </a:rPr>
              <a:t>O(log N)</a:t>
            </a:r>
          </a:p>
          <a:p>
            <a:pPr lvl="1"/>
            <a:r>
              <a:rPr lang="en-US" dirty="0">
                <a:solidFill>
                  <a:srgbClr val="FF6161"/>
                </a:solidFill>
              </a:rPr>
              <a:t>O(N)</a:t>
            </a:r>
          </a:p>
          <a:p>
            <a:pPr lvl="1"/>
            <a:r>
              <a:rPr lang="en-US" noProof="1">
                <a:solidFill>
                  <a:srgbClr val="FF6161"/>
                </a:solidFill>
              </a:rPr>
              <a:t>O(N log N)</a:t>
            </a:r>
            <a:endParaRPr lang="bg-BG" dirty="0">
              <a:solidFill>
                <a:srgbClr val="FF616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Linear Probing - Answer</a:t>
            </a:r>
          </a:p>
        </p:txBody>
      </p:sp>
      <p:pic>
        <p:nvPicPr>
          <p:cNvPr id="8" name="Graphic 7" descr="Check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2012" y="2743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926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Linear Probing - Summary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88637"/>
              </p:ext>
            </p:extLst>
          </p:nvPr>
        </p:nvGraphicFramePr>
        <p:xfrm>
          <a:off x="673091" y="1394460"/>
          <a:ext cx="10831521" cy="4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521">
                  <a:extLst>
                    <a:ext uri="{9D8B030D-6E8A-4147-A177-3AD203B41FA5}">
                      <a16:colId xmlns:a16="http://schemas.microsoft.com/office/drawing/2014/main" val="86971678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215591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7987743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60538665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8453632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86319517"/>
                    </a:ext>
                  </a:extLst>
                </a:gridCol>
              </a:tblGrid>
              <a:tr h="533400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Structure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Worst case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 hMerge="1">
                  <a:txBody>
                    <a:bodyPr/>
                    <a:lstStyle/>
                    <a:p>
                      <a:pPr algn="ctr"/>
                      <a:endParaRPr lang="bg-BG" sz="3100" dirty="0"/>
                    </a:p>
                  </a:txBody>
                  <a:tcPr marL="118110" marR="118110" marT="59055" marB="59055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Average case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2001761437"/>
                  </a:ext>
                </a:extLst>
              </a:tr>
              <a:tr h="590550">
                <a:tc v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Search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Insert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Delete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Search Hit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Insert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66146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BST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1.39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1.39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10575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2-3 Tree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US" sz="3100" noProof="1"/>
                        <a:t>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5242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Red-Black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2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2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2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517485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GB" sz="3100" dirty="0"/>
                        <a:t>AVL Tree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1.44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1.44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1.44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2302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Chaining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3-5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3-5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43319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L. Probing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3-5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3-5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658280"/>
                  </a:ext>
                </a:extLst>
              </a:tr>
            </a:tbl>
          </a:graphicData>
        </a:graphic>
      </p:graphicFrame>
      <p:sp>
        <p:nvSpPr>
          <p:cNvPr id="5" name="Rectangle: Rounded Corners 4"/>
          <p:cNvSpPr/>
          <p:nvPr/>
        </p:nvSpPr>
        <p:spPr>
          <a:xfrm>
            <a:off x="3122612" y="5029200"/>
            <a:ext cx="8001000" cy="4572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6" name="Rectangle: Rounded Corners 5"/>
          <p:cNvSpPr/>
          <p:nvPr/>
        </p:nvSpPr>
        <p:spPr>
          <a:xfrm>
            <a:off x="3122612" y="5591175"/>
            <a:ext cx="8001000" cy="4572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0990248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hash-table performance depends on the probability</a:t>
            </a:r>
            <a:br>
              <a:rPr lang="en-US" dirty="0"/>
            </a:br>
            <a:r>
              <a:rPr lang="en-US" dirty="0"/>
              <a:t>of collisions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Less collisions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faster </a:t>
            </a:r>
            <a:r>
              <a:rPr lang="en-US" dirty="0">
                <a:sym typeface="Wingdings" panose="05000000000000000000" pitchFamily="2" charset="2"/>
              </a:rPr>
              <a:t>add / find / delete operations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Collisions resolution </a:t>
            </a:r>
            <a:r>
              <a:rPr lang="en-US" dirty="0">
                <a:sym typeface="Wingdings" panose="05000000000000000000" pitchFamily="2" charset="2"/>
              </a:rPr>
              <a:t>algorithm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Fill factor </a:t>
            </a:r>
            <a:r>
              <a:rPr lang="en-US" dirty="0"/>
              <a:t>(used buckets / all buckets)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Performance</a:t>
            </a:r>
          </a:p>
        </p:txBody>
      </p:sp>
    </p:spTree>
    <p:extLst>
      <p:ext uri="{BB962C8B-B14F-4D97-AF65-F5344CB8AC3E}">
        <p14:creationId xmlns:p14="http://schemas.microsoft.com/office/powerpoint/2010/main" val="59693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dirty="0"/>
              <a:t> 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Find</a:t>
            </a:r>
            <a:r>
              <a:rPr lang="en-US" dirty="0"/>
              <a:t> 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Delete</a:t>
            </a:r>
            <a:r>
              <a:rPr lang="en-US" dirty="0"/>
              <a:t> take just few primitive operations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Speed does not depend on the size of the hash-table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Amortized complexity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O(1)</a:t>
            </a:r>
            <a:r>
              <a:rPr lang="en-US" dirty="0"/>
              <a:t> – constant time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Finding an element in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hash-table</a:t>
            </a:r>
            <a:r>
              <a:rPr lang="en-US" dirty="0"/>
              <a:t> holding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1 000 000 elements</a:t>
            </a:r>
            <a:br>
              <a:rPr lang="en-US" dirty="0"/>
            </a:br>
            <a:r>
              <a:rPr lang="en-US" dirty="0"/>
              <a:t>takes average just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1-2 steps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Finding an element in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</a:t>
            </a:r>
            <a:r>
              <a:rPr lang="en-US" dirty="0"/>
              <a:t>holding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1 000 000 elements</a:t>
            </a:r>
            <a:br>
              <a:rPr lang="en-US" dirty="0"/>
            </a:br>
            <a:r>
              <a:rPr lang="en-US" dirty="0"/>
              <a:t>takes average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500 000 steps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 Efficiency</a:t>
            </a:r>
          </a:p>
        </p:txBody>
      </p:sp>
    </p:spTree>
    <p:extLst>
      <p:ext uri="{BB962C8B-B14F-4D97-AF65-F5344CB8AC3E}">
        <p14:creationId xmlns:p14="http://schemas.microsoft.com/office/powerpoint/2010/main" val="118259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load factor </a:t>
            </a:r>
            <a:r>
              <a:rPr lang="en-US" dirty="0"/>
              <a:t>(fill factor)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used cells / all cells</a:t>
            </a:r>
            <a:endParaRPr lang="en-US" dirty="0"/>
          </a:p>
          <a:p>
            <a:pPr lvl="1"/>
            <a:r>
              <a:rPr lang="en-US" dirty="0"/>
              <a:t>How much the hash table is filled, e.g. 65%</a:t>
            </a:r>
          </a:p>
          <a:p>
            <a:r>
              <a:rPr lang="en-US" dirty="0"/>
              <a:t>Smaller fill factor leads to less collisions (faster average seek time)</a:t>
            </a:r>
          </a:p>
          <a:p>
            <a:r>
              <a:rPr lang="en-US" dirty="0"/>
              <a:t>Recommended fill factors:</a:t>
            </a:r>
          </a:p>
          <a:p>
            <a:pPr lvl="1"/>
            <a:r>
              <a:rPr lang="en-US" dirty="0"/>
              <a:t>When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chaining </a:t>
            </a:r>
            <a:r>
              <a:rPr lang="en-US" dirty="0"/>
              <a:t>is used as collision resolution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less than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75%</a:t>
            </a:r>
          </a:p>
          <a:p>
            <a:pPr lvl="1"/>
            <a:r>
              <a:rPr lang="en-US" dirty="0"/>
              <a:t>When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open addressing </a:t>
            </a:r>
            <a:r>
              <a:rPr lang="en-US" dirty="0"/>
              <a:t>is used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less than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50%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the Hash-Table Should Be?</a:t>
            </a:r>
          </a:p>
        </p:txBody>
      </p:sp>
    </p:spTree>
    <p:extLst>
      <p:ext uri="{BB962C8B-B14F-4D97-AF65-F5344CB8AC3E}">
        <p14:creationId xmlns:p14="http://schemas.microsoft.com/office/powerpoint/2010/main" val="306404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Item to Hash Table </a:t>
            </a:r>
            <a:r>
              <a:rPr lang="en-US"/>
              <a:t>With Chaining</a:t>
            </a:r>
            <a:endParaRPr lang="en-US" dirty="0"/>
          </a:p>
        </p:txBody>
      </p:sp>
      <p:sp>
        <p:nvSpPr>
          <p:cNvPr id="5" name="Line 49"/>
          <p:cNvSpPr>
            <a:spLocks noChangeShapeType="1"/>
          </p:cNvSpPr>
          <p:nvPr/>
        </p:nvSpPr>
        <p:spPr bwMode="auto">
          <a:xfrm>
            <a:off x="6674566" y="5101362"/>
            <a:ext cx="0" cy="45976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sz="1800" b="1" noProof="1"/>
          </a:p>
        </p:txBody>
      </p:sp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6322310" y="5523179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noProof="1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Ivan</a:t>
            </a:r>
          </a:p>
        </p:txBody>
      </p:sp>
      <p:sp>
        <p:nvSpPr>
          <p:cNvPr id="7" name="Text Box 55"/>
          <p:cNvSpPr txBox="1">
            <a:spLocks noChangeArrowheads="1"/>
          </p:cNvSpPr>
          <p:nvPr/>
        </p:nvSpPr>
        <p:spPr bwMode="auto">
          <a:xfrm>
            <a:off x="6903052" y="5517775"/>
            <a:ext cx="10006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1800" b="1" noProof="1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aphicFrame>
        <p:nvGraphicFramePr>
          <p:cNvPr id="13" name="Group 194"/>
          <p:cNvGraphicFramePr>
            <a:graphicFrameLocks noGrp="1"/>
          </p:cNvGraphicFramePr>
          <p:nvPr>
            <p:extLst/>
          </p:nvPr>
        </p:nvGraphicFramePr>
        <p:xfrm>
          <a:off x="5561011" y="4547147"/>
          <a:ext cx="5486401" cy="609600"/>
        </p:xfrm>
        <a:graphic>
          <a:graphicData uri="http://schemas.openxmlformats.org/drawingml/2006/table">
            <a:tbl>
              <a:tblPr/>
              <a:tblGrid>
                <a:gridCol w="762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1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</a:p>
                  </a:txBody>
                  <a:tcPr marL="121888" marR="121888"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Mimi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Kiro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Lili</a:t>
                      </a:r>
                    </a:p>
                  </a:txBody>
                  <a:tcPr marL="121888" marR="12188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218"/>
          <p:cNvGraphicFramePr>
            <a:graphicFrameLocks noGrp="1"/>
          </p:cNvGraphicFramePr>
          <p:nvPr>
            <p:extLst/>
          </p:nvPr>
        </p:nvGraphicFramePr>
        <p:xfrm>
          <a:off x="5547764" y="4163196"/>
          <a:ext cx="5486400" cy="332604"/>
        </p:xfrm>
        <a:graphic>
          <a:graphicData uri="http://schemas.openxmlformats.org/drawingml/2006/table">
            <a:tbl>
              <a:tblPr/>
              <a:tblGrid>
                <a:gridCol w="783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2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3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02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m-1</a:t>
                      </a:r>
                      <a:endParaRPr kumimoji="1" lang="bg-B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021584" y="4586956"/>
            <a:ext cx="486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69536" y="13716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Add(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"Tanio"</a:t>
            </a:r>
            <a:r>
              <a:rPr lang="en-US" sz="2800" dirty="0"/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16061" y="1755844"/>
            <a:ext cx="41923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noProof="1">
                <a:latin typeface="Consolas" panose="020B0609020204030204" pitchFamily="49" charset="0"/>
                <a:cs typeface="Consolas" panose="020B0609020204030204" pitchFamily="49" charset="0"/>
              </a:rPr>
              <a:t>hash(</a:t>
            </a:r>
            <a:r>
              <a:rPr lang="en-US" sz="25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"Tanio"</a:t>
            </a:r>
            <a:r>
              <a:rPr lang="en-US" sz="2500" noProof="1">
                <a:latin typeface="Consolas" panose="020B0609020204030204" pitchFamily="49" charset="0"/>
                <a:cs typeface="Consolas" panose="020B0609020204030204" pitchFamily="49" charset="0"/>
              </a:rPr>
              <a:t>) % m = 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0147" y="2516771"/>
            <a:ext cx="2954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Fill factor &gt;= 75%?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0412" y="4540790"/>
            <a:ext cx="278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Resize &amp; rehash</a:t>
            </a:r>
          </a:p>
        </p:txBody>
      </p:sp>
      <p:sp>
        <p:nvSpPr>
          <p:cNvPr id="23" name="Line 60"/>
          <p:cNvSpPr>
            <a:spLocks noChangeShapeType="1"/>
          </p:cNvSpPr>
          <p:nvPr/>
        </p:nvSpPr>
        <p:spPr bwMode="auto">
          <a:xfrm>
            <a:off x="1936335" y="1886312"/>
            <a:ext cx="1" cy="6397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sz="1800" b="1" noProof="1"/>
          </a:p>
        </p:txBody>
      </p:sp>
      <p:sp>
        <p:nvSpPr>
          <p:cNvPr id="24" name="Line 60"/>
          <p:cNvSpPr>
            <a:spLocks noChangeShapeType="1"/>
          </p:cNvSpPr>
          <p:nvPr/>
        </p:nvSpPr>
        <p:spPr bwMode="auto">
          <a:xfrm flipH="1">
            <a:off x="1936336" y="3074942"/>
            <a:ext cx="9658" cy="14658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sz="1800" b="1" noProof="1"/>
          </a:p>
        </p:txBody>
      </p:sp>
      <p:sp>
        <p:nvSpPr>
          <p:cNvPr id="25" name="TextBox 24"/>
          <p:cNvSpPr txBox="1"/>
          <p:nvPr/>
        </p:nvSpPr>
        <p:spPr>
          <a:xfrm>
            <a:off x="2077450" y="3430799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26" name="Line 60"/>
          <p:cNvSpPr>
            <a:spLocks noChangeShapeType="1"/>
          </p:cNvSpPr>
          <p:nvPr/>
        </p:nvSpPr>
        <p:spPr bwMode="auto">
          <a:xfrm flipV="1">
            <a:off x="3470688" y="2743200"/>
            <a:ext cx="1252491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med" len="med"/>
          </a:ln>
          <a:effectLst/>
        </p:spPr>
        <p:txBody>
          <a:bodyPr/>
          <a:lstStyle/>
          <a:p>
            <a:endParaRPr lang="en-US" sz="1800" b="1" noProof="1"/>
          </a:p>
        </p:txBody>
      </p:sp>
      <p:sp>
        <p:nvSpPr>
          <p:cNvPr id="27" name="TextBox 26"/>
          <p:cNvSpPr txBox="1"/>
          <p:nvPr/>
        </p:nvSpPr>
        <p:spPr>
          <a:xfrm>
            <a:off x="3709185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no</a:t>
            </a:r>
          </a:p>
        </p:txBody>
      </p:sp>
      <p:cxnSp>
        <p:nvCxnSpPr>
          <p:cNvPr id="30" name="Elbow Connector 29"/>
          <p:cNvCxnSpPr/>
          <p:nvPr/>
        </p:nvCxnSpPr>
        <p:spPr>
          <a:xfrm rot="5400000" flipH="1" flipV="1">
            <a:off x="2708239" y="2862225"/>
            <a:ext cx="2581348" cy="1447802"/>
          </a:xfrm>
          <a:prstGeom prst="bentConnector3">
            <a:avLst>
              <a:gd name="adj1" fmla="val -720"/>
            </a:avLst>
          </a:prstGeom>
          <a:ln w="3810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60"/>
          <p:cNvSpPr>
            <a:spLocks noChangeShapeType="1"/>
          </p:cNvSpPr>
          <p:nvPr/>
        </p:nvSpPr>
        <p:spPr bwMode="auto">
          <a:xfrm>
            <a:off x="8228012" y="2362199"/>
            <a:ext cx="6552" cy="175260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sz="1800" b="1" noProof="1"/>
          </a:p>
        </p:txBody>
      </p:sp>
      <p:sp>
        <p:nvSpPr>
          <p:cNvPr id="50" name="TextBox 49"/>
          <p:cNvSpPr txBox="1"/>
          <p:nvPr/>
        </p:nvSpPr>
        <p:spPr>
          <a:xfrm>
            <a:off x="7903674" y="1746731"/>
            <a:ext cx="32199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map[3] == null?</a:t>
            </a:r>
          </a:p>
        </p:txBody>
      </p:sp>
      <p:sp>
        <p:nvSpPr>
          <p:cNvPr id="51" name="Line 60"/>
          <p:cNvSpPr>
            <a:spLocks noChangeShapeType="1"/>
          </p:cNvSpPr>
          <p:nvPr/>
        </p:nvSpPr>
        <p:spPr bwMode="auto">
          <a:xfrm>
            <a:off x="8234564" y="2800439"/>
            <a:ext cx="1365048" cy="1896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sz="1800" b="1" noProof="1"/>
          </a:p>
        </p:txBody>
      </p:sp>
      <p:sp>
        <p:nvSpPr>
          <p:cNvPr id="52" name="TextBox 51"/>
          <p:cNvSpPr txBox="1"/>
          <p:nvPr/>
        </p:nvSpPr>
        <p:spPr>
          <a:xfrm>
            <a:off x="5812521" y="3430799"/>
            <a:ext cx="2486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Insert(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"Tanio"</a:t>
            </a:r>
            <a:r>
              <a:rPr lang="en-US" sz="2800" noProof="1"/>
              <a:t>)</a:t>
            </a:r>
          </a:p>
        </p:txBody>
      </p:sp>
      <p:sp>
        <p:nvSpPr>
          <p:cNvPr id="53" name="Line 60"/>
          <p:cNvSpPr>
            <a:spLocks noChangeShapeType="1"/>
          </p:cNvSpPr>
          <p:nvPr/>
        </p:nvSpPr>
        <p:spPr bwMode="auto">
          <a:xfrm>
            <a:off x="7248189" y="2018675"/>
            <a:ext cx="655485" cy="949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sz="1800" b="1" noProof="1"/>
          </a:p>
        </p:txBody>
      </p:sp>
      <p:sp>
        <p:nvSpPr>
          <p:cNvPr id="54" name="TextBox 53"/>
          <p:cNvSpPr txBox="1"/>
          <p:nvPr/>
        </p:nvSpPr>
        <p:spPr>
          <a:xfrm>
            <a:off x="9383654" y="2379032"/>
            <a:ext cx="18222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noProof="1"/>
              <a:t>Initiliaze</a:t>
            </a:r>
          </a:p>
          <a:p>
            <a:pPr algn="ctr"/>
            <a:r>
              <a:rPr lang="en-US" sz="2500" noProof="1"/>
              <a:t>linked list</a:t>
            </a:r>
          </a:p>
        </p:txBody>
      </p:sp>
      <p:sp>
        <p:nvSpPr>
          <p:cNvPr id="55" name="Line 49"/>
          <p:cNvSpPr>
            <a:spLocks noChangeShapeType="1"/>
          </p:cNvSpPr>
          <p:nvPr/>
        </p:nvSpPr>
        <p:spPr bwMode="auto">
          <a:xfrm>
            <a:off x="6674566" y="5892511"/>
            <a:ext cx="0" cy="45976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sz="1800" b="1" noProof="1"/>
          </a:p>
        </p:txBody>
      </p:sp>
      <p:sp>
        <p:nvSpPr>
          <p:cNvPr id="56" name="Text Box 55"/>
          <p:cNvSpPr txBox="1">
            <a:spLocks noChangeArrowheads="1"/>
          </p:cNvSpPr>
          <p:nvPr/>
        </p:nvSpPr>
        <p:spPr bwMode="auto">
          <a:xfrm>
            <a:off x="6167606" y="6336268"/>
            <a:ext cx="10006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1800" b="1" noProof="1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57" name="Line 49"/>
          <p:cNvSpPr>
            <a:spLocks noChangeShapeType="1"/>
          </p:cNvSpPr>
          <p:nvPr/>
        </p:nvSpPr>
        <p:spPr bwMode="auto">
          <a:xfrm>
            <a:off x="7417132" y="5101362"/>
            <a:ext cx="0" cy="45976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sz="1800" b="1" noProof="1"/>
          </a:p>
        </p:txBody>
      </p:sp>
      <p:sp>
        <p:nvSpPr>
          <p:cNvPr id="58" name="Text Box 55"/>
          <p:cNvSpPr txBox="1">
            <a:spLocks noChangeArrowheads="1"/>
          </p:cNvSpPr>
          <p:nvPr/>
        </p:nvSpPr>
        <p:spPr bwMode="auto">
          <a:xfrm>
            <a:off x="10122990" y="5513528"/>
            <a:ext cx="10006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1800" b="1" noProof="1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59" name="Line 49"/>
          <p:cNvSpPr>
            <a:spLocks noChangeShapeType="1"/>
          </p:cNvSpPr>
          <p:nvPr/>
        </p:nvSpPr>
        <p:spPr bwMode="auto">
          <a:xfrm>
            <a:off x="10637070" y="5097115"/>
            <a:ext cx="0" cy="45976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sz="1800" b="1" noProof="1"/>
          </a:p>
        </p:txBody>
      </p:sp>
      <p:sp>
        <p:nvSpPr>
          <p:cNvPr id="62" name="TextBox 61"/>
          <p:cNvSpPr txBox="1"/>
          <p:nvPr/>
        </p:nvSpPr>
        <p:spPr>
          <a:xfrm>
            <a:off x="8456612" y="229618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yes</a:t>
            </a:r>
          </a:p>
        </p:txBody>
      </p:sp>
      <p:cxnSp>
        <p:nvCxnSpPr>
          <p:cNvPr id="63" name="Elbow Connector 62"/>
          <p:cNvCxnSpPr/>
          <p:nvPr/>
        </p:nvCxnSpPr>
        <p:spPr>
          <a:xfrm rot="10800000" flipV="1">
            <a:off x="8234564" y="3316281"/>
            <a:ext cx="1918316" cy="200594"/>
          </a:xfrm>
          <a:prstGeom prst="bentConnector3">
            <a:avLst>
              <a:gd name="adj1" fmla="val 1045"/>
            </a:avLst>
          </a:prstGeom>
          <a:ln w="38100">
            <a:solidFill>
              <a:schemeClr val="accent5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71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 animBg="1"/>
      <p:bldP spid="24" grpId="0" animBg="1"/>
      <p:bldP spid="25" grpId="0"/>
      <p:bldP spid="26" grpId="0" animBg="1"/>
      <p:bldP spid="27" grpId="0"/>
      <p:bldP spid="46" grpId="0" animBg="1"/>
      <p:bldP spid="50" grpId="0"/>
      <p:bldP spid="51" grpId="0" animBg="1"/>
      <p:bldP spid="52" grpId="0"/>
      <p:bldP spid="53" grpId="0" animBg="1"/>
      <p:bldP spid="54" grpId="0"/>
      <p:bldP spid="6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Exercise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 a Hash-Table with Chaining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8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508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Sets</a:t>
            </a:r>
            <a:r>
              <a:rPr lang="bg-BG" dirty="0"/>
              <a:t> </a:t>
            </a:r>
            <a:r>
              <a:rPr lang="en-US" dirty="0"/>
              <a:t>and Bags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1" y="6524626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408612" y="1600200"/>
            <a:ext cx="3240000" cy="3240000"/>
          </a:xfrm>
          <a:prstGeom prst="ellipse">
            <a:avLst/>
          </a:prstGeom>
          <a:solidFill>
            <a:srgbClr val="F0A22E">
              <a:alpha val="18039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</a:p>
        </p:txBody>
      </p:sp>
      <p:sp>
        <p:nvSpPr>
          <p:cNvPr id="7" name="Oval 6"/>
          <p:cNvSpPr/>
          <p:nvPr/>
        </p:nvSpPr>
        <p:spPr>
          <a:xfrm>
            <a:off x="3540212" y="1600200"/>
            <a:ext cx="3240000" cy="3240000"/>
          </a:xfrm>
          <a:prstGeom prst="ellipse">
            <a:avLst/>
          </a:prstGeom>
          <a:solidFill>
            <a:srgbClr val="F0A22E">
              <a:alpha val="18039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</a:p>
          <a:p>
            <a:pPr algn="ctr"/>
            <a:r>
              <a:rPr lang="en-US" sz="2800" dirty="0"/>
              <a:t>                       9</a:t>
            </a:r>
          </a:p>
          <a:p>
            <a:pPr algn="ctr"/>
            <a:r>
              <a:rPr lang="en-US" sz="2800" dirty="0"/>
              <a:t>3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910266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de"/>
          <p:cNvSpPr>
            <a:spLocks noChangeArrowheads="1"/>
          </p:cNvSpPr>
          <p:nvPr/>
        </p:nvSpPr>
        <p:spPr bwMode="auto">
          <a:xfrm>
            <a:off x="531812" y="1511016"/>
            <a:ext cx="101346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Person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string firstName;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string lastName;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int age;</a:t>
            </a:r>
          </a:p>
          <a:p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override int GetHashCode()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int firstNameHash = firstName.GetHashCode() * age;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int lastNameHash = lastName.GetHashCode() * age;</a:t>
            </a:r>
          </a:p>
          <a:p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return firstNameHash + lastNameHash;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(3)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088677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The abstract data type (ADT) 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US" sz="3000" dirty="0"/>
              <a:t>" keeps a set of elements with no duplicates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/>
              <a:t>Sets with duplicates are also known as ADT 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bag</a:t>
            </a:r>
            <a:r>
              <a:rPr lang="en-US" sz="3000" dirty="0"/>
              <a:t>"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Set specific operations: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UnionWith(set)</a:t>
            </a:r>
            <a:r>
              <a:rPr lang="en-US" sz="2800" b="1" noProof="1">
                <a:solidFill>
                  <a:srgbClr val="F3CD60"/>
                </a:solidFill>
                <a:cs typeface="Consolas" pitchFamily="49" charset="0"/>
                <a:sym typeface="Wingdings" pitchFamily="2" charset="2"/>
              </a:rPr>
              <a:t> </a:t>
            </a:r>
            <a:endParaRPr lang="en-US" sz="2800" b="1" noProof="1">
              <a:solidFill>
                <a:schemeClr val="accent5">
                  <a:lumMod val="20000"/>
                  <a:lumOff val="80000"/>
                </a:schemeClr>
              </a:solidFill>
              <a:cs typeface="Consolas" pitchFamily="49" charset="0"/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IntersectWith(set)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rgbClr val="F3CD60"/>
                </a:solidFill>
                <a:latin typeface="Consolas" pitchFamily="49" charset="0"/>
                <a:sym typeface="Wingdings" pitchFamily="2" charset="2"/>
              </a:rPr>
              <a:t>ExceptWith(set)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rgbClr val="F3CD60"/>
                </a:solidFill>
                <a:latin typeface="Consolas" pitchFamily="49" charset="0"/>
                <a:sym typeface="Wingdings" pitchFamily="2" charset="2"/>
              </a:rPr>
              <a:t>SymmetricExceptWith(set)</a:t>
            </a:r>
            <a:endParaRPr lang="en-US" sz="3000" b="1" dirty="0">
              <a:solidFill>
                <a:srgbClr val="F3CD60"/>
              </a:solidFill>
            </a:endParaRPr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and Bag ADTs</a:t>
            </a:r>
            <a:endParaRPr lang="bg-BG" dirty="0"/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7008812" y="5715001"/>
            <a:ext cx="3886200" cy="908240"/>
          </a:xfrm>
          <a:prstGeom prst="wedgeRoundRectCallout">
            <a:avLst>
              <a:gd name="adj1" fmla="val -84119"/>
              <a:gd name="adj2" fmla="val -675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Known as symmetric difference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323012" y="3581400"/>
            <a:ext cx="2971800" cy="1371600"/>
          </a:xfrm>
          <a:prstGeom prst="wedgeRoundRectCallout">
            <a:avLst>
              <a:gd name="adj1" fmla="val -122468"/>
              <a:gd name="adj2" fmla="val 437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Known as relative complement in math</a:t>
            </a:r>
          </a:p>
        </p:txBody>
      </p:sp>
    </p:spTree>
    <p:extLst>
      <p:ext uri="{BB962C8B-B14F-4D97-AF65-F5344CB8AC3E}">
        <p14:creationId xmlns:p14="http://schemas.microsoft.com/office/powerpoint/2010/main" val="26040393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  <a:endParaRPr lang="bg-BG" dirty="0"/>
          </a:p>
        </p:txBody>
      </p:sp>
      <p:sp>
        <p:nvSpPr>
          <p:cNvPr id="5" name="Oval 4"/>
          <p:cNvSpPr/>
          <p:nvPr/>
        </p:nvSpPr>
        <p:spPr>
          <a:xfrm>
            <a:off x="7847012" y="1828800"/>
            <a:ext cx="3240000" cy="3240000"/>
          </a:xfrm>
          <a:prstGeom prst="ellipse">
            <a:avLst/>
          </a:prstGeom>
          <a:solidFill>
            <a:srgbClr val="F0A22E">
              <a:alpha val="18039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1101812" y="1828800"/>
            <a:ext cx="3240000" cy="3240000"/>
          </a:xfrm>
          <a:prstGeom prst="ellipse">
            <a:avLst/>
          </a:prstGeom>
          <a:solidFill>
            <a:srgbClr val="F0A22E">
              <a:alpha val="18039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graphicFrame>
        <p:nvGraphicFramePr>
          <p:cNvPr id="9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632931"/>
              </p:ext>
            </p:extLst>
          </p:nvPr>
        </p:nvGraphicFramePr>
        <p:xfrm>
          <a:off x="1101812" y="5334000"/>
          <a:ext cx="3240004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261544"/>
              </p:ext>
            </p:extLst>
          </p:nvPr>
        </p:nvGraphicFramePr>
        <p:xfrm>
          <a:off x="7847012" y="5334000"/>
          <a:ext cx="3240000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9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34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04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  <a:endParaRPr lang="bg-BG" dirty="0"/>
          </a:p>
        </p:txBody>
      </p:sp>
      <p:sp>
        <p:nvSpPr>
          <p:cNvPr id="5" name="Oval 4"/>
          <p:cNvSpPr/>
          <p:nvPr/>
        </p:nvSpPr>
        <p:spPr>
          <a:xfrm>
            <a:off x="5561012" y="1371600"/>
            <a:ext cx="3240000" cy="3240000"/>
          </a:xfrm>
          <a:prstGeom prst="ellipse">
            <a:avLst/>
          </a:prstGeom>
          <a:solidFill>
            <a:srgbClr val="F0A22E">
              <a:alpha val="18039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3387812" y="1371600"/>
            <a:ext cx="3240000" cy="3240000"/>
          </a:xfrm>
          <a:prstGeom prst="ellipse">
            <a:avLst/>
          </a:prstGeom>
          <a:solidFill>
            <a:srgbClr val="F0A22E">
              <a:alpha val="18039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graphicFrame>
        <p:nvGraphicFramePr>
          <p:cNvPr id="7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8818"/>
              </p:ext>
            </p:extLst>
          </p:nvPr>
        </p:nvGraphicFramePr>
        <p:xfrm>
          <a:off x="608012" y="4222479"/>
          <a:ext cx="3240004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690249"/>
              </p:ext>
            </p:extLst>
          </p:nvPr>
        </p:nvGraphicFramePr>
        <p:xfrm>
          <a:off x="8520185" y="4222479"/>
          <a:ext cx="3240000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9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34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883750"/>
              </p:ext>
            </p:extLst>
          </p:nvPr>
        </p:nvGraphicFramePr>
        <p:xfrm>
          <a:off x="3122612" y="4980075"/>
          <a:ext cx="5867397" cy="5063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51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342094410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783150339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3007799904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1150901881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1628825725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1924442706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34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9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354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  <a:endParaRPr lang="bg-BG" dirty="0"/>
          </a:p>
        </p:txBody>
      </p:sp>
      <p:sp>
        <p:nvSpPr>
          <p:cNvPr id="9" name="Freeform: Shape 8"/>
          <p:cNvSpPr/>
          <p:nvPr/>
        </p:nvSpPr>
        <p:spPr>
          <a:xfrm>
            <a:off x="3387812" y="1371600"/>
            <a:ext cx="5413200" cy="3240000"/>
          </a:xfrm>
          <a:custGeom>
            <a:avLst/>
            <a:gdLst>
              <a:gd name="connsiteX0" fmla="*/ 1620000 w 5413200"/>
              <a:gd name="connsiteY0" fmla="*/ 0 h 3240000"/>
              <a:gd name="connsiteX1" fmla="*/ 2650471 w 5413200"/>
              <a:gd name="connsiteY1" fmla="*/ 369929 h 3240000"/>
              <a:gd name="connsiteX2" fmla="*/ 2706600 w 5413200"/>
              <a:gd name="connsiteY2" fmla="*/ 420944 h 3240000"/>
              <a:gd name="connsiteX3" fmla="*/ 2762730 w 5413200"/>
              <a:gd name="connsiteY3" fmla="*/ 369929 h 3240000"/>
              <a:gd name="connsiteX4" fmla="*/ 3793200 w 5413200"/>
              <a:gd name="connsiteY4" fmla="*/ 0 h 3240000"/>
              <a:gd name="connsiteX5" fmla="*/ 5413200 w 5413200"/>
              <a:gd name="connsiteY5" fmla="*/ 1620000 h 3240000"/>
              <a:gd name="connsiteX6" fmla="*/ 3793200 w 5413200"/>
              <a:gd name="connsiteY6" fmla="*/ 3240000 h 3240000"/>
              <a:gd name="connsiteX7" fmla="*/ 2762730 w 5413200"/>
              <a:gd name="connsiteY7" fmla="*/ 2870071 h 3240000"/>
              <a:gd name="connsiteX8" fmla="*/ 2706600 w 5413200"/>
              <a:gd name="connsiteY8" fmla="*/ 2819057 h 3240000"/>
              <a:gd name="connsiteX9" fmla="*/ 2650471 w 5413200"/>
              <a:gd name="connsiteY9" fmla="*/ 2870071 h 3240000"/>
              <a:gd name="connsiteX10" fmla="*/ 1620000 w 5413200"/>
              <a:gd name="connsiteY10" fmla="*/ 3240000 h 3240000"/>
              <a:gd name="connsiteX11" fmla="*/ 0 w 5413200"/>
              <a:gd name="connsiteY11" fmla="*/ 1620000 h 3240000"/>
              <a:gd name="connsiteX12" fmla="*/ 1620000 w 5413200"/>
              <a:gd name="connsiteY12" fmla="*/ 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13200" h="3240000">
                <a:moveTo>
                  <a:pt x="1620000" y="0"/>
                </a:moveTo>
                <a:cubicBezTo>
                  <a:pt x="2011432" y="0"/>
                  <a:pt x="2370439" y="138827"/>
                  <a:pt x="2650471" y="369929"/>
                </a:cubicBezTo>
                <a:lnTo>
                  <a:pt x="2706600" y="420944"/>
                </a:lnTo>
                <a:lnTo>
                  <a:pt x="2762730" y="369929"/>
                </a:lnTo>
                <a:cubicBezTo>
                  <a:pt x="3042761" y="138827"/>
                  <a:pt x="3401769" y="0"/>
                  <a:pt x="3793200" y="0"/>
                </a:cubicBezTo>
                <a:cubicBezTo>
                  <a:pt x="4687901" y="0"/>
                  <a:pt x="5413200" y="725299"/>
                  <a:pt x="5413200" y="1620000"/>
                </a:cubicBezTo>
                <a:cubicBezTo>
                  <a:pt x="5413200" y="2514701"/>
                  <a:pt x="4687901" y="3240000"/>
                  <a:pt x="3793200" y="3240000"/>
                </a:cubicBezTo>
                <a:cubicBezTo>
                  <a:pt x="3401769" y="3240000"/>
                  <a:pt x="3042761" y="3101173"/>
                  <a:pt x="2762730" y="2870071"/>
                </a:cubicBezTo>
                <a:lnTo>
                  <a:pt x="2706600" y="2819057"/>
                </a:lnTo>
                <a:lnTo>
                  <a:pt x="2650471" y="2870071"/>
                </a:lnTo>
                <a:cubicBezTo>
                  <a:pt x="2370439" y="3101173"/>
                  <a:pt x="2011432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rgbClr val="F0A22E">
              <a:alpha val="18039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00" dirty="0"/>
          </a:p>
        </p:txBody>
      </p:sp>
      <p:graphicFrame>
        <p:nvGraphicFramePr>
          <p:cNvPr id="7" name="Group 194"/>
          <p:cNvGraphicFramePr>
            <a:graphicFrameLocks noGrp="1"/>
          </p:cNvGraphicFramePr>
          <p:nvPr>
            <p:extLst/>
          </p:nvPr>
        </p:nvGraphicFramePr>
        <p:xfrm>
          <a:off x="608012" y="4222479"/>
          <a:ext cx="3240004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94"/>
          <p:cNvGraphicFramePr>
            <a:graphicFrameLocks noGrp="1"/>
          </p:cNvGraphicFramePr>
          <p:nvPr>
            <p:extLst/>
          </p:nvPr>
        </p:nvGraphicFramePr>
        <p:xfrm>
          <a:off x="8520185" y="4222479"/>
          <a:ext cx="3240000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9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34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46089"/>
              </p:ext>
            </p:extLst>
          </p:nvPr>
        </p:nvGraphicFramePr>
        <p:xfrm>
          <a:off x="3122612" y="4980075"/>
          <a:ext cx="5867397" cy="5063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51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342094410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783150339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3007799904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1150901881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1628825725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1924442706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34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9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7376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Intersects</a:t>
            </a:r>
            <a:endParaRPr lang="bg-BG" dirty="0"/>
          </a:p>
        </p:txBody>
      </p:sp>
      <p:sp>
        <p:nvSpPr>
          <p:cNvPr id="5" name="Oval 4"/>
          <p:cNvSpPr/>
          <p:nvPr/>
        </p:nvSpPr>
        <p:spPr>
          <a:xfrm>
            <a:off x="7847012" y="1828800"/>
            <a:ext cx="3240000" cy="3240000"/>
          </a:xfrm>
          <a:prstGeom prst="ellipse">
            <a:avLst/>
          </a:prstGeom>
          <a:solidFill>
            <a:srgbClr val="F0A22E">
              <a:alpha val="18039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1101812" y="1828800"/>
            <a:ext cx="3240000" cy="3240000"/>
          </a:xfrm>
          <a:prstGeom prst="ellipse">
            <a:avLst/>
          </a:prstGeom>
          <a:solidFill>
            <a:srgbClr val="F0A22E">
              <a:alpha val="18039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graphicFrame>
        <p:nvGraphicFramePr>
          <p:cNvPr id="9" name="Group 194"/>
          <p:cNvGraphicFramePr>
            <a:graphicFrameLocks noGrp="1"/>
          </p:cNvGraphicFramePr>
          <p:nvPr>
            <p:extLst/>
          </p:nvPr>
        </p:nvGraphicFramePr>
        <p:xfrm>
          <a:off x="1101812" y="5334000"/>
          <a:ext cx="3240004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194"/>
          <p:cNvGraphicFramePr>
            <a:graphicFrameLocks noGrp="1"/>
          </p:cNvGraphicFramePr>
          <p:nvPr>
            <p:extLst/>
          </p:nvPr>
        </p:nvGraphicFramePr>
        <p:xfrm>
          <a:off x="7847012" y="5334000"/>
          <a:ext cx="3240000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9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34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30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Intersects</a:t>
            </a:r>
            <a:endParaRPr lang="bg-BG" dirty="0"/>
          </a:p>
        </p:txBody>
      </p:sp>
      <p:sp>
        <p:nvSpPr>
          <p:cNvPr id="5" name="Oval 4"/>
          <p:cNvSpPr/>
          <p:nvPr/>
        </p:nvSpPr>
        <p:spPr>
          <a:xfrm>
            <a:off x="5561012" y="1371600"/>
            <a:ext cx="3240000" cy="3240000"/>
          </a:xfrm>
          <a:prstGeom prst="ellipse">
            <a:avLst/>
          </a:prstGeom>
          <a:solidFill>
            <a:srgbClr val="F0A22E">
              <a:alpha val="18039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3387812" y="1371600"/>
            <a:ext cx="3240000" cy="3240000"/>
          </a:xfrm>
          <a:prstGeom prst="ellipse">
            <a:avLst/>
          </a:prstGeom>
          <a:solidFill>
            <a:srgbClr val="F0A22E">
              <a:alpha val="18039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graphicFrame>
        <p:nvGraphicFramePr>
          <p:cNvPr id="7" name="Group 194"/>
          <p:cNvGraphicFramePr>
            <a:graphicFrameLocks noGrp="1"/>
          </p:cNvGraphicFramePr>
          <p:nvPr>
            <p:extLst/>
          </p:nvPr>
        </p:nvGraphicFramePr>
        <p:xfrm>
          <a:off x="608012" y="4222479"/>
          <a:ext cx="3240004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94"/>
          <p:cNvGraphicFramePr>
            <a:graphicFrameLocks noGrp="1"/>
          </p:cNvGraphicFramePr>
          <p:nvPr>
            <p:extLst/>
          </p:nvPr>
        </p:nvGraphicFramePr>
        <p:xfrm>
          <a:off x="8520185" y="4222479"/>
          <a:ext cx="3240000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9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34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974996"/>
              </p:ext>
            </p:extLst>
          </p:nvPr>
        </p:nvGraphicFramePr>
        <p:xfrm>
          <a:off x="5103812" y="4953000"/>
          <a:ext cx="1955799" cy="5063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51933">
                  <a:extLst>
                    <a:ext uri="{9D8B030D-6E8A-4147-A177-3AD203B41FA5}">
                      <a16:colId xmlns:a16="http://schemas.microsoft.com/office/drawing/2014/main" val="2342094410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3007799904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1150901881"/>
                    </a:ext>
                  </a:extLst>
                </a:gridCol>
              </a:tblGrid>
              <a:tr h="506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34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273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Intersects</a:t>
            </a:r>
            <a:endParaRPr lang="bg-BG" dirty="0"/>
          </a:p>
        </p:txBody>
      </p:sp>
      <p:sp>
        <p:nvSpPr>
          <p:cNvPr id="9" name="Freeform: Shape 8"/>
          <p:cNvSpPr/>
          <p:nvPr/>
        </p:nvSpPr>
        <p:spPr>
          <a:xfrm>
            <a:off x="5561012" y="1792545"/>
            <a:ext cx="1066800" cy="2398113"/>
          </a:xfrm>
          <a:custGeom>
            <a:avLst/>
            <a:gdLst>
              <a:gd name="connsiteX0" fmla="*/ 533400 w 1066800"/>
              <a:gd name="connsiteY0" fmla="*/ 0 h 2398113"/>
              <a:gd name="connsiteX1" fmla="*/ 592313 w 1066800"/>
              <a:gd name="connsiteY1" fmla="*/ 53543 h 2398113"/>
              <a:gd name="connsiteX2" fmla="*/ 1066800 w 1066800"/>
              <a:gd name="connsiteY2" fmla="*/ 1199056 h 2398113"/>
              <a:gd name="connsiteX3" fmla="*/ 592313 w 1066800"/>
              <a:gd name="connsiteY3" fmla="*/ 2344569 h 2398113"/>
              <a:gd name="connsiteX4" fmla="*/ 533400 w 1066800"/>
              <a:gd name="connsiteY4" fmla="*/ 2398113 h 2398113"/>
              <a:gd name="connsiteX5" fmla="*/ 474487 w 1066800"/>
              <a:gd name="connsiteY5" fmla="*/ 2344569 h 2398113"/>
              <a:gd name="connsiteX6" fmla="*/ 0 w 1066800"/>
              <a:gd name="connsiteY6" fmla="*/ 1199056 h 2398113"/>
              <a:gd name="connsiteX7" fmla="*/ 474487 w 1066800"/>
              <a:gd name="connsiteY7" fmla="*/ 53543 h 239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800" h="2398113">
                <a:moveTo>
                  <a:pt x="533400" y="0"/>
                </a:moveTo>
                <a:lnTo>
                  <a:pt x="592313" y="53543"/>
                </a:lnTo>
                <a:cubicBezTo>
                  <a:pt x="885475" y="346706"/>
                  <a:pt x="1066800" y="751706"/>
                  <a:pt x="1066800" y="1199056"/>
                </a:cubicBezTo>
                <a:cubicBezTo>
                  <a:pt x="1066800" y="1646407"/>
                  <a:pt x="885475" y="2051407"/>
                  <a:pt x="592313" y="2344569"/>
                </a:cubicBezTo>
                <a:lnTo>
                  <a:pt x="533400" y="2398113"/>
                </a:lnTo>
                <a:lnTo>
                  <a:pt x="474487" y="2344569"/>
                </a:lnTo>
                <a:cubicBezTo>
                  <a:pt x="181325" y="2051407"/>
                  <a:pt x="0" y="1646407"/>
                  <a:pt x="0" y="1199056"/>
                </a:cubicBezTo>
                <a:cubicBezTo>
                  <a:pt x="0" y="751706"/>
                  <a:pt x="181325" y="346706"/>
                  <a:pt x="474487" y="53543"/>
                </a:cubicBezTo>
                <a:close/>
              </a:path>
            </a:pathLst>
          </a:custGeom>
          <a:solidFill>
            <a:srgbClr val="F0A22E">
              <a:alpha val="18039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bg-BG" sz="2800" dirty="0"/>
          </a:p>
        </p:txBody>
      </p:sp>
      <p:graphicFrame>
        <p:nvGraphicFramePr>
          <p:cNvPr id="7" name="Group 194"/>
          <p:cNvGraphicFramePr>
            <a:graphicFrameLocks noGrp="1"/>
          </p:cNvGraphicFramePr>
          <p:nvPr>
            <p:extLst/>
          </p:nvPr>
        </p:nvGraphicFramePr>
        <p:xfrm>
          <a:off x="608012" y="4222479"/>
          <a:ext cx="3240004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94"/>
          <p:cNvGraphicFramePr>
            <a:graphicFrameLocks noGrp="1"/>
          </p:cNvGraphicFramePr>
          <p:nvPr>
            <p:extLst/>
          </p:nvPr>
        </p:nvGraphicFramePr>
        <p:xfrm>
          <a:off x="8520185" y="4222479"/>
          <a:ext cx="3240000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9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34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194"/>
          <p:cNvGraphicFramePr>
            <a:graphicFrameLocks noGrp="1"/>
          </p:cNvGraphicFramePr>
          <p:nvPr>
            <p:extLst/>
          </p:nvPr>
        </p:nvGraphicFramePr>
        <p:xfrm>
          <a:off x="5103812" y="4953000"/>
          <a:ext cx="1955799" cy="5063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51933">
                  <a:extLst>
                    <a:ext uri="{9D8B030D-6E8A-4147-A177-3AD203B41FA5}">
                      <a16:colId xmlns:a16="http://schemas.microsoft.com/office/drawing/2014/main" val="2342094410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3007799904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1150901881"/>
                    </a:ext>
                  </a:extLst>
                </a:gridCol>
              </a:tblGrid>
              <a:tr h="506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34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686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</a:t>
            </a:r>
            <a:endParaRPr lang="bg-BG" dirty="0"/>
          </a:p>
        </p:txBody>
      </p:sp>
      <p:sp>
        <p:nvSpPr>
          <p:cNvPr id="5" name="Oval 4"/>
          <p:cNvSpPr/>
          <p:nvPr/>
        </p:nvSpPr>
        <p:spPr>
          <a:xfrm>
            <a:off x="7847012" y="1828800"/>
            <a:ext cx="3240000" cy="3240000"/>
          </a:xfrm>
          <a:prstGeom prst="ellipse">
            <a:avLst/>
          </a:prstGeom>
          <a:solidFill>
            <a:srgbClr val="F0A22E">
              <a:alpha val="18039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1101812" y="1828800"/>
            <a:ext cx="3240000" cy="3240000"/>
          </a:xfrm>
          <a:prstGeom prst="ellipse">
            <a:avLst/>
          </a:prstGeom>
          <a:solidFill>
            <a:srgbClr val="F0A22E">
              <a:alpha val="18039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graphicFrame>
        <p:nvGraphicFramePr>
          <p:cNvPr id="9" name="Group 194"/>
          <p:cNvGraphicFramePr>
            <a:graphicFrameLocks noGrp="1"/>
          </p:cNvGraphicFramePr>
          <p:nvPr>
            <p:extLst/>
          </p:nvPr>
        </p:nvGraphicFramePr>
        <p:xfrm>
          <a:off x="1101812" y="5334000"/>
          <a:ext cx="3240004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194"/>
          <p:cNvGraphicFramePr>
            <a:graphicFrameLocks noGrp="1"/>
          </p:cNvGraphicFramePr>
          <p:nvPr>
            <p:extLst/>
          </p:nvPr>
        </p:nvGraphicFramePr>
        <p:xfrm>
          <a:off x="7847012" y="5334000"/>
          <a:ext cx="3240000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9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34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39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</a:t>
            </a:r>
            <a:endParaRPr lang="bg-BG" dirty="0"/>
          </a:p>
        </p:txBody>
      </p:sp>
      <p:sp>
        <p:nvSpPr>
          <p:cNvPr id="5" name="Oval 4"/>
          <p:cNvSpPr/>
          <p:nvPr/>
        </p:nvSpPr>
        <p:spPr>
          <a:xfrm>
            <a:off x="5561012" y="1371600"/>
            <a:ext cx="3240000" cy="3240000"/>
          </a:xfrm>
          <a:prstGeom prst="ellipse">
            <a:avLst/>
          </a:prstGeom>
          <a:solidFill>
            <a:srgbClr val="F0A22E">
              <a:alpha val="18039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3387812" y="1371600"/>
            <a:ext cx="3240000" cy="3240000"/>
          </a:xfrm>
          <a:prstGeom prst="ellipse">
            <a:avLst/>
          </a:prstGeom>
          <a:solidFill>
            <a:srgbClr val="F0A22E">
              <a:alpha val="18039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graphicFrame>
        <p:nvGraphicFramePr>
          <p:cNvPr id="7" name="Group 194"/>
          <p:cNvGraphicFramePr>
            <a:graphicFrameLocks noGrp="1"/>
          </p:cNvGraphicFramePr>
          <p:nvPr>
            <p:extLst/>
          </p:nvPr>
        </p:nvGraphicFramePr>
        <p:xfrm>
          <a:off x="608012" y="4222479"/>
          <a:ext cx="3240004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94"/>
          <p:cNvGraphicFramePr>
            <a:graphicFrameLocks noGrp="1"/>
          </p:cNvGraphicFramePr>
          <p:nvPr>
            <p:extLst/>
          </p:nvPr>
        </p:nvGraphicFramePr>
        <p:xfrm>
          <a:off x="8520185" y="4222479"/>
          <a:ext cx="3240000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9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34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050412"/>
              </p:ext>
            </p:extLst>
          </p:nvPr>
        </p:nvGraphicFramePr>
        <p:xfrm>
          <a:off x="5103812" y="4953000"/>
          <a:ext cx="1955799" cy="5063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51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783150339"/>
                    </a:ext>
                  </a:extLst>
                </a:gridCol>
              </a:tblGrid>
              <a:tr h="506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072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</a:t>
            </a:r>
            <a:endParaRPr lang="bg-BG" dirty="0"/>
          </a:p>
        </p:txBody>
      </p:sp>
      <p:sp>
        <p:nvSpPr>
          <p:cNvPr id="9" name="Freeform: Shape 8"/>
          <p:cNvSpPr/>
          <p:nvPr/>
        </p:nvSpPr>
        <p:spPr>
          <a:xfrm>
            <a:off x="3387812" y="1371600"/>
            <a:ext cx="2706600" cy="3240000"/>
          </a:xfrm>
          <a:custGeom>
            <a:avLst/>
            <a:gdLst>
              <a:gd name="connsiteX0" fmla="*/ 1620000 w 2706600"/>
              <a:gd name="connsiteY0" fmla="*/ 0 h 3240000"/>
              <a:gd name="connsiteX1" fmla="*/ 2650471 w 2706600"/>
              <a:gd name="connsiteY1" fmla="*/ 369929 h 3240000"/>
              <a:gd name="connsiteX2" fmla="*/ 2706600 w 2706600"/>
              <a:gd name="connsiteY2" fmla="*/ 420944 h 3240000"/>
              <a:gd name="connsiteX3" fmla="*/ 2647687 w 2706600"/>
              <a:gd name="connsiteY3" fmla="*/ 474487 h 3240000"/>
              <a:gd name="connsiteX4" fmla="*/ 2173200 w 2706600"/>
              <a:gd name="connsiteY4" fmla="*/ 1620000 h 3240000"/>
              <a:gd name="connsiteX5" fmla="*/ 2647687 w 2706600"/>
              <a:gd name="connsiteY5" fmla="*/ 2765513 h 3240000"/>
              <a:gd name="connsiteX6" fmla="*/ 2706600 w 2706600"/>
              <a:gd name="connsiteY6" fmla="*/ 2819057 h 3240000"/>
              <a:gd name="connsiteX7" fmla="*/ 2650471 w 2706600"/>
              <a:gd name="connsiteY7" fmla="*/ 2870071 h 3240000"/>
              <a:gd name="connsiteX8" fmla="*/ 1620000 w 2706600"/>
              <a:gd name="connsiteY8" fmla="*/ 3240000 h 3240000"/>
              <a:gd name="connsiteX9" fmla="*/ 0 w 2706600"/>
              <a:gd name="connsiteY9" fmla="*/ 1620000 h 3240000"/>
              <a:gd name="connsiteX10" fmla="*/ 1620000 w 2706600"/>
              <a:gd name="connsiteY10" fmla="*/ 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06600" h="3240000">
                <a:moveTo>
                  <a:pt x="1620000" y="0"/>
                </a:moveTo>
                <a:cubicBezTo>
                  <a:pt x="2011432" y="0"/>
                  <a:pt x="2370439" y="138827"/>
                  <a:pt x="2650471" y="369929"/>
                </a:cubicBezTo>
                <a:lnTo>
                  <a:pt x="2706600" y="420944"/>
                </a:lnTo>
                <a:lnTo>
                  <a:pt x="2647687" y="474487"/>
                </a:lnTo>
                <a:cubicBezTo>
                  <a:pt x="2354525" y="767650"/>
                  <a:pt x="2173200" y="1172650"/>
                  <a:pt x="2173200" y="1620000"/>
                </a:cubicBezTo>
                <a:cubicBezTo>
                  <a:pt x="2173200" y="2067351"/>
                  <a:pt x="2354525" y="2472351"/>
                  <a:pt x="2647687" y="2765513"/>
                </a:cubicBezTo>
                <a:lnTo>
                  <a:pt x="2706600" y="2819057"/>
                </a:lnTo>
                <a:lnTo>
                  <a:pt x="2650471" y="2870071"/>
                </a:lnTo>
                <a:cubicBezTo>
                  <a:pt x="2370439" y="3101173"/>
                  <a:pt x="2011432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rgbClr val="F0A22E">
              <a:alpha val="18039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bg-BG" sz="2800" dirty="0"/>
          </a:p>
        </p:txBody>
      </p:sp>
      <p:graphicFrame>
        <p:nvGraphicFramePr>
          <p:cNvPr id="7" name="Group 194"/>
          <p:cNvGraphicFramePr>
            <a:graphicFrameLocks noGrp="1"/>
          </p:cNvGraphicFramePr>
          <p:nvPr>
            <p:extLst/>
          </p:nvPr>
        </p:nvGraphicFramePr>
        <p:xfrm>
          <a:off x="608012" y="4222479"/>
          <a:ext cx="3240004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94"/>
          <p:cNvGraphicFramePr>
            <a:graphicFrameLocks noGrp="1"/>
          </p:cNvGraphicFramePr>
          <p:nvPr>
            <p:extLst/>
          </p:nvPr>
        </p:nvGraphicFramePr>
        <p:xfrm>
          <a:off x="8520185" y="4222479"/>
          <a:ext cx="3240000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9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34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194"/>
          <p:cNvGraphicFramePr>
            <a:graphicFrameLocks noGrp="1"/>
          </p:cNvGraphicFramePr>
          <p:nvPr>
            <p:extLst/>
          </p:nvPr>
        </p:nvGraphicFramePr>
        <p:xfrm>
          <a:off x="5103812" y="4953000"/>
          <a:ext cx="1955799" cy="5063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51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783150339"/>
                    </a:ext>
                  </a:extLst>
                </a:gridCol>
              </a:tblGrid>
              <a:tr h="506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241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8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CA" dirty="0"/>
              <a:t>A 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hash table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CA" dirty="0"/>
              <a:t>is an array that holds a set of 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{key, value} pairs</a:t>
            </a:r>
          </a:p>
          <a:p>
            <a:pPr>
              <a:lnSpc>
                <a:spcPct val="100000"/>
              </a:lnSpc>
            </a:pPr>
            <a:r>
              <a:rPr lang="en-CA" dirty="0"/>
              <a:t>The process of mapping a key to a position in a table is called 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hashing</a:t>
            </a:r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</a:t>
            </a:r>
            <a:endParaRPr lang="bg-BG"/>
          </a:p>
        </p:txBody>
      </p:sp>
      <p:graphicFrame>
        <p:nvGraphicFramePr>
          <p:cNvPr id="29" name="Group 194"/>
          <p:cNvGraphicFramePr>
            <a:graphicFrameLocks noGrp="1"/>
          </p:cNvGraphicFramePr>
          <p:nvPr>
            <p:extLst/>
          </p:nvPr>
        </p:nvGraphicFramePr>
        <p:xfrm>
          <a:off x="3204019" y="3733800"/>
          <a:ext cx="5789693" cy="686371"/>
        </p:xfrm>
        <a:graphic>
          <a:graphicData uri="http://schemas.openxmlformats.org/drawingml/2006/table">
            <a:tbl>
              <a:tblPr/>
              <a:tblGrid>
                <a:gridCol w="723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63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218"/>
          <p:cNvGraphicFramePr>
            <a:graphicFrameLocks noGrp="1"/>
          </p:cNvGraphicFramePr>
          <p:nvPr>
            <p:extLst/>
          </p:nvPr>
        </p:nvGraphicFramePr>
        <p:xfrm>
          <a:off x="3204018" y="3200400"/>
          <a:ext cx="5789694" cy="419472"/>
        </p:xfrm>
        <a:graphic>
          <a:graphicData uri="http://schemas.openxmlformats.org/drawingml/2006/table">
            <a:tbl>
              <a:tblPr/>
              <a:tblGrid>
                <a:gridCol w="723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m-1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704382" y="384337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35" name="AutoShape 8"/>
          <p:cNvSpPr>
            <a:spLocks noChangeArrowheads="1"/>
          </p:cNvSpPr>
          <p:nvPr/>
        </p:nvSpPr>
        <p:spPr bwMode="auto">
          <a:xfrm>
            <a:off x="8761412" y="4932997"/>
            <a:ext cx="2186092" cy="1055608"/>
          </a:xfrm>
          <a:prstGeom prst="wedgeRoundRectCallout">
            <a:avLst>
              <a:gd name="adj1" fmla="val -73703"/>
              <a:gd name="adj2" fmla="val -573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Hash table</a:t>
            </a:r>
            <a:br>
              <a:rPr lang="en-US" sz="2800" noProof="1">
                <a:solidFill>
                  <a:srgbClr val="FFFFFF"/>
                </a:solidFill>
              </a:rPr>
            </a:br>
            <a:r>
              <a:rPr lang="en-US" sz="2800" noProof="1">
                <a:solidFill>
                  <a:srgbClr val="FFFFFF"/>
                </a:solidFill>
              </a:rPr>
              <a:t>of size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924736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Except</a:t>
            </a:r>
            <a:endParaRPr lang="bg-BG" dirty="0"/>
          </a:p>
        </p:txBody>
      </p:sp>
      <p:sp>
        <p:nvSpPr>
          <p:cNvPr id="5" name="Oval 4"/>
          <p:cNvSpPr/>
          <p:nvPr/>
        </p:nvSpPr>
        <p:spPr>
          <a:xfrm>
            <a:off x="7847012" y="1828800"/>
            <a:ext cx="3240000" cy="3240000"/>
          </a:xfrm>
          <a:prstGeom prst="ellipse">
            <a:avLst/>
          </a:prstGeom>
          <a:solidFill>
            <a:srgbClr val="F0A22E">
              <a:alpha val="18039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1101812" y="1828800"/>
            <a:ext cx="3240000" cy="3240000"/>
          </a:xfrm>
          <a:prstGeom prst="ellipse">
            <a:avLst/>
          </a:prstGeom>
          <a:solidFill>
            <a:srgbClr val="F0A22E">
              <a:alpha val="18039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graphicFrame>
        <p:nvGraphicFramePr>
          <p:cNvPr id="9" name="Group 194"/>
          <p:cNvGraphicFramePr>
            <a:graphicFrameLocks noGrp="1"/>
          </p:cNvGraphicFramePr>
          <p:nvPr>
            <p:extLst/>
          </p:nvPr>
        </p:nvGraphicFramePr>
        <p:xfrm>
          <a:off x="1101812" y="5334000"/>
          <a:ext cx="3240004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194"/>
          <p:cNvGraphicFramePr>
            <a:graphicFrameLocks noGrp="1"/>
          </p:cNvGraphicFramePr>
          <p:nvPr>
            <p:extLst/>
          </p:nvPr>
        </p:nvGraphicFramePr>
        <p:xfrm>
          <a:off x="7847012" y="5334000"/>
          <a:ext cx="3240000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9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34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15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Except</a:t>
            </a:r>
            <a:endParaRPr lang="bg-BG" dirty="0"/>
          </a:p>
        </p:txBody>
      </p:sp>
      <p:sp>
        <p:nvSpPr>
          <p:cNvPr id="5" name="Oval 4"/>
          <p:cNvSpPr/>
          <p:nvPr/>
        </p:nvSpPr>
        <p:spPr>
          <a:xfrm>
            <a:off x="5561012" y="1371600"/>
            <a:ext cx="3240000" cy="3240000"/>
          </a:xfrm>
          <a:prstGeom prst="ellipse">
            <a:avLst/>
          </a:prstGeom>
          <a:solidFill>
            <a:srgbClr val="F0A22E">
              <a:alpha val="18039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3387812" y="1371600"/>
            <a:ext cx="3240000" cy="3240000"/>
          </a:xfrm>
          <a:prstGeom prst="ellipse">
            <a:avLst/>
          </a:prstGeom>
          <a:solidFill>
            <a:srgbClr val="F0A22E">
              <a:alpha val="18039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graphicFrame>
        <p:nvGraphicFramePr>
          <p:cNvPr id="7" name="Group 194"/>
          <p:cNvGraphicFramePr>
            <a:graphicFrameLocks noGrp="1"/>
          </p:cNvGraphicFramePr>
          <p:nvPr>
            <p:extLst/>
          </p:nvPr>
        </p:nvGraphicFramePr>
        <p:xfrm>
          <a:off x="608012" y="4222479"/>
          <a:ext cx="3240004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94"/>
          <p:cNvGraphicFramePr>
            <a:graphicFrameLocks noGrp="1"/>
          </p:cNvGraphicFramePr>
          <p:nvPr>
            <p:extLst/>
          </p:nvPr>
        </p:nvGraphicFramePr>
        <p:xfrm>
          <a:off x="8520185" y="4222479"/>
          <a:ext cx="3240000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9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34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880917"/>
              </p:ext>
            </p:extLst>
          </p:nvPr>
        </p:nvGraphicFramePr>
        <p:xfrm>
          <a:off x="4265612" y="4953000"/>
          <a:ext cx="3733800" cy="5063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783150339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62699671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034310322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403308937"/>
                    </a:ext>
                  </a:extLst>
                </a:gridCol>
              </a:tblGrid>
              <a:tr h="506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9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258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Except</a:t>
            </a:r>
            <a:endParaRPr lang="bg-BG" dirty="0"/>
          </a:p>
        </p:txBody>
      </p:sp>
      <p:sp>
        <p:nvSpPr>
          <p:cNvPr id="9" name="Freeform: Shape 8"/>
          <p:cNvSpPr/>
          <p:nvPr/>
        </p:nvSpPr>
        <p:spPr>
          <a:xfrm>
            <a:off x="3387812" y="1371600"/>
            <a:ext cx="5413200" cy="3240000"/>
          </a:xfrm>
          <a:custGeom>
            <a:avLst/>
            <a:gdLst>
              <a:gd name="connsiteX0" fmla="*/ 3793200 w 5413200"/>
              <a:gd name="connsiteY0" fmla="*/ 0 h 3240000"/>
              <a:gd name="connsiteX1" fmla="*/ 5413200 w 5413200"/>
              <a:gd name="connsiteY1" fmla="*/ 1620000 h 3240000"/>
              <a:gd name="connsiteX2" fmla="*/ 3793200 w 5413200"/>
              <a:gd name="connsiteY2" fmla="*/ 3240000 h 3240000"/>
              <a:gd name="connsiteX3" fmla="*/ 2762730 w 5413200"/>
              <a:gd name="connsiteY3" fmla="*/ 2870071 h 3240000"/>
              <a:gd name="connsiteX4" fmla="*/ 2706600 w 5413200"/>
              <a:gd name="connsiteY4" fmla="*/ 2819057 h 3240000"/>
              <a:gd name="connsiteX5" fmla="*/ 2765513 w 5413200"/>
              <a:gd name="connsiteY5" fmla="*/ 2765513 h 3240000"/>
              <a:gd name="connsiteX6" fmla="*/ 3240000 w 5413200"/>
              <a:gd name="connsiteY6" fmla="*/ 1620000 h 3240000"/>
              <a:gd name="connsiteX7" fmla="*/ 2765513 w 5413200"/>
              <a:gd name="connsiteY7" fmla="*/ 474487 h 3240000"/>
              <a:gd name="connsiteX8" fmla="*/ 2706600 w 5413200"/>
              <a:gd name="connsiteY8" fmla="*/ 420944 h 3240000"/>
              <a:gd name="connsiteX9" fmla="*/ 2762730 w 5413200"/>
              <a:gd name="connsiteY9" fmla="*/ 369929 h 3240000"/>
              <a:gd name="connsiteX10" fmla="*/ 3793200 w 5413200"/>
              <a:gd name="connsiteY10" fmla="*/ 0 h 3240000"/>
              <a:gd name="connsiteX11" fmla="*/ 1620000 w 5413200"/>
              <a:gd name="connsiteY11" fmla="*/ 0 h 3240000"/>
              <a:gd name="connsiteX12" fmla="*/ 2650471 w 5413200"/>
              <a:gd name="connsiteY12" fmla="*/ 369929 h 3240000"/>
              <a:gd name="connsiteX13" fmla="*/ 2706600 w 5413200"/>
              <a:gd name="connsiteY13" fmla="*/ 420944 h 3240000"/>
              <a:gd name="connsiteX14" fmla="*/ 2647687 w 5413200"/>
              <a:gd name="connsiteY14" fmla="*/ 474487 h 3240000"/>
              <a:gd name="connsiteX15" fmla="*/ 2173200 w 5413200"/>
              <a:gd name="connsiteY15" fmla="*/ 1620000 h 3240000"/>
              <a:gd name="connsiteX16" fmla="*/ 2647687 w 5413200"/>
              <a:gd name="connsiteY16" fmla="*/ 2765513 h 3240000"/>
              <a:gd name="connsiteX17" fmla="*/ 2706600 w 5413200"/>
              <a:gd name="connsiteY17" fmla="*/ 2819057 h 3240000"/>
              <a:gd name="connsiteX18" fmla="*/ 2650471 w 5413200"/>
              <a:gd name="connsiteY18" fmla="*/ 2870071 h 3240000"/>
              <a:gd name="connsiteX19" fmla="*/ 1620000 w 5413200"/>
              <a:gd name="connsiteY19" fmla="*/ 3240000 h 3240000"/>
              <a:gd name="connsiteX20" fmla="*/ 0 w 5413200"/>
              <a:gd name="connsiteY20" fmla="*/ 1620000 h 3240000"/>
              <a:gd name="connsiteX21" fmla="*/ 1620000 w 5413200"/>
              <a:gd name="connsiteY21" fmla="*/ 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413200" h="3240000">
                <a:moveTo>
                  <a:pt x="3793200" y="0"/>
                </a:moveTo>
                <a:cubicBezTo>
                  <a:pt x="4687901" y="0"/>
                  <a:pt x="5413200" y="725299"/>
                  <a:pt x="5413200" y="1620000"/>
                </a:cubicBezTo>
                <a:cubicBezTo>
                  <a:pt x="5413200" y="2514701"/>
                  <a:pt x="4687901" y="3240000"/>
                  <a:pt x="3793200" y="3240000"/>
                </a:cubicBezTo>
                <a:cubicBezTo>
                  <a:pt x="3401769" y="3240000"/>
                  <a:pt x="3042761" y="3101173"/>
                  <a:pt x="2762730" y="2870071"/>
                </a:cubicBezTo>
                <a:lnTo>
                  <a:pt x="2706600" y="2819057"/>
                </a:lnTo>
                <a:lnTo>
                  <a:pt x="2765513" y="2765513"/>
                </a:lnTo>
                <a:cubicBezTo>
                  <a:pt x="3058675" y="2472351"/>
                  <a:pt x="3240000" y="2067351"/>
                  <a:pt x="3240000" y="1620000"/>
                </a:cubicBezTo>
                <a:cubicBezTo>
                  <a:pt x="3240000" y="1172650"/>
                  <a:pt x="3058675" y="767650"/>
                  <a:pt x="2765513" y="474487"/>
                </a:cubicBezTo>
                <a:lnTo>
                  <a:pt x="2706600" y="420944"/>
                </a:lnTo>
                <a:lnTo>
                  <a:pt x="2762730" y="369929"/>
                </a:lnTo>
                <a:cubicBezTo>
                  <a:pt x="3042761" y="138827"/>
                  <a:pt x="3401769" y="0"/>
                  <a:pt x="3793200" y="0"/>
                </a:cubicBezTo>
                <a:close/>
                <a:moveTo>
                  <a:pt x="1620000" y="0"/>
                </a:moveTo>
                <a:cubicBezTo>
                  <a:pt x="2011432" y="0"/>
                  <a:pt x="2370439" y="138827"/>
                  <a:pt x="2650471" y="369929"/>
                </a:cubicBezTo>
                <a:lnTo>
                  <a:pt x="2706600" y="420944"/>
                </a:lnTo>
                <a:lnTo>
                  <a:pt x="2647687" y="474487"/>
                </a:lnTo>
                <a:cubicBezTo>
                  <a:pt x="2354525" y="767650"/>
                  <a:pt x="2173200" y="1172650"/>
                  <a:pt x="2173200" y="1620000"/>
                </a:cubicBezTo>
                <a:cubicBezTo>
                  <a:pt x="2173200" y="2067351"/>
                  <a:pt x="2354525" y="2472351"/>
                  <a:pt x="2647687" y="2765513"/>
                </a:cubicBezTo>
                <a:lnTo>
                  <a:pt x="2706600" y="2819057"/>
                </a:lnTo>
                <a:lnTo>
                  <a:pt x="2650471" y="2870071"/>
                </a:lnTo>
                <a:cubicBezTo>
                  <a:pt x="2370439" y="3101173"/>
                  <a:pt x="2011432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rgbClr val="F0A22E">
              <a:alpha val="18039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bg-BG" sz="2800" dirty="0"/>
          </a:p>
        </p:txBody>
      </p:sp>
      <p:graphicFrame>
        <p:nvGraphicFramePr>
          <p:cNvPr id="7" name="Group 194"/>
          <p:cNvGraphicFramePr>
            <a:graphicFrameLocks noGrp="1"/>
          </p:cNvGraphicFramePr>
          <p:nvPr>
            <p:extLst/>
          </p:nvPr>
        </p:nvGraphicFramePr>
        <p:xfrm>
          <a:off x="608012" y="4222479"/>
          <a:ext cx="3240004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94"/>
          <p:cNvGraphicFramePr>
            <a:graphicFrameLocks noGrp="1"/>
          </p:cNvGraphicFramePr>
          <p:nvPr>
            <p:extLst/>
          </p:nvPr>
        </p:nvGraphicFramePr>
        <p:xfrm>
          <a:off x="8520185" y="4222479"/>
          <a:ext cx="3240000" cy="60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2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9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34</a:t>
                      </a: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marL="121888" marR="121888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194"/>
          <p:cNvGraphicFramePr>
            <a:graphicFrameLocks noGrp="1"/>
          </p:cNvGraphicFramePr>
          <p:nvPr>
            <p:extLst/>
          </p:nvPr>
        </p:nvGraphicFramePr>
        <p:xfrm>
          <a:off x="4265612" y="4953000"/>
          <a:ext cx="3733800" cy="5063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783150339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62699671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034310322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403308937"/>
                    </a:ext>
                  </a:extLst>
                </a:gridCol>
              </a:tblGrid>
              <a:tr h="506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9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  <a:endParaRPr kumimoji="1" lang="bg-BG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21888" marR="12188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3968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Implementing Set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8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933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554884" y="4739108"/>
            <a:ext cx="1102592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.NET Implementations</a:t>
            </a:r>
            <a:endParaRPr lang="en-US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54884" y="5678768"/>
            <a:ext cx="11025928" cy="719034"/>
          </a:xfrm>
        </p:spPr>
        <p:txBody>
          <a:bodyPr/>
          <a:lstStyle/>
          <a:p>
            <a:r>
              <a:rPr lang="en-US" noProof="1"/>
              <a:t>HashSet</a:t>
            </a:r>
            <a:r>
              <a:rPr lang="en-US" dirty="0"/>
              <a:t>&lt;T&gt; and </a:t>
            </a:r>
            <a:r>
              <a:rPr lang="en-US" noProof="1"/>
              <a:t>SortedSet</a:t>
            </a:r>
            <a:r>
              <a:rPr lang="en-US" dirty="0"/>
              <a:t>&lt;T&gt;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57" y="1219200"/>
            <a:ext cx="3294981" cy="313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797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1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sz="3100" dirty="0"/>
              <a:t> implements ADT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US" sz="3100" dirty="0"/>
              <a:t> by hash table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in no particular order</a:t>
            </a:r>
          </a:p>
          <a:p>
            <a:pPr>
              <a:lnSpc>
                <a:spcPct val="100000"/>
              </a:lnSpc>
            </a:pPr>
            <a:r>
              <a:rPr lang="en-US" sz="3100" dirty="0"/>
              <a:t>All major operations are fast: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3100" dirty="0"/>
              <a:t> /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Delete</a:t>
            </a:r>
            <a:r>
              <a:rPr lang="en-US" sz="3100" dirty="0"/>
              <a:t> /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Contains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HashSet&lt;T&gt;</a:t>
            </a:r>
          </a:p>
        </p:txBody>
      </p:sp>
      <p:pic>
        <p:nvPicPr>
          <p:cNvPr id="5" name="Graphic 4" descr="Line Arrow: Straigh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46289" y="4267200"/>
            <a:ext cx="533400" cy="533400"/>
          </a:xfrm>
          <a:prstGeom prst="rect">
            <a:avLst/>
          </a:prstGeom>
        </p:spPr>
      </p:pic>
      <p:graphicFrame>
        <p:nvGraphicFramePr>
          <p:cNvPr id="6" name="Content Placeholder 7"/>
          <p:cNvGraphicFramePr>
            <a:graphicFrameLocks/>
          </p:cNvGraphicFramePr>
          <p:nvPr/>
        </p:nvGraphicFramePr>
        <p:xfrm>
          <a:off x="912812" y="3352800"/>
          <a:ext cx="10515600" cy="914400"/>
        </p:xfrm>
        <a:graphic>
          <a:graphicData uri="http://schemas.openxmlformats.org/drawingml/2006/table">
            <a:tbl>
              <a:tblPr firstRow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7" name="Flowchart: Process 6"/>
          <p:cNvSpPr/>
          <p:nvPr/>
        </p:nvSpPr>
        <p:spPr>
          <a:xfrm>
            <a:off x="4856164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maria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7484665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ivan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3541914" y="3810000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stamat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4855366" y="4782251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pesho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10113166" y="3809999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mitko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7484665" y="4782251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joro</a:t>
            </a:r>
          </a:p>
        </p:txBody>
      </p:sp>
      <p:pic>
        <p:nvPicPr>
          <p:cNvPr id="13" name="Graphic 12" descr="Line Arrow: Straigh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875588" y="4267200"/>
            <a:ext cx="533400" cy="533400"/>
          </a:xfrm>
          <a:prstGeom prst="rect">
            <a:avLst/>
          </a:prstGeom>
        </p:spPr>
      </p:pic>
      <p:sp>
        <p:nvSpPr>
          <p:cNvPr id="14" name="Flowchart: Process 13"/>
          <p:cNvSpPr/>
          <p:nvPr/>
        </p:nvSpPr>
        <p:spPr>
          <a:xfrm>
            <a:off x="912812" y="3809999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rosi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7484665" y="5754502"/>
            <a:ext cx="1315246" cy="457200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alex</a:t>
            </a:r>
          </a:p>
        </p:txBody>
      </p:sp>
      <p:pic>
        <p:nvPicPr>
          <p:cNvPr id="16" name="Graphic 15" descr="Line Arrow: Straigh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875588" y="5239451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3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SortedSet&lt;T&gt;</a:t>
            </a:r>
            <a:r>
              <a:rPr lang="en-US" dirty="0"/>
              <a:t> implements ADT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US" dirty="0"/>
              <a:t> by balanced search tree (red-black tree)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sorted in increasing order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SortedSet&lt;T&gt;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161212" y="507991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705507" y="42126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3888052" y="5099307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7023574" y="4894281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5522961" y="33453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5421580" y="40207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4612065" y="4899473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6344735" y="4196529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5521338" y="510546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6223473" y="4894281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6208853" y="40207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12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For given sets -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{1, 2, 3, 4, 5}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{3, 4, 5, 6, 7}</a:t>
            </a:r>
            <a:r>
              <a:rPr lang="en-US" dirty="0"/>
              <a:t>, what is the operation that will give us the following result: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{1, 2, 6, 7}</a:t>
            </a:r>
          </a:p>
          <a:p>
            <a:pPr lvl="1"/>
            <a:r>
              <a:rPr lang="en-US" dirty="0">
                <a:hlinkClick r:id="rId2" action="ppaction://hlinksldjump"/>
              </a:rPr>
              <a:t>Union</a:t>
            </a:r>
          </a:p>
          <a:p>
            <a:pPr lvl="1"/>
            <a:r>
              <a:rPr lang="en-US" dirty="0">
                <a:hlinkClick r:id="rId2" action="ppaction://hlinksldjump"/>
              </a:rPr>
              <a:t>Intersects</a:t>
            </a:r>
          </a:p>
          <a:p>
            <a:pPr lvl="1"/>
            <a:r>
              <a:rPr lang="en-US" dirty="0">
                <a:hlinkClick r:id="rId2" action="ppaction://hlinksldjump"/>
              </a:rPr>
              <a:t>Except</a:t>
            </a:r>
          </a:p>
          <a:p>
            <a:pPr lvl="1"/>
            <a:r>
              <a:rPr lang="en-US" noProof="1">
                <a:hlinkClick r:id="rId2" action="ppaction://hlinksldjump"/>
              </a:rPr>
              <a:t>SymmetricExcept</a:t>
            </a:r>
            <a:endParaRPr lang="en-US" noProof="1">
              <a:hlinkClick r:id="rId3" action="ppaction://hlinksldjump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Sets - Quiz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3094223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3212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TIME: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213813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given sets -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{1, 2, 3, 4, 5}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{3, 4, 5, 6, 7}</a:t>
            </a:r>
            <a:r>
              <a:rPr lang="en-US" dirty="0"/>
              <a:t>, what is the operation that will give us the following result: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{1, 2, 6, 7}</a:t>
            </a:r>
          </a:p>
          <a:p>
            <a:pPr lvl="1"/>
            <a:r>
              <a:rPr lang="en-US" dirty="0">
                <a:solidFill>
                  <a:srgbClr val="FF6161"/>
                </a:solidFill>
              </a:rPr>
              <a:t>Union</a:t>
            </a:r>
          </a:p>
          <a:p>
            <a:pPr lvl="1"/>
            <a:r>
              <a:rPr lang="en-US" dirty="0">
                <a:solidFill>
                  <a:srgbClr val="FF6161"/>
                </a:solidFill>
              </a:rPr>
              <a:t>Intersects</a:t>
            </a:r>
          </a:p>
          <a:p>
            <a:pPr lvl="1"/>
            <a:r>
              <a:rPr lang="en-US" dirty="0">
                <a:solidFill>
                  <a:srgbClr val="FF6161"/>
                </a:solidFill>
              </a:rPr>
              <a:t>Except</a:t>
            </a:r>
          </a:p>
          <a:p>
            <a:pPr lvl="1"/>
            <a:r>
              <a:rPr lang="en-US" noProof="1">
                <a:solidFill>
                  <a:srgbClr val="92D050"/>
                </a:solidFill>
              </a:rPr>
              <a:t>SymmetricExcept</a:t>
            </a:r>
            <a:endParaRPr lang="en-US" noProof="1">
              <a:solidFill>
                <a:srgbClr val="92D050"/>
              </a:solidFill>
              <a:hlinkClick r:id="rId2" action="ppaction://hlinksldjump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Sets - Answer</a:t>
            </a:r>
          </a:p>
        </p:txBody>
      </p:sp>
      <p:pic>
        <p:nvPicPr>
          <p:cNvPr id="8" name="Graphic 7" descr="Checkmark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4612" y="4191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9805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Comparing Keys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1"/>
              <a:t>Using Custom Key Classes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749" r="-26067"/>
          <a:stretch/>
        </p:blipFill>
        <p:spPr>
          <a:xfrm>
            <a:off x="4722812" y="304800"/>
            <a:ext cx="3710270" cy="4557143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3052225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4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A" dirty="0"/>
              <a:t>A hash table has </a:t>
            </a:r>
            <a:r>
              <a:rPr lang="en-CA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CA" dirty="0"/>
              <a:t> slots, indexed from </a:t>
            </a:r>
            <a:r>
              <a:rPr lang="en-CA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0</a:t>
            </a:r>
            <a:r>
              <a:rPr lang="en-CA" dirty="0"/>
              <a:t> to </a:t>
            </a:r>
            <a:r>
              <a:rPr lang="en-CA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m-1</a:t>
            </a:r>
          </a:p>
          <a:p>
            <a:pPr>
              <a:lnSpc>
                <a:spcPct val="100000"/>
              </a:lnSpc>
            </a:pPr>
            <a:r>
              <a:rPr lang="en-CA" dirty="0"/>
              <a:t>A hash function converts </a:t>
            </a:r>
            <a:r>
              <a:rPr lang="en-CA" b="1" dirty="0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CA" dirty="0"/>
              <a:t> into </a:t>
            </a:r>
            <a:r>
              <a:rPr lang="en-CA" b="1" dirty="0"/>
              <a:t>array</a:t>
            </a:r>
            <a:r>
              <a:rPr lang="en-CA" dirty="0"/>
              <a:t> </a:t>
            </a:r>
            <a:r>
              <a:rPr lang="en-CA" b="1" dirty="0"/>
              <a:t>indices</a:t>
            </a:r>
            <a:endParaRPr lang="bg-BG" b="1" dirty="0"/>
          </a:p>
        </p:txBody>
      </p:sp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 and Hashing</a:t>
            </a:r>
            <a:endParaRPr lang="bg-BG" dirty="0"/>
          </a:p>
        </p:txBody>
      </p:sp>
      <p:graphicFrame>
        <p:nvGraphicFramePr>
          <p:cNvPr id="15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958786"/>
              </p:ext>
            </p:extLst>
          </p:nvPr>
        </p:nvGraphicFramePr>
        <p:xfrm>
          <a:off x="3204019" y="3733800"/>
          <a:ext cx="5789693" cy="686371"/>
        </p:xfrm>
        <a:graphic>
          <a:graphicData uri="http://schemas.openxmlformats.org/drawingml/2006/table">
            <a:tbl>
              <a:tblPr/>
              <a:tblGrid>
                <a:gridCol w="723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63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21888" marR="1218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roup 218"/>
          <p:cNvGraphicFramePr>
            <a:graphicFrameLocks noGrp="1"/>
          </p:cNvGraphicFramePr>
          <p:nvPr>
            <p:extLst/>
          </p:nvPr>
        </p:nvGraphicFramePr>
        <p:xfrm>
          <a:off x="3204018" y="3200400"/>
          <a:ext cx="5789694" cy="419472"/>
        </p:xfrm>
        <a:graphic>
          <a:graphicData uri="http://schemas.openxmlformats.org/drawingml/2006/table">
            <a:tbl>
              <a:tblPr/>
              <a:tblGrid>
                <a:gridCol w="723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4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m-1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88" marR="47988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704382" y="384337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4037012" y="5004435"/>
            <a:ext cx="3429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k.GetHashCode()</a:t>
            </a:r>
            <a:endParaRPr kumimoji="0"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 flipV="1">
            <a:off x="5734892" y="4596447"/>
            <a:ext cx="0" cy="33655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7900666" y="5527655"/>
            <a:ext cx="3222946" cy="1055608"/>
          </a:xfrm>
          <a:prstGeom prst="wedgeRoundRectCallout">
            <a:avLst>
              <a:gd name="adj1" fmla="val -73703"/>
              <a:gd name="adj2" fmla="val -573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cs typeface="Consolas" panose="020B0609020204030204" pitchFamily="49" charset="0"/>
              </a:rPr>
              <a:t>Returns 32-bit integer</a:t>
            </a:r>
            <a:endParaRPr lang="en-US" sz="2800" noProof="1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731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b="1" dirty="0">
                <a:solidFill>
                  <a:srgbClr val="F3CD60"/>
                </a:solidFill>
              </a:rPr>
              <a:t> </a:t>
            </a:r>
            <a:r>
              <a:rPr lang="en-US" dirty="0"/>
              <a:t>relies on</a:t>
            </a:r>
          </a:p>
          <a:p>
            <a:pPr marL="781050" lvl="1" indent="-323850">
              <a:lnSpc>
                <a:spcPct val="90000"/>
              </a:lnSpc>
            </a:pPr>
            <a:r>
              <a:rPr lang="en-US" sz="2800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Object.</a:t>
            </a:r>
            <a:r>
              <a:rPr lang="en-US" sz="2800" b="1" dirty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Equals(</a:t>
            </a:r>
            <a:r>
              <a:rPr lang="en-US" sz="2800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– for comparing the keys</a:t>
            </a:r>
          </a:p>
          <a:p>
            <a:pPr marL="781050" lvl="1" indent="-323850">
              <a:lnSpc>
                <a:spcPct val="90000"/>
              </a:lnSpc>
            </a:pPr>
            <a:r>
              <a:rPr lang="en-US" sz="2800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Object.GetHashCode()</a:t>
            </a:r>
            <a:r>
              <a:rPr lang="en-US" dirty="0"/>
              <a:t> </a:t>
            </a:r>
            <a:r>
              <a:rPr lang="bg-BG" dirty="0"/>
              <a:t>–</a:t>
            </a:r>
            <a:r>
              <a:rPr lang="en-US" dirty="0"/>
              <a:t> for calculating the hash codes of the keys</a:t>
            </a:r>
          </a:p>
          <a:p>
            <a:pPr>
              <a:lnSpc>
                <a:spcPct val="90000"/>
              </a:lnSpc>
            </a:pPr>
            <a:r>
              <a:rPr lang="en-US" sz="3000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en-US" b="1" dirty="0">
                <a:solidFill>
                  <a:srgbClr val="F3CD60"/>
                </a:solidFill>
              </a:rPr>
              <a:t> </a:t>
            </a:r>
            <a:r>
              <a:rPr lang="en-US" dirty="0"/>
              <a:t>relies on </a:t>
            </a:r>
            <a:r>
              <a:rPr lang="en-US" sz="3000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IComparable&lt;T&gt;</a:t>
            </a:r>
            <a:r>
              <a:rPr lang="en-US" b="1" dirty="0">
                <a:solidFill>
                  <a:srgbClr val="F3CD60"/>
                </a:solidFill>
              </a:rPr>
              <a:t> </a:t>
            </a:r>
            <a:r>
              <a:rPr lang="en-US" dirty="0"/>
              <a:t>for ordering the keys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Comparasion Methods</a:t>
            </a:r>
          </a:p>
        </p:txBody>
      </p:sp>
    </p:spTree>
    <p:extLst>
      <p:ext uri="{BB962C8B-B14F-4D97-AF65-F5344CB8AC3E}">
        <p14:creationId xmlns:p14="http://schemas.microsoft.com/office/powerpoint/2010/main" val="16809792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Equals()</a:t>
            </a:r>
            <a:r>
              <a:rPr lang="en-US" dirty="0"/>
              <a:t> and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GetHashCode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0173" y="1371600"/>
            <a:ext cx="1055606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X { get; set;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Y { get; set;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override bool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Equals</a:t>
            </a:r>
            <a:r>
              <a:rPr lang="en-US" sz="20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(Object obj)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(!(obj is Point) || (obj == null)) return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Point p = (Point)obj;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(X == p.X) &amp;&amp; (Y == p.Y);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override int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GetHashCode</a:t>
            </a:r>
            <a:r>
              <a:rPr lang="en-US" sz="20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(X &lt;&lt; 16 | X &gt;&gt; 16) ^ Y;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51327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noProof="1">
                <a:latin typeface="+mn-lt"/>
                <a:cs typeface="Consolas" pitchFamily="49" charset="0"/>
              </a:rPr>
              <a:t>Implementing </a:t>
            </a:r>
            <a:r>
              <a:rPr lang="en-US" sz="3800" noProof="1">
                <a:latin typeface="Consolas" pitchFamily="49" charset="0"/>
                <a:cs typeface="Consolas" pitchFamily="49" charset="0"/>
              </a:rPr>
              <a:t>IComparable&lt;T&gt;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0173" y="1143001"/>
            <a:ext cx="10556064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 : IComparable&lt;Point&gt;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X { get; set;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Y { get; set;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CompareTo</a:t>
            </a:r>
            <a:r>
              <a:rPr lang="en-US" sz="20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(Point otherPoint)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(X != otherPoint.X)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this.X.CompareTo(otherPoint.X);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this.Y.CompareTo(otherPoint.Y);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69631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Dictionaries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 and Operations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1" y="6524626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7" name="Rounded Rectangle 10"/>
          <p:cNvSpPr/>
          <p:nvPr/>
        </p:nvSpPr>
        <p:spPr>
          <a:xfrm>
            <a:off x="3503612" y="1600200"/>
            <a:ext cx="5486400" cy="3124200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2806712"/>
              </p:ext>
            </p:extLst>
          </p:nvPr>
        </p:nvGraphicFramePr>
        <p:xfrm>
          <a:off x="3830020" y="2269168"/>
          <a:ext cx="4856798" cy="2072640"/>
        </p:xfrm>
        <a:graphic>
          <a:graphicData uri="http://schemas.openxmlformats.org/drawingml/2006/table">
            <a:tbl>
              <a:tblPr/>
              <a:tblGrid>
                <a:gridCol w="233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+1-555-4542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54362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+1-555-3527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60622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38853" y="1703693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65795" y="1708188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5420486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8000"/>
              </a:lnSpc>
            </a:pPr>
            <a:r>
              <a:rPr lang="en-US" sz="3200" dirty="0"/>
              <a:t>The abstract data type (ADT)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dictionary</a:t>
            </a:r>
            <a:r>
              <a:rPr lang="en-US" sz="3200" dirty="0"/>
              <a:t>" maps key to values</a:t>
            </a:r>
          </a:p>
          <a:p>
            <a:pPr lvl="1">
              <a:lnSpc>
                <a:spcPct val="98000"/>
              </a:lnSpc>
            </a:pPr>
            <a:r>
              <a:rPr lang="en-US" sz="3000" dirty="0"/>
              <a:t>Also known as 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map</a:t>
            </a:r>
            <a:r>
              <a:rPr lang="en-US" sz="3000" dirty="0"/>
              <a:t>" or 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associative array</a:t>
            </a:r>
            <a:r>
              <a:rPr lang="en-US" sz="3000" dirty="0"/>
              <a:t>"</a:t>
            </a:r>
          </a:p>
          <a:p>
            <a:pPr lvl="1">
              <a:lnSpc>
                <a:spcPct val="98000"/>
              </a:lnSpc>
            </a:pPr>
            <a:r>
              <a:rPr lang="en-US" sz="3000" dirty="0"/>
              <a:t>Holds a set of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{key, value} pairs</a:t>
            </a:r>
          </a:p>
          <a:p>
            <a:pPr>
              <a:lnSpc>
                <a:spcPct val="98000"/>
              </a:lnSpc>
            </a:pPr>
            <a:r>
              <a:rPr lang="en-US" sz="3200" dirty="0"/>
              <a:t>Many implementations</a:t>
            </a:r>
          </a:p>
          <a:p>
            <a:pPr lvl="1">
              <a:lnSpc>
                <a:spcPct val="98000"/>
              </a:lnSpc>
            </a:pPr>
            <a:r>
              <a:rPr lang="en-US" sz="3000" dirty="0"/>
              <a:t>Hash table, balanced tree, list, array, ...</a:t>
            </a:r>
            <a:endParaRPr lang="en-US" sz="3000" noProof="1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Dictionary (Map) ADT</a:t>
            </a:r>
            <a:endParaRPr lang="bg-BG"/>
          </a:p>
        </p:txBody>
      </p:sp>
      <p:sp>
        <p:nvSpPr>
          <p:cNvPr id="8" name="Rounded Rectangle 10"/>
          <p:cNvSpPr/>
          <p:nvPr/>
        </p:nvSpPr>
        <p:spPr>
          <a:xfrm>
            <a:off x="3122612" y="4495800"/>
            <a:ext cx="5486400" cy="187287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0483593"/>
              </p:ext>
            </p:extLst>
          </p:nvPr>
        </p:nvGraphicFramePr>
        <p:xfrm>
          <a:off x="3449020" y="5164768"/>
          <a:ext cx="4856798" cy="1036320"/>
        </p:xfrm>
        <a:graphic>
          <a:graphicData uri="http://schemas.openxmlformats.org/drawingml/2006/table">
            <a:tbl>
              <a:tblPr/>
              <a:tblGrid>
                <a:gridCol w="233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57853" y="4599293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84795" y="4603788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8567149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dictionary: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Dictionary – Example</a:t>
            </a:r>
          </a:p>
        </p:txBody>
      </p:sp>
      <p:graphicFrame>
        <p:nvGraphicFramePr>
          <p:cNvPr id="7" name="Group 49"/>
          <p:cNvGraphicFramePr>
            <a:graphicFrameLocks/>
          </p:cNvGraphicFramePr>
          <p:nvPr>
            <p:extLst/>
          </p:nvPr>
        </p:nvGraphicFramePr>
        <p:xfrm>
          <a:off x="762810" y="2099858"/>
          <a:ext cx="10589402" cy="4072342"/>
        </p:xfrm>
        <a:graphic>
          <a:graphicData uri="http://schemas.openxmlformats.org/drawingml/2006/table">
            <a:tbl>
              <a:tblPr/>
              <a:tblGrid>
                <a:gridCol w="1750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57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Key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Value</a:t>
                      </a:r>
                      <a:endParaRPr kumimoji="1" lang="bg-BG" sz="3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14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/>
                        </a:rPr>
                        <a:t>C#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/>
                        </a:rPr>
                        <a:t>Modern general-purpose object-oriented programming language for the Microsoft .NET platform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/>
                        </a:rPr>
                        <a:t>PHP</a:t>
                      </a:r>
                      <a:endParaRPr kumimoji="0" lang="bg-BG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Consolas"/>
                      </a:endParaRP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/>
                        </a:rPr>
                        <a:t>Popular server-side scripting language for Web development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14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/>
                        </a:rPr>
                        <a:t>compiler</a:t>
                      </a:r>
                      <a:endParaRPr kumimoji="0" lang="bg-BG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Consolas"/>
                      </a:endParaRP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/>
                        </a:rPr>
                        <a:t>Software that transforms a computer program to executable machine code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/>
                        </a:rPr>
                        <a:t>…</a:t>
                      </a:r>
                      <a:endParaRPr kumimoji="0" lang="bg-BG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Consolas"/>
                      </a:endParaRP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/>
                        </a:rPr>
                        <a:t>…</a:t>
                      </a:r>
                    </a:p>
                  </a:txBody>
                  <a:tcPr marL="121888" marR="12188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1297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 operations:</a:t>
            </a:r>
          </a:p>
          <a:p>
            <a:pPr marL="781050" lvl="1" indent="-323850"/>
            <a:r>
              <a:rPr lang="en-US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Add(key,</a:t>
            </a:r>
            <a:r>
              <a:rPr lang="en-US" b="1" noProof="1">
                <a:solidFill>
                  <a:srgbClr val="F3CD60"/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value)</a:t>
            </a:r>
            <a:r>
              <a:rPr lang="en-US" dirty="0"/>
              <a:t> – adds an element by key + value</a:t>
            </a:r>
          </a:p>
          <a:p>
            <a:pPr marL="781050" lvl="1" indent="-323850"/>
            <a:r>
              <a:rPr lang="en-US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Remove(key)</a:t>
            </a:r>
            <a:r>
              <a:rPr lang="en-US" b="1" dirty="0">
                <a:solidFill>
                  <a:srgbClr val="F3CD60"/>
                </a:solidFill>
              </a:rPr>
              <a:t> </a:t>
            </a:r>
            <a:r>
              <a:rPr lang="en-US" dirty="0"/>
              <a:t>– removes a value by key</a:t>
            </a:r>
          </a:p>
          <a:p>
            <a:pPr marL="781050" lvl="1" indent="-323850"/>
            <a:r>
              <a:rPr lang="en-US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this[key]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/>
              <a:t> </a:t>
            </a:r>
            <a:r>
              <a:rPr lang="en-US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value </a:t>
            </a:r>
            <a:r>
              <a:rPr lang="en-US" dirty="0"/>
              <a:t>– add / replace element by key</a:t>
            </a:r>
          </a:p>
          <a:p>
            <a:pPr marL="781050" lvl="1" indent="-323850"/>
            <a:r>
              <a:rPr lang="en-US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this[key]</a:t>
            </a:r>
            <a:r>
              <a:rPr lang="en-US" dirty="0"/>
              <a:t> – gets an element by key</a:t>
            </a:r>
          </a:p>
          <a:p>
            <a:pPr marL="781050" lvl="1" indent="-323850"/>
            <a:r>
              <a:rPr lang="en-US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Keys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– returns a collection of all keys (in order of entry)</a:t>
            </a:r>
          </a:p>
          <a:p>
            <a:pPr marL="781050" lvl="1" indent="-323850"/>
            <a:r>
              <a:rPr lang="en-US" sz="3200" b="1" dirty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3200" dirty="0">
                <a:solidFill>
                  <a:srgbClr val="F3CD60"/>
                </a:solidFill>
              </a:rPr>
              <a:t> </a:t>
            </a:r>
            <a:r>
              <a:rPr lang="en-US" sz="3200" dirty="0"/>
              <a:t>– returns a collection of all values (in order of entry)</a:t>
            </a:r>
            <a:endParaRPr lang="en-US" dirty="0"/>
          </a:p>
        </p:txBody>
      </p:sp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Dictionary&lt;TKey,TValue&gt;</a:t>
            </a:r>
            <a:endParaRPr lang="bg-BG" dirty="0"/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4799012" y="1119808"/>
            <a:ext cx="6019800" cy="605598"/>
          </a:xfrm>
          <a:prstGeom prst="wedgeRoundRectCallout">
            <a:avLst>
              <a:gd name="adj1" fmla="val -55873"/>
              <a:gd name="adj2" fmla="val 521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Exception when the key already exists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8486788" y="2418632"/>
            <a:ext cx="3246424" cy="592924"/>
          </a:xfrm>
          <a:prstGeom prst="wedgeRoundRectCallout">
            <a:avLst>
              <a:gd name="adj1" fmla="val -67100"/>
              <a:gd name="adj2" fmla="val -41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Returns true / false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151812" y="3886200"/>
            <a:ext cx="2714611" cy="969812"/>
          </a:xfrm>
          <a:prstGeom prst="wedgeRoundRectCallout">
            <a:avLst>
              <a:gd name="adj1" fmla="val -75708"/>
              <a:gd name="adj2" fmla="val -403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Exception on non-existing key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346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Major operations:</a:t>
            </a:r>
          </a:p>
          <a:p>
            <a:pPr marL="781050" lvl="1" indent="-323850">
              <a:lnSpc>
                <a:spcPct val="100000"/>
              </a:lnSpc>
            </a:pPr>
            <a:r>
              <a:rPr lang="en-US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ContainsKey(key)</a:t>
            </a:r>
            <a:r>
              <a:rPr lang="en-US" dirty="0"/>
              <a:t> – checks if given key exists in the dictionary</a:t>
            </a:r>
          </a:p>
          <a:p>
            <a:pPr marL="781050" lvl="1" indent="-323850">
              <a:lnSpc>
                <a:spcPct val="100000"/>
              </a:lnSpc>
            </a:pPr>
            <a:r>
              <a:rPr lang="en-US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ContainsValue(value)</a:t>
            </a:r>
            <a:r>
              <a:rPr lang="en-US" b="1" dirty="0">
                <a:solidFill>
                  <a:srgbClr val="F3CD60"/>
                </a:solidFill>
              </a:rPr>
              <a:t> </a:t>
            </a:r>
            <a:r>
              <a:rPr lang="en-US" dirty="0"/>
              <a:t>– checks whether the dictionary contains given value</a:t>
            </a:r>
          </a:p>
          <a:p>
            <a:pPr marL="1073150" lvl="2" indent="-323850">
              <a:lnSpc>
                <a:spcPct val="100000"/>
              </a:lnSpc>
            </a:pPr>
            <a:r>
              <a:rPr lang="en-US" dirty="0"/>
              <a:t>Warning: slow operation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O(n)</a:t>
            </a:r>
          </a:p>
          <a:p>
            <a:pPr marL="781050" lvl="1" indent="-323850">
              <a:lnSpc>
                <a:spcPct val="100000"/>
              </a:lnSpc>
            </a:pPr>
            <a:r>
              <a:rPr lang="en-US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TryGetValue(key,</a:t>
            </a:r>
            <a:r>
              <a:rPr lang="en-US" b="1" dirty="0">
                <a:solidFill>
                  <a:srgbClr val="F3CD60"/>
                </a:solidFill>
              </a:rPr>
              <a:t> </a:t>
            </a:r>
            <a:r>
              <a:rPr lang="en-US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b="1" dirty="0">
                <a:solidFill>
                  <a:srgbClr val="F3CD60"/>
                </a:solidFill>
              </a:rPr>
              <a:t> </a:t>
            </a:r>
            <a:r>
              <a:rPr lang="en-US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value)</a:t>
            </a:r>
          </a:p>
          <a:p>
            <a:pPr marL="1073150" lvl="2" indent="-323850">
              <a:lnSpc>
                <a:spcPct val="100000"/>
              </a:lnSpc>
            </a:pPr>
            <a:r>
              <a:rPr lang="en-US" dirty="0"/>
              <a:t>If the key is found, returns it in the </a:t>
            </a:r>
            <a:r>
              <a:rPr lang="en-US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/>
              <a:t> parameter</a:t>
            </a:r>
            <a:endParaRPr lang="en-US" b="1" dirty="0">
              <a:solidFill>
                <a:srgbClr val="F3CD60"/>
              </a:solidFill>
            </a:endParaRPr>
          </a:p>
          <a:p>
            <a:pPr marL="1073150" lvl="2" indent="-323850">
              <a:lnSpc>
                <a:spcPct val="100000"/>
              </a:lnSpc>
            </a:pPr>
            <a:r>
              <a:rPr lang="en-US" dirty="0"/>
              <a:t>Otherwise returns </a:t>
            </a:r>
            <a:r>
              <a:rPr lang="en-US" b="1" dirty="0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64251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  <p:sp>
        <p:nvSpPr>
          <p:cNvPr id="70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en-US" b="1" dirty="0">
                <a:solidFill>
                  <a:srgbClr val="F3CD60"/>
                </a:solidFill>
              </a:rPr>
              <a:t> </a:t>
            </a:r>
            <a:r>
              <a:rPr lang="en-US" dirty="0"/>
              <a:t>implements the ADT "dictionary" as self-balancing search tree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arranged in the tree ordered by key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Traversing the tree returns the elements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increasing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dirty="0"/>
              <a:t> 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Find</a:t>
            </a:r>
            <a:r>
              <a:rPr lang="en-US" dirty="0"/>
              <a:t> 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Delete</a:t>
            </a:r>
            <a:r>
              <a:rPr lang="en-US" dirty="0"/>
              <a:t> perform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 N</a:t>
            </a:r>
            <a:r>
              <a:rPr lang="en-US" dirty="0"/>
              <a:t> operations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Use </a:t>
            </a:r>
            <a:r>
              <a:rPr lang="en-US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en-US" dirty="0"/>
              <a:t> when you need the elements sorted by key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Otherwise use </a:t>
            </a:r>
            <a:r>
              <a:rPr lang="en-US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b="1" dirty="0">
                <a:solidFill>
                  <a:srgbClr val="F3CD60"/>
                </a:solidFill>
              </a:rPr>
              <a:t> </a:t>
            </a:r>
            <a:r>
              <a:rPr lang="en-US" dirty="0"/>
              <a:t>– it has better performance</a:t>
            </a:r>
            <a:endParaRPr lang="en-US" sz="2800" dirty="0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SortedDictionary&lt;TKey,TValue&gt;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63619694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Sets and Dictionaries Examples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8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9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Perfect hashing function (PHF)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h(k)</a:t>
            </a:r>
            <a:r>
              <a:rPr lang="en-US" dirty="0"/>
              <a:t>: one-to-one mapping of each key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dirty="0"/>
              <a:t> to an integer in the range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PHF maps each key to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distinct </a:t>
            </a:r>
            <a:r>
              <a:rPr lang="en-US" dirty="0"/>
              <a:t>integer within some manageable range</a:t>
            </a:r>
          </a:p>
          <a:p>
            <a:pPr>
              <a:lnSpc>
                <a:spcPct val="100000"/>
              </a:lnSpc>
            </a:pPr>
            <a:r>
              <a:rPr lang="en-US" dirty="0"/>
              <a:t>Finding a perfect hashing function is impossible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in most cases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Functions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9908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Which built-in implementation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IDictionary&lt;TKey, TValue&gt;</a:t>
            </a:r>
            <a:r>
              <a:rPr lang="en-US" noProof="1"/>
              <a:t> </a:t>
            </a:r>
            <a:r>
              <a:rPr lang="en-US" dirty="0"/>
              <a:t>sorts the items by value?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noProof="1">
                <a:hlinkClick r:id="rId2" action="ppaction://hlinksldjump"/>
              </a:rPr>
              <a:t>Dictionary&lt;TKey, TValue&gt;</a:t>
            </a:r>
          </a:p>
          <a:p>
            <a:pPr lvl="1"/>
            <a:r>
              <a:rPr lang="en-US" noProof="1">
                <a:hlinkClick r:id="rId2" action="ppaction://hlinksldjump"/>
              </a:rPr>
              <a:t>SortedDictionary&lt;TKey, TValue&gt;</a:t>
            </a:r>
          </a:p>
          <a:p>
            <a:pPr lvl="1"/>
            <a:r>
              <a:rPr lang="en-US" noProof="1">
                <a:hlinkClick r:id="rId2" action="ppaction://hlinksldjump"/>
              </a:rPr>
              <a:t>PowerCollections.MultiDictionary&lt;TKey, TValue&gt;</a:t>
            </a:r>
          </a:p>
          <a:p>
            <a:pPr lvl="1"/>
            <a:r>
              <a:rPr lang="en-US" noProof="1">
                <a:hlinkClick r:id="rId2" action="ppaction://hlinksldjump"/>
              </a:rPr>
              <a:t>None</a:t>
            </a:r>
            <a:endParaRPr lang="en-US" noProof="1">
              <a:hlinkClick r:id="rId3" action="ppaction://hlinksldjump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Dictionaries - Quiz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3094223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3212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TIME: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249704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built-in implementation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IDictionary&lt;TKey, TValue&gt;</a:t>
            </a:r>
            <a:r>
              <a:rPr lang="en-US" noProof="1"/>
              <a:t> </a:t>
            </a:r>
            <a:r>
              <a:rPr lang="en-US" dirty="0"/>
              <a:t>sorts the items by value?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noProof="1">
                <a:solidFill>
                  <a:srgbClr val="FF6161"/>
                </a:solidFill>
              </a:rPr>
              <a:t>Dictionary&lt;TKey, TValue&gt;</a:t>
            </a:r>
          </a:p>
          <a:p>
            <a:pPr lvl="1"/>
            <a:r>
              <a:rPr lang="en-US" noProof="1">
                <a:solidFill>
                  <a:srgbClr val="FF6161"/>
                </a:solidFill>
              </a:rPr>
              <a:t>SortedDictionary&lt;TKey, TValue&gt;</a:t>
            </a:r>
          </a:p>
          <a:p>
            <a:pPr lvl="1"/>
            <a:r>
              <a:rPr lang="en-US" noProof="1">
                <a:solidFill>
                  <a:srgbClr val="FF6161"/>
                </a:solidFill>
              </a:rPr>
              <a:t>PowerCollections.MultiDictionary&lt;TKey, TValue&gt;</a:t>
            </a:r>
          </a:p>
          <a:p>
            <a:pPr lvl="1"/>
            <a:r>
              <a:rPr lang="en-US" noProof="1">
                <a:solidFill>
                  <a:srgbClr val="92D050"/>
                </a:solidFill>
              </a:rPr>
              <a:t>None</a:t>
            </a:r>
            <a:endParaRPr lang="en-US" noProof="1">
              <a:solidFill>
                <a:srgbClr val="92D050"/>
              </a:solidFill>
              <a:hlinkClick r:id="rId2" action="ppaction://hlinksldjump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Dictionaries - Answer</a:t>
            </a:r>
          </a:p>
        </p:txBody>
      </p:sp>
      <p:pic>
        <p:nvPicPr>
          <p:cNvPr id="8" name="Graphic 7" descr="Checkmark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5812" y="4191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7668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Which is the main reason to use a hash table instead of a red-black BST?</a:t>
            </a:r>
          </a:p>
          <a:p>
            <a:pPr lvl="1"/>
            <a:r>
              <a:rPr lang="en-US" dirty="0">
                <a:hlinkClick r:id="rId2" action="ppaction://hlinksldjump"/>
              </a:rPr>
              <a:t>Supports more operations efficiently</a:t>
            </a:r>
          </a:p>
          <a:p>
            <a:pPr lvl="1"/>
            <a:r>
              <a:rPr lang="en-US" dirty="0">
                <a:hlinkClick r:id="rId2" action="ppaction://hlinksldjump"/>
              </a:rPr>
              <a:t>Better worst-case performance guarantee</a:t>
            </a:r>
          </a:p>
          <a:p>
            <a:pPr lvl="1"/>
            <a:r>
              <a:rPr lang="en-US" dirty="0">
                <a:hlinkClick r:id="rId2" action="ppaction://hlinksldjump"/>
              </a:rPr>
              <a:t>Better performance in practice on typical inputs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Hash Tables - Quiz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3094223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3212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TIME: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124865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is the main reason to use a hash table instead of a red-black BST?</a:t>
            </a:r>
          </a:p>
          <a:p>
            <a:pPr lvl="1"/>
            <a:r>
              <a:rPr lang="en-US" dirty="0">
                <a:solidFill>
                  <a:srgbClr val="FF6161"/>
                </a:solidFill>
              </a:rPr>
              <a:t>Supports more operations efficiently</a:t>
            </a:r>
          </a:p>
          <a:p>
            <a:pPr lvl="1"/>
            <a:r>
              <a:rPr lang="en-US" dirty="0">
                <a:solidFill>
                  <a:srgbClr val="FF6161"/>
                </a:solidFill>
              </a:rPr>
              <a:t>Better worst-case performance guarantee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Better performance in practice on typical inputs</a:t>
            </a:r>
            <a:endParaRPr lang="en-US" dirty="0">
              <a:solidFill>
                <a:srgbClr val="92D050"/>
              </a:solidFill>
              <a:hlinkClick r:id="rId2" action="ppaction://hlinksldjump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Hash Tables - Answer</a:t>
            </a:r>
          </a:p>
        </p:txBody>
      </p:sp>
      <p:pic>
        <p:nvPicPr>
          <p:cNvPr id="8" name="Graphic 7" descr="Checkmark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8612" y="34790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0671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94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760413" y="1295400"/>
          <a:ext cx="10667999" cy="510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3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5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9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5817">
                <a:tc>
                  <a:txBody>
                    <a:bodyPr/>
                    <a:lstStyle/>
                    <a:p>
                      <a:pPr algn="ctr"/>
                      <a:r>
                        <a:rPr lang="en-US" b="1" noProof="1"/>
                        <a:t>Data Structure</a:t>
                      </a:r>
                    </a:p>
                  </a:txBody>
                  <a:tcPr anchor="ctr">
                    <a:solidFill>
                      <a:schemeClr val="tx1">
                        <a:lumMod val="85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1"/>
                        <a:t>Internal Structure</a:t>
                      </a:r>
                    </a:p>
                  </a:txBody>
                  <a:tcPr anchor="ctr">
                    <a:solidFill>
                      <a:schemeClr val="tx1">
                        <a:lumMod val="85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1"/>
                        <a:t>Time Compexity</a:t>
                      </a:r>
                      <a:br>
                        <a:rPr lang="en-US" b="1" noProof="1"/>
                      </a:br>
                      <a:r>
                        <a:rPr lang="en-US" b="1" noProof="1"/>
                        <a:t>(Add/Update/Delete)</a:t>
                      </a:r>
                    </a:p>
                  </a:txBody>
                  <a:tcPr anchor="ctr">
                    <a:solidFill>
                      <a:schemeClr val="tx1">
                        <a:lumMod val="85000"/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383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200" b="1" noProof="1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Dictionary&lt;K,V&gt;</a:t>
                      </a:r>
                      <a:endParaRPr lang="en-US" sz="2200" b="1" noProof="1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Consolas" panose="020B0609020204030204" pitchFamily="49" charset="0"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200" b="1" noProof="1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HashSet&lt;K&gt;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Consolas" panose="020B0609020204030204" pitchFamily="49" charset="0"/>
                        </a:rPr>
                        <a:t>amortized </a:t>
                      </a: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22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200" b="1" noProof="1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SortedDictionary&lt;K,V&gt;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200" b="1" noProof="1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SortedSet&lt;K&gt;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O(log(n))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and Sets Comparison</a:t>
            </a:r>
          </a:p>
        </p:txBody>
      </p:sp>
    </p:spTree>
    <p:extLst>
      <p:ext uri="{BB962C8B-B14F-4D97-AF65-F5344CB8AC3E}">
        <p14:creationId xmlns:p14="http://schemas.microsoft.com/office/powerpoint/2010/main" val="212536794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118" y="1676401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4" y="1151122"/>
            <a:ext cx="8342398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Hash-tables</a:t>
            </a:r>
            <a:r>
              <a:rPr lang="en-US" sz="3200" dirty="0"/>
              <a:t> map keys to values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Rely on hash-functions to distribute the keys in the table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Collisions needs resolution algorithm (e.g. chaining)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Very fast add / find / delete –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O(1)</a:t>
            </a:r>
            <a:endParaRPr lang="bg-BG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Sets</a:t>
            </a:r>
            <a:r>
              <a:rPr lang="en-US" sz="3200" dirty="0"/>
              <a:t> hold a group of elements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sz="3200" dirty="0"/>
              <a:t> map key to value</a:t>
            </a: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5240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WindowsDesktop.Keyboard" Revision="1" Stencil="System.Storyboarding.WindowsDesktop" StencilVersion="0.1"/>
</Control>
</file>

<file path=customXml/itemProps1.xml><?xml version="1.0" encoding="utf-8"?>
<ds:datastoreItem xmlns:ds="http://schemas.openxmlformats.org/officeDocument/2006/customXml" ds:itemID="{3398FCFC-4E7A-465A-A19E-9AE3D7613FA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EAA548-21EC-489B-89C0-3B7356DED36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FF35E3A-988C-407C-8ADE-A0B6F18D047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4015</Words>
  <Application>Microsoft Office PowerPoint</Application>
  <PresentationFormat>Custom</PresentationFormat>
  <Paragraphs>1442</Paragraphs>
  <Slides>95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0" baseType="lpstr">
      <vt:lpstr>Arial</vt:lpstr>
      <vt:lpstr>Calibri</vt:lpstr>
      <vt:lpstr>Consolas</vt:lpstr>
      <vt:lpstr>Wingdings</vt:lpstr>
      <vt:lpstr>SoftUni 16x9</vt:lpstr>
      <vt:lpstr>Hash Tables, Sets  and Dictionaries</vt:lpstr>
      <vt:lpstr>Table of Contents</vt:lpstr>
      <vt:lpstr>Hash Tables</vt:lpstr>
      <vt:lpstr>Hash Function</vt:lpstr>
      <vt:lpstr>Hash Function (2)</vt:lpstr>
      <vt:lpstr>Hash Function (3)</vt:lpstr>
      <vt:lpstr>Hash Table</vt:lpstr>
      <vt:lpstr>Hash Functions and Hashing</vt:lpstr>
      <vt:lpstr>Hashing Functions</vt:lpstr>
      <vt:lpstr>Hashing Functions (2)</vt:lpstr>
      <vt:lpstr>Hash Functions - Quiz</vt:lpstr>
      <vt:lpstr>Hash Functions - Answer</vt:lpstr>
      <vt:lpstr>Modular Hashing</vt:lpstr>
      <vt:lpstr>Adding to Hash Table</vt:lpstr>
      <vt:lpstr>Adding to Hash Table (2)</vt:lpstr>
      <vt:lpstr>Adding to Hash Table (3)</vt:lpstr>
      <vt:lpstr>Adding to Hash Table (4)</vt:lpstr>
      <vt:lpstr>Adding to Hash Table (5)</vt:lpstr>
      <vt:lpstr>Adding to Hash Table (6)</vt:lpstr>
      <vt:lpstr>Collisions in a Hash Table</vt:lpstr>
      <vt:lpstr>Collision Resolution: Chaining</vt:lpstr>
      <vt:lpstr>Collision Resolution: Chaining</vt:lpstr>
      <vt:lpstr>Collision Resolution: Chaining</vt:lpstr>
      <vt:lpstr>Collision Resolution: Chaining</vt:lpstr>
      <vt:lpstr>Collision Resolution: Chaining</vt:lpstr>
      <vt:lpstr>Collision Resolution: Chaining</vt:lpstr>
      <vt:lpstr>Collision Resolution: Chaining</vt:lpstr>
      <vt:lpstr>Collision Resolution: Chaining</vt:lpstr>
      <vt:lpstr>Collision Resolution: Chaining</vt:lpstr>
      <vt:lpstr>Separate Chaining - Summary</vt:lpstr>
      <vt:lpstr>Collision Resolution: Open Addressing</vt:lpstr>
      <vt:lpstr>Collision Resolution: Open Addressing (2)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Linear Probing - Quiz</vt:lpstr>
      <vt:lpstr>Linear Probing - Answer</vt:lpstr>
      <vt:lpstr>Linear Probing - Summary</vt:lpstr>
      <vt:lpstr>Hash Table Performance</vt:lpstr>
      <vt:lpstr>Hash Tables Efficiency</vt:lpstr>
      <vt:lpstr>How Big the Hash-Table Should Be?</vt:lpstr>
      <vt:lpstr>Adding Item to Hash Table With Chaining</vt:lpstr>
      <vt:lpstr>Lab Exercise</vt:lpstr>
      <vt:lpstr>Sets and Bags</vt:lpstr>
      <vt:lpstr>Set and Bag ADTs</vt:lpstr>
      <vt:lpstr>Union</vt:lpstr>
      <vt:lpstr>Union</vt:lpstr>
      <vt:lpstr>Union</vt:lpstr>
      <vt:lpstr>Intersects</vt:lpstr>
      <vt:lpstr>Intersects</vt:lpstr>
      <vt:lpstr>Intersects</vt:lpstr>
      <vt:lpstr>Except</vt:lpstr>
      <vt:lpstr>Except</vt:lpstr>
      <vt:lpstr>Except</vt:lpstr>
      <vt:lpstr>Symmetric Except</vt:lpstr>
      <vt:lpstr>Symmetric Except</vt:lpstr>
      <vt:lpstr>Symmetric Except</vt:lpstr>
      <vt:lpstr>Live Demo</vt:lpstr>
      <vt:lpstr>.NET Implementations</vt:lpstr>
      <vt:lpstr>HashSet&lt;T&gt;</vt:lpstr>
      <vt:lpstr>SortedSet&lt;T&gt;</vt:lpstr>
      <vt:lpstr>Sets - Quiz</vt:lpstr>
      <vt:lpstr>Sets - Answer</vt:lpstr>
      <vt:lpstr>Comparing Keys</vt:lpstr>
      <vt:lpstr>Comparasion Methods</vt:lpstr>
      <vt:lpstr>Implementing Equals() and GetHashCode()</vt:lpstr>
      <vt:lpstr>Implementing IComparable&lt;T&gt;</vt:lpstr>
      <vt:lpstr>Dictionaries</vt:lpstr>
      <vt:lpstr>The Dictionary (Map) ADT</vt:lpstr>
      <vt:lpstr>ADT Dictionary – Example</vt:lpstr>
      <vt:lpstr>Dictionary&lt;TKey,TValue&gt;</vt:lpstr>
      <vt:lpstr>Dictionary&lt;TKey,TValue&gt; (2)</vt:lpstr>
      <vt:lpstr>SortedDictionary&lt;TKey,TValue&gt;</vt:lpstr>
      <vt:lpstr>Live Demo</vt:lpstr>
      <vt:lpstr>Dictionaries - Quiz</vt:lpstr>
      <vt:lpstr>Dictionaries - Answer</vt:lpstr>
      <vt:lpstr>Hash Tables - Quiz</vt:lpstr>
      <vt:lpstr>Hash Tables - Answer</vt:lpstr>
      <vt:lpstr>Dictionaries and Sets Comparison</vt:lpstr>
      <vt:lpstr>Summary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Tables and Dictionaries</dc:title>
  <dc:subject>Software Development Course</dc:subject>
  <dc:creator/>
  <cp:keywords>data structures, algorithms, complexity, asymptotic notation, trees, lists, graphs, programming, SoftUni, Software University, programming, software development, software engineering, course</cp:keywords>
  <dc:description>Course Instances - https://softuni.bg/opencourses/data-structures</dc:description>
  <cp:lastModifiedBy/>
  <cp:revision>1</cp:revision>
  <dcterms:created xsi:type="dcterms:W3CDTF">2014-01-02T17:00:34Z</dcterms:created>
  <dcterms:modified xsi:type="dcterms:W3CDTF">2019-01-25T11:23:38Z</dcterms:modified>
  <cp:category>Data Structures, Algorithms, COmplexity, Asymptotic Notation, Trees, Lists, Graphs,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