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274" r:id="rId3"/>
    <p:sldId id="276" r:id="rId4"/>
    <p:sldId id="431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84" r:id="rId19"/>
    <p:sldId id="432" r:id="rId20"/>
    <p:sldId id="437" r:id="rId21"/>
    <p:sldId id="438" r:id="rId22"/>
    <p:sldId id="469" r:id="rId23"/>
    <p:sldId id="446" r:id="rId24"/>
    <p:sldId id="447" r:id="rId25"/>
    <p:sldId id="475" r:id="rId26"/>
    <p:sldId id="476" r:id="rId27"/>
    <p:sldId id="483" r:id="rId28"/>
    <p:sldId id="477" r:id="rId29"/>
    <p:sldId id="478" r:id="rId30"/>
    <p:sldId id="479" r:id="rId31"/>
    <p:sldId id="480" r:id="rId32"/>
    <p:sldId id="481" r:id="rId33"/>
    <p:sldId id="482" r:id="rId34"/>
    <p:sldId id="454" r:id="rId35"/>
    <p:sldId id="349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B8E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512" autoAdjust="0"/>
    <p:restoredTop sz="94533" autoAdjust="0"/>
  </p:normalViewPr>
  <p:slideViewPr>
    <p:cSldViewPr>
      <p:cViewPr varScale="1">
        <p:scale>
          <a:sx n="80" d="100"/>
          <a:sy n="80" d="100"/>
        </p:scale>
        <p:origin x="72" y="2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2/3/2019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406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6.jpeg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guava/releases/16.0/api/docs/com/google/common/collect/package-tree.html" TargetMode="External"/><Relationship Id="rId2" Type="http://schemas.openxmlformats.org/officeDocument/2006/relationships/hyperlink" Target="https://docs.oracle.com/javase/7/docs/api/java/util/package-tre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Combining Data Structures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828800"/>
            <a:ext cx="7910299" cy="1610500"/>
          </a:xfrm>
        </p:spPr>
        <p:txBody>
          <a:bodyPr>
            <a:noAutofit/>
          </a:bodyPr>
          <a:lstStyle/>
          <a:p>
            <a:r>
              <a:rPr lang="en-US" sz="3200" dirty="0"/>
              <a:t>Choosing a Data Structure</a:t>
            </a:r>
          </a:p>
        </p:txBody>
      </p:sp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2" y="3886200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234646" y="3990260"/>
            <a:ext cx="14369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Efficiency</a:t>
            </a:r>
          </a:p>
        </p:txBody>
      </p:sp>
      <p:pic>
        <p:nvPicPr>
          <p:cNvPr id="14" name="Picture 2" descr="http://us.123rf.com/400wm/400/400/alexh/alexh0607/alexh060700038/456113-magnifying-glass-on-dictionary-page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847" b="10847"/>
          <a:stretch>
            <a:fillRect/>
          </a:stretch>
        </p:blipFill>
        <p:spPr bwMode="auto">
          <a:xfrm>
            <a:off x="7474314" y="4181110"/>
            <a:ext cx="4004026" cy="2067289"/>
          </a:xfrm>
          <a:prstGeom prst="roundRect">
            <a:avLst>
              <a:gd name="adj" fmla="val 4029"/>
            </a:avLst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>
                <a:hlinkClick r:id="rId5"/>
              </a:rPr>
              <a:t>http://softuni.bg</a:t>
            </a:r>
            <a:endParaRPr lang="en-US" dirty="0"/>
          </a:p>
        </p:txBody>
      </p:sp>
      <p:pic>
        <p:nvPicPr>
          <p:cNvPr id="23" name="Picture 4" title="CC-BY-NC-SA License">
            <a:hlinkClick r:id="rId6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4" name="Picture 2" title="Software University Foundation">
            <a:hlinkClick r:id="rId8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133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Balanced tree-based </a:t>
            </a:r>
            <a:r>
              <a:rPr lang="en-GB" sz="3200" dirty="0"/>
              <a:t>map</a:t>
            </a:r>
            <a:r>
              <a:rPr lang="en-US" sz="3200" dirty="0"/>
              <a:t> (</a:t>
            </a:r>
            <a:r>
              <a:rPr lang="en-US" sz="32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OrderedDictionary&lt;K,V&gt;</a:t>
            </a:r>
            <a:r>
              <a:rPr lang="en-US" sz="32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Elements are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ordered</a:t>
            </a:r>
            <a:r>
              <a:rPr lang="en-US" sz="3000" dirty="0"/>
              <a:t> by key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add key-value pairs</a:t>
            </a:r>
            <a:r>
              <a:rPr lang="en-US" sz="3000" dirty="0"/>
              <a:t> + 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search by key</a:t>
            </a:r>
            <a:r>
              <a:rPr lang="en-US" sz="3000" b="1" dirty="0"/>
              <a:t> </a:t>
            </a:r>
            <a:r>
              <a:rPr lang="en-US" sz="3000" dirty="0"/>
              <a:t>+ 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sub-range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Keys should be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IComparable&lt;T&gt;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Balanced trees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slower than hash-tables: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O(log n)</a:t>
            </a:r>
            <a:r>
              <a:rPr lang="en-US" sz="3000" b="1" dirty="0"/>
              <a:t> </a:t>
            </a:r>
            <a:r>
              <a:rPr lang="en-US" sz="3000" dirty="0"/>
              <a:t>vs.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Tree Map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A7BCC8EB-EAC3-4F3F-B45E-0956392D30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2803956"/>
              </p:ext>
            </p:extLst>
          </p:nvPr>
        </p:nvGraphicFramePr>
        <p:xfrm>
          <a:off x="684212" y="4343400"/>
          <a:ext cx="10820401" cy="2166714"/>
        </p:xfrm>
        <a:graphic>
          <a:graphicData uri="http://schemas.openxmlformats.org/drawingml/2006/table">
            <a:tbl>
              <a:tblPr/>
              <a:tblGrid>
                <a:gridCol w="497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Balanced tree-based dictionary: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SortedDictionary&lt;K,V&gt;</a:t>
                      </a:r>
                      <a:endParaRPr kumimoji="0" lang="en-US" sz="26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27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Hash-table-based multi-dictionary (</a:t>
            </a:r>
            <a:r>
              <a:rPr lang="en-US" sz="32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MultiDictionary&lt;K,V&gt;</a:t>
            </a:r>
            <a:r>
              <a:rPr lang="en-US" sz="32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add key-value </a:t>
            </a:r>
            <a:r>
              <a:rPr lang="en-US" sz="3000" dirty="0"/>
              <a:t>+ 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search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by key</a:t>
            </a:r>
            <a:r>
              <a:rPr lang="en-US" sz="3000" dirty="0"/>
              <a:t> +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multiple values</a:t>
            </a:r>
            <a:r>
              <a:rPr lang="en-US" sz="3000" b="1" dirty="0"/>
              <a:t> </a:t>
            </a:r>
            <a:r>
              <a:rPr lang="en-US" sz="3000" dirty="0"/>
              <a:t>by key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Add by existing key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appends a new value</a:t>
            </a:r>
            <a:r>
              <a:rPr lang="en-US" sz="3000" dirty="0"/>
              <a:t> for the same key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Keys have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no particular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Multi Map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74762269-B560-4738-BFFC-19BBF2BADE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2346553"/>
              </p:ext>
            </p:extLst>
          </p:nvPr>
        </p:nvGraphicFramePr>
        <p:xfrm>
          <a:off x="684212" y="3998663"/>
          <a:ext cx="10820401" cy="2097337"/>
        </p:xfrm>
        <a:graphic>
          <a:graphicData uri="http://schemas.openxmlformats.org/drawingml/2006/table">
            <a:tbl>
              <a:tblPr/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7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Hash-table-based multi-dictionary: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MultiDictionary&lt;K,V&gt;</a:t>
                      </a:r>
                      <a:endParaRPr kumimoji="0" lang="en-US" sz="26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60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200" dirty="0"/>
              <a:t>Tree-based multi-dictionary (</a:t>
            </a:r>
            <a:r>
              <a:rPr lang="en-US" sz="32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OrderedMultiDictionary&lt;K,V&gt;</a:t>
            </a:r>
            <a:r>
              <a:rPr lang="en-US" sz="32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Keys are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ordered</a:t>
            </a:r>
            <a:r>
              <a:rPr lang="en-US" sz="3000" dirty="0"/>
              <a:t> by key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add key-value</a:t>
            </a:r>
            <a:r>
              <a:rPr lang="en-US" sz="3000" dirty="0"/>
              <a:t> + 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search by key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+ 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sub-range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Add by existing key appends a new value for the same key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Tree Multi Map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05B4537A-CA0B-45A1-83CE-0C6A37750A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96789"/>
              </p:ext>
            </p:extLst>
          </p:nvPr>
        </p:nvGraphicFramePr>
        <p:xfrm>
          <a:off x="684212" y="4191000"/>
          <a:ext cx="10820401" cy="2023415"/>
        </p:xfrm>
        <a:graphic>
          <a:graphicData uri="http://schemas.openxmlformats.org/drawingml/2006/table">
            <a:tbl>
              <a:tblPr/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8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Tree-based multi-dictionary: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SortedDictionary&lt;K,V&gt;</a:t>
                      </a:r>
                      <a:endParaRPr kumimoji="0" lang="en-US" sz="26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56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Hash-table-based set (</a:t>
            </a:r>
            <a:r>
              <a:rPr lang="en-US" sz="32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sz="3200" dirty="0"/>
              <a:t>)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sz="3000" dirty="0"/>
              <a:t> values + 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+ 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contains</a:t>
            </a:r>
            <a:endParaRPr lang="en-US" sz="3000" dirty="0"/>
          </a:p>
          <a:p>
            <a:pPr lvl="1"/>
            <a:r>
              <a:rPr lang="en-US" sz="3000" dirty="0"/>
              <a:t>Elements have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no particular order</a:t>
            </a:r>
          </a:p>
          <a:p>
            <a:pPr lvl="1"/>
            <a:r>
              <a:rPr lang="en-US" sz="3000" dirty="0"/>
              <a:t>Elements should implement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GetHashCode(…)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Equals(…)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Hash Set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77E138AA-9CAE-4D20-A09F-B160C33449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920036"/>
              </p:ext>
            </p:extLst>
          </p:nvPr>
        </p:nvGraphicFramePr>
        <p:xfrm>
          <a:off x="684212" y="4074863"/>
          <a:ext cx="10820401" cy="2097337"/>
        </p:xfrm>
        <a:graphic>
          <a:graphicData uri="http://schemas.openxmlformats.org/drawingml/2006/table">
            <a:tbl>
              <a:tblPr/>
              <a:tblGrid>
                <a:gridCol w="497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7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Hash-table-based set: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HashSet&lt;T&gt;</a:t>
                      </a:r>
                      <a:endParaRPr kumimoji="0" 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44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Balanced tree-based set (</a:t>
            </a:r>
            <a:r>
              <a:rPr lang="en-US" sz="32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SortedSet&lt;T&gt;</a:t>
            </a:r>
            <a:r>
              <a:rPr lang="en-US" sz="3200" dirty="0"/>
              <a:t>)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sz="3000" dirty="0"/>
              <a:t> values +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sorted order</a:t>
            </a:r>
            <a:endParaRPr lang="en-US" sz="3000" dirty="0"/>
          </a:p>
          <a:p>
            <a:pPr lvl="1"/>
            <a:r>
              <a:rPr lang="en-US" sz="3000" dirty="0"/>
              <a:t>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000" dirty="0"/>
              <a:t> + 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contains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+ 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sub-range</a:t>
            </a:r>
          </a:p>
          <a:p>
            <a:pPr lvl="1"/>
            <a:r>
              <a:rPr lang="en-US" sz="3000" dirty="0"/>
              <a:t>Elements should be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IComparable&lt;T&gt;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Tree Set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C3B24560-9B2D-413F-B72F-9FC27AC4C1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2473861"/>
              </p:ext>
            </p:extLst>
          </p:nvPr>
        </p:nvGraphicFramePr>
        <p:xfrm>
          <a:off x="684212" y="4181928"/>
          <a:ext cx="10820401" cy="1837872"/>
        </p:xfrm>
        <a:graphic>
          <a:graphicData uri="http://schemas.openxmlformats.org/drawingml/2006/table">
            <a:tbl>
              <a:tblPr/>
              <a:tblGrid>
                <a:gridCol w="497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Balanced tree-based set: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SortedSet&lt;T&gt;</a:t>
                      </a:r>
                      <a:endParaRPr kumimoji="0" 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02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Hash-table-based bag (</a:t>
            </a:r>
            <a:r>
              <a:rPr lang="en-US" sz="32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Bag&lt;T&gt;</a:t>
            </a:r>
            <a:r>
              <a:rPr lang="en-US" sz="3200" dirty="0"/>
              <a:t>)</a:t>
            </a:r>
          </a:p>
          <a:p>
            <a:pPr lvl="1"/>
            <a:r>
              <a:rPr lang="en-US" sz="3000" dirty="0"/>
              <a:t>Bags allow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duplicates</a:t>
            </a:r>
          </a:p>
          <a:p>
            <a:pPr lvl="1"/>
            <a:r>
              <a:rPr lang="en-US" sz="3000" dirty="0"/>
              <a:t>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000" dirty="0"/>
              <a:t> + 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US" sz="3000" dirty="0"/>
              <a:t> + 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contains</a:t>
            </a:r>
          </a:p>
          <a:p>
            <a:pPr lvl="1"/>
            <a:r>
              <a:rPr lang="en-US" sz="3000" dirty="0"/>
              <a:t>Elements have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no particular order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Hash Bag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BC003B32-D7E4-4A29-8EDE-C6DD1DAC58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226264"/>
              </p:ext>
            </p:extLst>
          </p:nvPr>
        </p:nvGraphicFramePr>
        <p:xfrm>
          <a:off x="684212" y="4230625"/>
          <a:ext cx="10820401" cy="1789175"/>
        </p:xfrm>
        <a:graphic>
          <a:graphicData uri="http://schemas.openxmlformats.org/drawingml/2006/table">
            <a:tbl>
              <a:tblPr/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5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Hash-table-based bag: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Bag&lt;T&gt;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83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Balanced tree-based bag (</a:t>
            </a:r>
            <a:r>
              <a:rPr lang="en-US" sz="32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SortedBag&lt;T&gt;</a:t>
            </a:r>
            <a:r>
              <a:rPr lang="en-US" sz="3200" dirty="0"/>
              <a:t>)</a:t>
            </a:r>
          </a:p>
          <a:p>
            <a:pPr lvl="1"/>
            <a:r>
              <a:rPr lang="en-US" sz="3000" dirty="0"/>
              <a:t>Allow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duplicates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sorted order</a:t>
            </a:r>
            <a:endParaRPr lang="en-US" sz="3000" dirty="0"/>
          </a:p>
          <a:p>
            <a:pPr lvl="1"/>
            <a:r>
              <a:rPr lang="en-US" sz="3000" dirty="0"/>
              <a:t>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000" dirty="0"/>
              <a:t> + 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US" sz="3000" dirty="0"/>
              <a:t> + 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contains</a:t>
            </a:r>
            <a:endParaRPr lang="en-US" sz="3000" b="1" dirty="0"/>
          </a:p>
          <a:p>
            <a:pPr lvl="1"/>
            <a:r>
              <a:rPr lang="en-US" sz="3000" dirty="0"/>
              <a:t>Access by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sorted index</a:t>
            </a:r>
            <a:r>
              <a:rPr lang="en-US" sz="3000" dirty="0"/>
              <a:t> + extract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sub-range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Tree Bag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3C57FDC0-1779-41E1-8B93-B776235ABE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7310771"/>
              </p:ext>
            </p:extLst>
          </p:nvPr>
        </p:nvGraphicFramePr>
        <p:xfrm>
          <a:off x="684212" y="4111824"/>
          <a:ext cx="10820401" cy="1984176"/>
        </p:xfrm>
        <a:graphic>
          <a:graphicData uri="http://schemas.openxmlformats.org/drawingml/2006/table">
            <a:tbl>
              <a:tblPr/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Balanced tree-based bag: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OrderedBag&lt;T&gt;</a:t>
                      </a:r>
                      <a:endParaRPr kumimoji="0" lang="en-US" sz="26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813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Priority Queue (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Heap</a:t>
            </a:r>
            <a:r>
              <a:rPr lang="en-US" sz="3200" dirty="0"/>
              <a:t>) –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fast max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sz="3200" dirty="0"/>
              <a:t> element</a:t>
            </a:r>
          </a:p>
          <a:p>
            <a:pPr>
              <a:spcBef>
                <a:spcPts val="120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Rope</a:t>
            </a:r>
            <a:r>
              <a:rPr lang="en-US" sz="3200" dirty="0"/>
              <a:t> – fast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3200" dirty="0"/>
              <a:t> by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index</a:t>
            </a:r>
          </a:p>
          <a:p>
            <a:pPr>
              <a:spcBef>
                <a:spcPts val="120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Prefix</a:t>
            </a:r>
            <a:r>
              <a:rPr lang="en-US" sz="3200" dirty="0"/>
              <a:t> tree (</a:t>
            </a:r>
            <a:r>
              <a:rPr lang="en-US" sz="3200" dirty="0" err="1"/>
              <a:t>Trie</a:t>
            </a:r>
            <a:r>
              <a:rPr lang="en-US" sz="3200" dirty="0"/>
              <a:t>) – fast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prefix search</a:t>
            </a:r>
          </a:p>
          <a:p>
            <a:pPr>
              <a:spcBef>
                <a:spcPts val="120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Suffix</a:t>
            </a:r>
            <a:r>
              <a:rPr lang="en-US" sz="3200" dirty="0"/>
              <a:t> tree – fast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suffix search</a:t>
            </a:r>
          </a:p>
          <a:p>
            <a:pPr>
              <a:spcBef>
                <a:spcPts val="120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Interval</a:t>
            </a:r>
            <a:r>
              <a:rPr lang="en-US" sz="3200" dirty="0"/>
              <a:t> tree – fast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interval search</a:t>
            </a:r>
          </a:p>
          <a:p>
            <a:pPr>
              <a:spcBef>
                <a:spcPts val="120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K-d</a:t>
            </a:r>
            <a:r>
              <a:rPr lang="en-US" sz="3200" dirty="0"/>
              <a:t> trees,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Quad</a:t>
            </a:r>
            <a:r>
              <a:rPr lang="en-US" sz="3200" dirty="0"/>
              <a:t> trees – fast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geometric distance search</a:t>
            </a:r>
          </a:p>
          <a:p>
            <a:pPr>
              <a:spcBef>
                <a:spcPts val="1200"/>
              </a:spcBef>
            </a:pPr>
            <a:endParaRPr lang="en-US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Special 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B232AF-6D21-4FE4-9B68-8F3DCC3C0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62842">
            <a:off x="7465525" y="2390093"/>
            <a:ext cx="3767467" cy="173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8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Efficiency – Comparison</a:t>
            </a:r>
          </a:p>
        </p:txBody>
      </p:sp>
      <p:graphicFrame>
        <p:nvGraphicFramePr>
          <p:cNvPr id="9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713275"/>
              </p:ext>
            </p:extLst>
          </p:nvPr>
        </p:nvGraphicFramePr>
        <p:xfrm>
          <a:off x="684213" y="1335024"/>
          <a:ext cx="10820400" cy="4913376"/>
        </p:xfrm>
        <a:graphic>
          <a:graphicData uri="http://schemas.openxmlformats.org/drawingml/2006/table">
            <a:tbl>
              <a:tblPr/>
              <a:tblGrid>
                <a:gridCol w="358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40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7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Static array: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T[]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62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Double-linked list: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LinkedList&lt;T&gt;</a:t>
                      </a:r>
                      <a:endParaRPr kumimoji="0" 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62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Auto-resizable array-based list: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List&lt;T&gt;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6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Stack: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Stack&lt;T&gt;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6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Queue: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Queue&lt;T&gt;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705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Efficiency – Comparison (2)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841086"/>
              </p:ext>
            </p:extLst>
          </p:nvPr>
        </p:nvGraphicFramePr>
        <p:xfrm>
          <a:off x="684212" y="1335025"/>
          <a:ext cx="10820401" cy="4928400"/>
        </p:xfrm>
        <a:graphic>
          <a:graphicData uri="http://schemas.openxmlformats.org/drawingml/2006/table">
            <a:tbl>
              <a:tblPr/>
              <a:tblGrid>
                <a:gridCol w="497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6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Hash-table: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Dictionary&lt;K,V&gt;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Balanced tree-based dictionary: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SortedDictionary&lt;K,V&gt;</a:t>
                      </a:r>
                      <a:endParaRPr kumimoji="0" lang="en-US" sz="26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37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Hash-table-based set: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HashSet&lt;T&gt;</a:t>
                      </a:r>
                      <a:endParaRPr kumimoji="0" 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9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Balanced tree-based set: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SortedSet&lt;T&gt;</a:t>
                      </a:r>
                      <a:endParaRPr kumimoji="0" 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69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500" dirty="0"/>
              <a:t>Classical Collection Data Structures – Summary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Linear</a:t>
            </a:r>
            <a:r>
              <a:rPr lang="en-US" dirty="0"/>
              <a:t> Data Structures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Balanced Binary Search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Trees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Hash</a:t>
            </a:r>
            <a:r>
              <a:rPr lang="en-US" dirty="0"/>
              <a:t> Tables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500" dirty="0"/>
              <a:t>Choosing a Collection Data Structure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500" dirty="0"/>
              <a:t>Combining Data Structures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696" y="2264078"/>
            <a:ext cx="2971800" cy="38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Efficiency – Comparison (3)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748289"/>
              </p:ext>
            </p:extLst>
          </p:nvPr>
        </p:nvGraphicFramePr>
        <p:xfrm>
          <a:off x="684212" y="1335025"/>
          <a:ext cx="10820401" cy="4913375"/>
        </p:xfrm>
        <a:graphic>
          <a:graphicData uri="http://schemas.openxmlformats.org/drawingml/2006/table">
            <a:tbl>
              <a:tblPr/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7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Hash-table-based multi-dictionary: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MultiDictionary&lt;K,V&gt;</a:t>
                      </a:r>
                      <a:endParaRPr kumimoji="0" lang="en-US" sz="26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8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Tree-based multi-dictionary: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SortedDictionary&lt;K,V&gt;</a:t>
                      </a:r>
                      <a:endParaRPr kumimoji="0" lang="en-US" sz="26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5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Hash-table-based bag: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Bag&lt;T&gt;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Balanced tree-based bag: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OrderedBag&lt;T&gt;</a:t>
                      </a:r>
                      <a:endParaRPr kumimoji="0" lang="en-US" sz="26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28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– Collections/Guava APIs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E8AAD-84AA-450F-B983-C1618DEF4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commonly used collections</a:t>
            </a:r>
          </a:p>
          <a:p>
            <a:pPr lvl="1"/>
            <a:r>
              <a:rPr lang="en-GB" dirty="0">
                <a:hlinkClick r:id="rId2"/>
              </a:rPr>
              <a:t>java.util.Collections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com.google.common.collect</a:t>
            </a:r>
            <a:endParaRPr lang="en-GB" dirty="0"/>
          </a:p>
        </p:txBody>
      </p:sp>
      <p:pic>
        <p:nvPicPr>
          <p:cNvPr id="1026" name="Picture 2" descr="Image result for java collections">
            <a:extLst>
              <a:ext uri="{FF2B5EF4-FFF2-40B4-BE49-F238E27FC236}">
                <a16:creationId xmlns:a16="http://schemas.microsoft.com/office/drawing/2014/main" id="{F0B4CD15-FC9D-4620-9341-D9989AD90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990" y="2119515"/>
            <a:ext cx="7295244" cy="459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808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0292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Combining Data Structures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762000"/>
            <a:ext cx="3231160" cy="17862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65212" y="2743460"/>
            <a:ext cx="3192248" cy="1752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212" y="1064971"/>
            <a:ext cx="3066800" cy="1746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920" y="2883433"/>
            <a:ext cx="2391292" cy="16121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7552" y="2108176"/>
            <a:ext cx="2419276" cy="168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39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Many scenarios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combine several DS</a:t>
            </a:r>
          </a:p>
          <a:p>
            <a:pPr lvl="1">
              <a:lnSpc>
                <a:spcPct val="100000"/>
              </a:lnSpc>
            </a:pPr>
            <a:r>
              <a:rPr lang="en-US" sz="3100" dirty="0"/>
              <a:t>No ideal DS </a:t>
            </a:r>
            <a:r>
              <a:rPr lang="en-US" sz="3100" dirty="0">
                <a:sym typeface="Wingdings" panose="05000000000000000000" pitchFamily="2" charset="2"/>
              </a:rPr>
              <a:t> choose between space and time</a:t>
            </a:r>
            <a:endParaRPr lang="en-US" sz="3100" dirty="0"/>
          </a:p>
          <a:p>
            <a:pPr>
              <a:lnSpc>
                <a:spcPct val="100000"/>
              </a:lnSpc>
            </a:pPr>
            <a:r>
              <a:rPr lang="en-US" dirty="0"/>
              <a:t>For example, we can combine:</a:t>
            </a:r>
          </a:p>
          <a:p>
            <a:pPr lvl="1">
              <a:lnSpc>
                <a:spcPct val="100000"/>
              </a:lnSpc>
            </a:pPr>
            <a:r>
              <a:rPr lang="en-US" sz="3100" dirty="0"/>
              <a:t>A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hash-table</a:t>
            </a:r>
            <a:r>
              <a:rPr lang="en-US" sz="3100" dirty="0"/>
              <a:t> for fast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search by key</a:t>
            </a:r>
            <a:r>
              <a:rPr lang="en-US" sz="3100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sz="3100" dirty="0"/>
              <a:t> (</a:t>
            </a:r>
            <a:r>
              <a:rPr lang="en-US" sz="3100" dirty="0"/>
              <a:t>e.g. </a:t>
            </a:r>
            <a:r>
              <a:rPr lang="en-US" sz="3100" i="1" dirty="0"/>
              <a:t>name</a:t>
            </a:r>
            <a:r>
              <a:rPr lang="en-US" sz="31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100" dirty="0"/>
              <a:t>A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hash-table</a:t>
            </a:r>
            <a:r>
              <a:rPr lang="en-US" sz="3100" dirty="0"/>
              <a:t> for fast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search by {key</a:t>
            </a:r>
            <a:r>
              <a:rPr lang="en-US" sz="3100" baseline="-25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 + key</a:t>
            </a:r>
            <a:r>
              <a:rPr lang="en-US" sz="3100" baseline="-25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} </a:t>
            </a:r>
            <a:r>
              <a:rPr lang="en-US" sz="3100" dirty="0"/>
              <a:t>(e.g. </a:t>
            </a:r>
            <a:r>
              <a:rPr lang="en-US" sz="3100" i="1" dirty="0"/>
              <a:t>name + town</a:t>
            </a:r>
            <a:r>
              <a:rPr lang="en-US" sz="31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100" dirty="0"/>
              <a:t>A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balanced search tree</a:t>
            </a:r>
            <a:r>
              <a:rPr lang="en-US" sz="3100" dirty="0"/>
              <a:t> for fast </a:t>
            </a:r>
            <a:r>
              <a:rPr lang="en-US" sz="3100" noProof="1">
                <a:solidFill>
                  <a:schemeClr val="tx2">
                    <a:lumMod val="75000"/>
                  </a:schemeClr>
                </a:solidFill>
              </a:rPr>
              <a:t>extract-range(start_key … end_key)</a:t>
            </a:r>
          </a:p>
          <a:p>
            <a:pPr lvl="1">
              <a:lnSpc>
                <a:spcPct val="100000"/>
              </a:lnSpc>
            </a:pPr>
            <a:r>
              <a:rPr lang="en-US" sz="3100" dirty="0"/>
              <a:t>A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rope</a:t>
            </a:r>
            <a:r>
              <a:rPr lang="en-US" sz="3100" dirty="0"/>
              <a:t> for fast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access-by-index</a:t>
            </a:r>
          </a:p>
          <a:p>
            <a:pPr lvl="1">
              <a:lnSpc>
                <a:spcPct val="100000"/>
              </a:lnSpc>
            </a:pPr>
            <a:r>
              <a:rPr lang="en-US" sz="3100" dirty="0"/>
              <a:t>A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balanced search tree</a:t>
            </a:r>
            <a:r>
              <a:rPr lang="en-US" sz="3100" dirty="0"/>
              <a:t> for fast </a:t>
            </a:r>
            <a:r>
              <a:rPr lang="en-US" sz="3100" noProof="1">
                <a:solidFill>
                  <a:schemeClr val="tx2">
                    <a:lumMod val="75000"/>
                  </a:schemeClr>
                </a:solidFill>
              </a:rPr>
              <a:t>access-by-sorted-index</a:t>
            </a: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17412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700" dirty="0"/>
              <a:t>Design a data structure that efficiently implements: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Problem: Collection of Persons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096495-CFAA-43F9-B6F1-FFE1D5AF6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537062"/>
              </p:ext>
            </p:extLst>
          </p:nvPr>
        </p:nvGraphicFramePr>
        <p:xfrm>
          <a:off x="531812" y="2057400"/>
          <a:ext cx="11173884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3249">
                  <a:extLst>
                    <a:ext uri="{9D8B030D-6E8A-4147-A177-3AD203B41FA5}">
                      <a16:colId xmlns:a16="http://schemas.microsoft.com/office/drawing/2014/main" val="2032370821"/>
                    </a:ext>
                  </a:extLst>
                </a:gridCol>
                <a:gridCol w="5920635">
                  <a:extLst>
                    <a:ext uri="{9D8B030D-6E8A-4147-A177-3AD203B41FA5}">
                      <a16:colId xmlns:a16="http://schemas.microsoft.com/office/drawing/2014/main" val="664313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noProof="1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1" noProof="1">
                          <a:solidFill>
                            <a:schemeClr val="tx1"/>
                          </a:solidFill>
                        </a:rPr>
                        <a:t>Return Type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68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Add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</a:rPr>
                        <a:t>(email, name, age, town)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bool 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</a:rPr>
                        <a:t>– unique email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24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Find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</a:rPr>
                        <a:t>(email)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Person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</a:rPr>
                        <a:t> or</a:t>
                      </a:r>
                      <a:r>
                        <a:rPr lang="en-GB" sz="28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null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1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Delete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</a:rPr>
                        <a:t>(email)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bool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8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Find-All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</a:rPr>
                        <a:t>(email_domain)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IEnumerable&lt;P&gt;</a:t>
                      </a:r>
                      <a:r>
                        <a:rPr lang="en-GB" sz="2800" noProof="1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 </a:t>
                      </a:r>
                      <a:r>
                        <a:rPr lang="en-GB" sz="2800" noProof="1">
                          <a:solidFill>
                            <a:schemeClr val="tx1"/>
                          </a:solidFill>
                        </a:rPr>
                        <a:t>– sorted by email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583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Find-All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</a:rPr>
                        <a:t>(name, town)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IEnumerable&lt;P&gt;</a:t>
                      </a:r>
                      <a:r>
                        <a:rPr lang="en-GB" sz="2800" noProof="1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 </a:t>
                      </a:r>
                      <a:r>
                        <a:rPr lang="en-GB" sz="2800" noProof="1">
                          <a:solidFill>
                            <a:schemeClr val="tx1"/>
                          </a:solidFill>
                        </a:rPr>
                        <a:t>– sorted by email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66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Find-All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</a:rPr>
                        <a:t>(start_age, end_age)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Ienumerable&lt;P&gt;</a:t>
                      </a:r>
                      <a:r>
                        <a:rPr lang="en-GB" sz="2800" noProof="1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 </a:t>
                      </a:r>
                      <a:r>
                        <a:rPr lang="en-GB" sz="2800" noProof="1">
                          <a:solidFill>
                            <a:schemeClr val="tx1"/>
                          </a:solidFill>
                        </a:rPr>
                        <a:t>– sorted by age, email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67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Find-All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</a:rPr>
                        <a:t>(start_age, end_age, town)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Ienumerable&lt;P&gt;</a:t>
                      </a:r>
                      <a:r>
                        <a:rPr lang="en-GB" sz="2800" noProof="1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 </a:t>
                      </a:r>
                      <a:r>
                        <a:rPr lang="en-GB" sz="2800" noProof="1">
                          <a:solidFill>
                            <a:schemeClr val="tx1"/>
                          </a:solidFill>
                        </a:rPr>
                        <a:t>– sorted by age, email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665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952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700" dirty="0"/>
              <a:t>List based solution – </a:t>
            </a:r>
            <a:r>
              <a:rPr lang="en-US" sz="3700" b="1" dirty="0">
                <a:solidFill>
                  <a:schemeClr val="tx2">
                    <a:lumMod val="75000"/>
                  </a:schemeClr>
                </a:solidFill>
              </a:rPr>
              <a:t>single list</a:t>
            </a:r>
            <a:r>
              <a:rPr lang="en-US" sz="3700" dirty="0"/>
              <a:t> for all operations</a:t>
            </a:r>
          </a:p>
          <a:p>
            <a:pPr lvl="1">
              <a:lnSpc>
                <a:spcPct val="110000"/>
              </a:lnSpc>
            </a:pP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Easy</a:t>
            </a:r>
            <a:r>
              <a:rPr lang="en-US" sz="3500" dirty="0"/>
              <a:t> to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implement</a:t>
            </a:r>
          </a:p>
          <a:p>
            <a:pPr lvl="1">
              <a:lnSpc>
                <a:spcPct val="110000"/>
              </a:lnSpc>
            </a:pPr>
            <a:r>
              <a:rPr lang="en-US" sz="3500" dirty="0"/>
              <a:t>Easy to achieve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correct behavior</a:t>
            </a:r>
          </a:p>
          <a:p>
            <a:pPr lvl="1">
              <a:lnSpc>
                <a:spcPct val="110000"/>
              </a:lnSpc>
            </a:pPr>
            <a:r>
              <a:rPr lang="en-US" sz="3500" dirty="0"/>
              <a:t>Useful for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creating unit tests</a:t>
            </a:r>
          </a:p>
          <a:p>
            <a:pPr>
              <a:lnSpc>
                <a:spcPct val="110000"/>
              </a:lnSpc>
            </a:pPr>
            <a:endParaRPr lang="en-US" noProof="1"/>
          </a:p>
          <a:p>
            <a:pPr>
              <a:lnSpc>
                <a:spcPct val="110000"/>
              </a:lnSpc>
            </a:pPr>
            <a:endParaRPr lang="en-US" sz="3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List Based Solution</a:t>
            </a:r>
          </a:p>
        </p:txBody>
      </p:sp>
      <p:graphicFrame>
        <p:nvGraphicFramePr>
          <p:cNvPr id="11" name="Group 194">
            <a:extLst>
              <a:ext uri="{FF2B5EF4-FFF2-40B4-BE49-F238E27FC236}">
                <a16:creationId xmlns:a16="http://schemas.microsoft.com/office/drawing/2014/main" id="{F58DAE8A-69E0-4E11-953E-C68D94C33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526276"/>
              </p:ext>
            </p:extLst>
          </p:nvPr>
        </p:nvGraphicFramePr>
        <p:xfrm>
          <a:off x="5561012" y="5181600"/>
          <a:ext cx="5075061" cy="609600"/>
        </p:xfrm>
        <a:graphic>
          <a:graphicData uri="http://schemas.openxmlformats.org/drawingml/2006/table">
            <a:tbl>
              <a:tblPr/>
              <a:tblGrid>
                <a:gridCol w="97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Mimi</a:t>
                      </a:r>
                    </a:p>
                  </a:txBody>
                  <a:tcPr marL="121888" marR="121888"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Jana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Acho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Lili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218">
            <a:extLst>
              <a:ext uri="{FF2B5EF4-FFF2-40B4-BE49-F238E27FC236}">
                <a16:creationId xmlns:a16="http://schemas.microsoft.com/office/drawing/2014/main" id="{191D6976-743B-4951-B519-FB270358A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712569"/>
              </p:ext>
            </p:extLst>
          </p:nvPr>
        </p:nvGraphicFramePr>
        <p:xfrm>
          <a:off x="5561012" y="4667929"/>
          <a:ext cx="5073154" cy="419472"/>
        </p:xfrm>
        <a:graphic>
          <a:graphicData uri="http://schemas.openxmlformats.org/drawingml/2006/table">
            <a:tbl>
              <a:tblPr/>
              <a:tblGrid>
                <a:gridCol w="1040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28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37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700" dirty="0"/>
              <a:t>bool </a:t>
            </a:r>
            <a:r>
              <a:rPr lang="en-US" sz="3700" b="1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700" dirty="0"/>
              <a:t>(email, name, age, town)</a:t>
            </a:r>
          </a:p>
          <a:p>
            <a:pPr lvl="1">
              <a:lnSpc>
                <a:spcPct val="110000"/>
              </a:lnSpc>
            </a:pPr>
            <a:r>
              <a:rPr lang="en-US" noProof="1"/>
              <a:t>Create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noProof="1"/>
              <a:t> object to hold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{ </a:t>
            </a:r>
            <a:r>
              <a:rPr lang="en-US" i="1" noProof="1">
                <a:solidFill>
                  <a:schemeClr val="tx2">
                    <a:lumMod val="75000"/>
                  </a:schemeClr>
                </a:solidFill>
              </a:rPr>
              <a:t>email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+ </a:t>
            </a:r>
            <a:r>
              <a:rPr lang="en-US" i="1" noProof="1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+ </a:t>
            </a:r>
            <a:r>
              <a:rPr lang="en-US" i="1" noProof="1">
                <a:solidFill>
                  <a:schemeClr val="tx2">
                    <a:lumMod val="75000"/>
                  </a:schemeClr>
                </a:solidFill>
              </a:rPr>
              <a:t>age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+ </a:t>
            </a:r>
            <a:r>
              <a:rPr lang="en-US" i="1" noProof="1">
                <a:solidFill>
                  <a:schemeClr val="tx2">
                    <a:lumMod val="75000"/>
                  </a:schemeClr>
                </a:solidFill>
              </a:rPr>
              <a:t>town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 lvl="1">
              <a:lnSpc>
                <a:spcPct val="110000"/>
              </a:lnSpc>
            </a:pPr>
            <a:r>
              <a:rPr lang="en-US" noProof="1"/>
              <a:t>Add the new </a:t>
            </a:r>
            <a:r>
              <a:rPr lang="en-US" i="1" noProof="1"/>
              <a:t>person</a:t>
            </a:r>
            <a:r>
              <a:rPr lang="en-US" noProof="1"/>
              <a:t> to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all</a:t>
            </a:r>
            <a:r>
              <a:rPr lang="en-US" noProof="1"/>
              <a:t> underlying data structures</a:t>
            </a:r>
          </a:p>
          <a:p>
            <a:pPr>
              <a:lnSpc>
                <a:spcPct val="110000"/>
              </a:lnSpc>
            </a:pPr>
            <a:endParaRPr lang="en-US" sz="3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Solution: Add Person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9C235E-8BB2-4DAD-80A3-8AC10B47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194" y="3810000"/>
            <a:ext cx="2889778" cy="130163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F1BBE84-C8D4-430C-9028-68DED157BE1D}"/>
              </a:ext>
            </a:extLst>
          </p:cNvPr>
          <p:cNvSpPr txBox="1"/>
          <p:nvPr/>
        </p:nvSpPr>
        <p:spPr>
          <a:xfrm>
            <a:off x="4418012" y="4694369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63E88A-57F6-432F-846E-92022F4CDCEA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5189377" y="4955979"/>
            <a:ext cx="1438435" cy="4742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77A708-403E-4B4C-BAE9-891327C9BDAF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5189377" y="4343400"/>
            <a:ext cx="2403135" cy="6125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FA98E073-1677-406D-B82E-1BC6188C4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299" y="5066636"/>
            <a:ext cx="2040615" cy="131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51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700" dirty="0"/>
              <a:t>Person </a:t>
            </a:r>
            <a:r>
              <a:rPr lang="en-US" sz="3700" b="1" dirty="0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US" sz="3700" dirty="0"/>
              <a:t>(email)</a:t>
            </a:r>
            <a:endParaRPr lang="en-US" noProof="1"/>
          </a:p>
          <a:p>
            <a:pPr lvl="1"/>
            <a:r>
              <a:rPr lang="en-US" noProof="1"/>
              <a:t>Use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hash-table</a:t>
            </a:r>
            <a:r>
              <a:rPr lang="en-US" noProof="1"/>
              <a:t> to map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{ </a:t>
            </a:r>
            <a:r>
              <a:rPr lang="en-US" i="1" noProof="1">
                <a:solidFill>
                  <a:schemeClr val="tx2">
                    <a:lumMod val="75000"/>
                  </a:schemeClr>
                </a:solidFill>
              </a:rPr>
              <a:t>email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person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}</a:t>
            </a:r>
          </a:p>
          <a:p>
            <a:pPr lvl="1"/>
            <a:r>
              <a:rPr lang="en-US" noProof="1"/>
              <a:t>Complexity – O(1)</a:t>
            </a:r>
          </a:p>
          <a:p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Solution: Find by Email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94998C-6FB0-406F-8677-8BACDA143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4495800"/>
            <a:ext cx="3383453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68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700" dirty="0"/>
              <a:t>bool </a:t>
            </a:r>
            <a:r>
              <a:rPr lang="en-US" sz="3700" b="1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US" sz="3700" dirty="0"/>
              <a:t>(email)</a:t>
            </a:r>
            <a:endParaRPr lang="en-US" noProof="1"/>
          </a:p>
          <a:p>
            <a:pPr marL="739775" lvl="1" indent="-361950">
              <a:buFont typeface="+mj-lt"/>
              <a:buAutoNum type="arabicPeriod"/>
            </a:pPr>
            <a:r>
              <a:rPr lang="en-US" noProof="1"/>
              <a:t>Find the </a:t>
            </a:r>
            <a:r>
              <a:rPr lang="en-US" i="1" noProof="1"/>
              <a:t>person</a:t>
            </a:r>
            <a:r>
              <a:rPr lang="en-US" noProof="1"/>
              <a:t> by </a:t>
            </a:r>
            <a:r>
              <a:rPr lang="en-US" i="1" noProof="1"/>
              <a:t>email</a:t>
            </a:r>
            <a:r>
              <a:rPr lang="en-US" noProof="1"/>
              <a:t> in the underlying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hash-table</a:t>
            </a:r>
          </a:p>
          <a:p>
            <a:pPr marL="739775" lvl="1" indent="-361950">
              <a:buFont typeface="+mj-lt"/>
              <a:buAutoNum type="arabicPeriod"/>
            </a:pPr>
            <a:r>
              <a:rPr lang="en-US" noProof="1"/>
              <a:t>Delete the </a:t>
            </a:r>
            <a:r>
              <a:rPr lang="en-US" i="1" noProof="1"/>
              <a:t>person</a:t>
            </a:r>
            <a:r>
              <a:rPr lang="en-US" noProof="1"/>
              <a:t> from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all</a:t>
            </a:r>
            <a:r>
              <a:rPr lang="en-US" noProof="1"/>
              <a:t> underlying data structures</a:t>
            </a:r>
          </a:p>
          <a:p>
            <a:pPr marL="739775" lvl="1" indent="-361950">
              <a:buFont typeface="+mj-lt"/>
              <a:buAutoNum type="arabicPeriod"/>
            </a:pPr>
            <a:r>
              <a:rPr lang="en-US" noProof="1"/>
              <a:t>Complexity – O(log n)</a:t>
            </a:r>
          </a:p>
          <a:p>
            <a:pPr>
              <a:lnSpc>
                <a:spcPct val="110000"/>
              </a:lnSpc>
            </a:pPr>
            <a:endParaRPr lang="en-US" sz="3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Solution: Delete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1677B-7016-4B4D-9A03-48C3C33D6F17}"/>
              </a:ext>
            </a:extLst>
          </p:cNvPr>
          <p:cNvSpPr txBox="1"/>
          <p:nvPr/>
        </p:nvSpPr>
        <p:spPr>
          <a:xfrm>
            <a:off x="4418012" y="4765879"/>
            <a:ext cx="1135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Delete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A20950-A325-4B80-A76D-1FFB980CF69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553900" y="5027489"/>
            <a:ext cx="1531112" cy="473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AC98B8-970F-4327-9A84-A5C889EFF59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553900" y="4191000"/>
            <a:ext cx="2273075" cy="8364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AA479E-6ABD-4800-AB07-646EE8DD5246}"/>
              </a:ext>
            </a:extLst>
          </p:cNvPr>
          <p:cNvGrpSpPr/>
          <p:nvPr/>
        </p:nvGrpSpPr>
        <p:grpSpPr>
          <a:xfrm>
            <a:off x="8031064" y="3741086"/>
            <a:ext cx="2889778" cy="1301635"/>
            <a:chOff x="7700434" y="5022965"/>
            <a:chExt cx="2889778" cy="130163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1BA4AE1-BBBF-46D2-A0F7-B8B078418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0434" y="5022965"/>
              <a:ext cx="2889778" cy="1301635"/>
            </a:xfrm>
            <a:prstGeom prst="rect">
              <a:avLst/>
            </a:prstGeom>
          </p:spPr>
        </p:pic>
        <p:sp>
          <p:nvSpPr>
            <p:cNvPr id="16" name="Multiplication Sign 15">
              <a:extLst>
                <a:ext uri="{FF2B5EF4-FFF2-40B4-BE49-F238E27FC236}">
                  <a16:creationId xmlns:a16="http://schemas.microsoft.com/office/drawing/2014/main" id="{3B19B9D8-BD41-456D-8835-CACA38B0E514}"/>
                </a:ext>
              </a:extLst>
            </p:cNvPr>
            <p:cNvSpPr/>
            <p:nvPr/>
          </p:nvSpPr>
          <p:spPr>
            <a:xfrm>
              <a:off x="9260945" y="5155483"/>
              <a:ext cx="533400" cy="440386"/>
            </a:xfrm>
            <a:prstGeom prst="mathMultiply">
              <a:avLst>
                <a:gd name="adj1" fmla="val 8839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E167F56-5CB1-46A4-8489-874EDC0B4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592" y="5042721"/>
            <a:ext cx="2040615" cy="1313669"/>
          </a:xfrm>
          <a:prstGeom prst="rect">
            <a:avLst/>
          </a:prstGeom>
        </p:spPr>
      </p:pic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98A1C115-B1F0-4907-8912-C14270CE20E3}"/>
              </a:ext>
            </a:extLst>
          </p:cNvPr>
          <p:cNvSpPr/>
          <p:nvPr/>
        </p:nvSpPr>
        <p:spPr>
          <a:xfrm>
            <a:off x="8425568" y="5464290"/>
            <a:ext cx="533400" cy="440386"/>
          </a:xfrm>
          <a:prstGeom prst="mathMultiply">
            <a:avLst>
              <a:gd name="adj1" fmla="val 88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4287673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 marL="349250" indent="-349250"/>
            <a:r>
              <a:rPr lang="en-US" noProof="1"/>
              <a:t>IEnumerable&lt;Person&gt;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Find-All</a:t>
            </a:r>
            <a:r>
              <a:rPr lang="en-US" noProof="1"/>
              <a:t>(</a:t>
            </a:r>
            <a:r>
              <a:rPr lang="en-US" i="1" noProof="1"/>
              <a:t>email_domain</a:t>
            </a:r>
            <a:r>
              <a:rPr lang="en-US" noProof="1"/>
              <a:t>)</a:t>
            </a:r>
          </a:p>
          <a:p>
            <a:pPr marL="739775" lvl="2" indent="-436563">
              <a:buClr>
                <a:srgbClr val="F2B254"/>
              </a:buClr>
              <a:buSzPct val="100000"/>
            </a:pPr>
            <a:r>
              <a:rPr lang="en-US" sz="3200" noProof="1"/>
              <a:t>Use a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hash-table</a:t>
            </a:r>
            <a:r>
              <a:rPr lang="en-US" sz="3200" noProof="1"/>
              <a:t> to map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3200" i="1" noProof="1">
                <a:solidFill>
                  <a:schemeClr val="tx2">
                    <a:lumMod val="75000"/>
                  </a:schemeClr>
                </a:solidFill>
              </a:rPr>
              <a:t>email_domain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3200" i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SortedSet&lt;Person&gt;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}</a:t>
            </a:r>
          </a:p>
          <a:p>
            <a:pPr marL="761947" lvl="2" indent="-457200">
              <a:buClr>
                <a:srgbClr val="F2B254"/>
              </a:buClr>
              <a:buSzPct val="100000"/>
            </a:pPr>
            <a:r>
              <a:rPr lang="en-US" sz="3200" noProof="1">
                <a:sym typeface="Wingdings" panose="05000000000000000000" pitchFamily="2" charset="2"/>
              </a:rPr>
              <a:t>Get </a:t>
            </a:r>
            <a:r>
              <a:rPr lang="en-US" sz="3200" i="1" noProof="1">
                <a:sym typeface="Wingdings" panose="05000000000000000000" pitchFamily="2" charset="2"/>
              </a:rPr>
              <a:t>email_domain</a:t>
            </a:r>
            <a:r>
              <a:rPr lang="en-US" sz="3200" noProof="1">
                <a:sym typeface="Wingdings" panose="05000000000000000000" pitchFamily="2" charset="2"/>
              </a:rPr>
              <a:t> by the </a:t>
            </a:r>
            <a:r>
              <a:rPr lang="en-US" sz="3200" i="1" noProof="1">
                <a:sym typeface="Wingdings" panose="05000000000000000000" pitchFamily="2" charset="2"/>
              </a:rPr>
              <a:t>email</a:t>
            </a:r>
            <a:r>
              <a:rPr lang="en-US" sz="3200" noProof="1">
                <a:sym typeface="Wingdings" panose="05000000000000000000" pitchFamily="2" charset="2"/>
              </a:rPr>
              <a:t> when adding persons</a:t>
            </a:r>
          </a:p>
          <a:p>
            <a:pPr marL="761947" lvl="2" indent="-457200">
              <a:buClr>
                <a:srgbClr val="F2B254"/>
              </a:buClr>
              <a:buSzPct val="100000"/>
            </a:pPr>
            <a:r>
              <a:rPr lang="en-US" sz="3200" noProof="1">
                <a:sym typeface="Wingdings" panose="05000000000000000000" pitchFamily="2" charset="2"/>
              </a:rPr>
              <a:t>Complexity – O(1)</a:t>
            </a:r>
            <a:endParaRPr lang="en-US" sz="3200" noProof="1"/>
          </a:p>
          <a:p>
            <a:pPr>
              <a:lnSpc>
                <a:spcPct val="110000"/>
              </a:lnSpc>
            </a:pPr>
            <a:endParaRPr lang="en-US" sz="3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Solution: Find by Domain</a:t>
            </a:r>
          </a:p>
        </p:txBody>
      </p:sp>
      <p:graphicFrame>
        <p:nvGraphicFramePr>
          <p:cNvPr id="17" name="Group 194">
            <a:extLst>
              <a:ext uri="{FF2B5EF4-FFF2-40B4-BE49-F238E27FC236}">
                <a16:creationId xmlns:a16="http://schemas.microsoft.com/office/drawing/2014/main" id="{7AA534A5-91C1-40AF-B777-5A0E4E1A3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292490"/>
              </p:ext>
            </p:extLst>
          </p:nvPr>
        </p:nvGraphicFramePr>
        <p:xfrm>
          <a:off x="1096954" y="4298712"/>
          <a:ext cx="2007532" cy="1905000"/>
        </p:xfrm>
        <a:graphic>
          <a:graphicData uri="http://schemas.openxmlformats.org/drawingml/2006/table">
            <a:tbl>
              <a:tblPr/>
              <a:tblGrid>
                <a:gridCol w="2007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0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abv.bg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579806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gmail.com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1474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hotmail.com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10680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516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1F7CFA-783C-4136-8C3F-C823B7A8457F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2970212" y="5263847"/>
            <a:ext cx="5711996" cy="793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32528BA2-4EEA-47C9-9F84-6376512BB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208" y="4495850"/>
            <a:ext cx="2632625" cy="169478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2D6046E-29C4-48B2-AC08-70DA0C039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772" y="5623201"/>
            <a:ext cx="1553431" cy="1000039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F1D3328-8717-4421-B70C-EF82B554E411}"/>
              </a:ext>
            </a:extLst>
          </p:cNvPr>
          <p:cNvCxnSpPr>
            <a:cxnSpLocks/>
          </p:cNvCxnSpPr>
          <p:nvPr/>
        </p:nvCxnSpPr>
        <p:spPr>
          <a:xfrm flipV="1">
            <a:off x="2970212" y="4198760"/>
            <a:ext cx="2244154" cy="2970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40B60CEC-B1F1-43BE-B963-E25AE8265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966" y="3401641"/>
            <a:ext cx="2040615" cy="1313669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14CFF-08FF-4480-AB86-A468B45DF44F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2970212" y="5623198"/>
            <a:ext cx="2565560" cy="5000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49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4" y="4844142"/>
            <a:ext cx="10972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Choosing the Right DS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body" idx="1"/>
          </p:nvPr>
        </p:nvSpPr>
        <p:spPr>
          <a:xfrm>
            <a:off x="608014" y="5754968"/>
            <a:ext cx="10972798" cy="719034"/>
          </a:xfrm>
        </p:spPr>
        <p:txBody>
          <a:bodyPr/>
          <a:lstStyle/>
          <a:p>
            <a:r>
              <a:rPr lang="en-US" dirty="0"/>
              <a:t>Lists vs. </a:t>
            </a:r>
            <a:r>
              <a:rPr lang="en-GB" dirty="0"/>
              <a:t>Hash Tables</a:t>
            </a:r>
            <a:r>
              <a:rPr lang="en-US" dirty="0"/>
              <a:t> vs. Balanced Trees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66438-50C1-4B8C-9164-03CCC8EF6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012" y="1238957"/>
            <a:ext cx="3231160" cy="1786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6C4C1-A590-4F33-9FA5-2EAF64B37A1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92840" y="2425272"/>
            <a:ext cx="2414896" cy="1325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22597-EC30-43A8-A3FD-72FA3583F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271" y="3429000"/>
            <a:ext cx="2157083" cy="1228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6B8A7F-49E1-470F-AB46-55A539C81A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3612" y="2367372"/>
            <a:ext cx="2000060" cy="134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5178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 marL="349250" indent="-349250">
              <a:spcBef>
                <a:spcPts val="1200"/>
              </a:spcBef>
            </a:pPr>
            <a:r>
              <a:rPr lang="en-US" noProof="1"/>
              <a:t>IEnumerable&lt;Person&gt;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Find-All</a:t>
            </a:r>
            <a:r>
              <a:rPr lang="en-US" noProof="1"/>
              <a:t>(</a:t>
            </a:r>
            <a:r>
              <a:rPr lang="en-US" i="1" noProof="1"/>
              <a:t>name</a:t>
            </a:r>
            <a:r>
              <a:rPr lang="en-US" noProof="1"/>
              <a:t>, </a:t>
            </a:r>
            <a:r>
              <a:rPr lang="en-US" i="1" noProof="1"/>
              <a:t>town</a:t>
            </a:r>
            <a:r>
              <a:rPr lang="en-US" noProof="1"/>
              <a:t>)</a:t>
            </a:r>
          </a:p>
          <a:p>
            <a:pPr marL="739775" lvl="3" indent="-436563">
              <a:buClr>
                <a:srgbClr val="F2B254"/>
              </a:buClr>
              <a:buSzPct val="100000"/>
            </a:pP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Combine the keys </a:t>
            </a:r>
            <a:r>
              <a:rPr lang="en-US" sz="3200" noProof="1"/>
              <a:t>{</a:t>
            </a:r>
            <a:r>
              <a:rPr lang="en-US" sz="3200" i="1" noProof="1"/>
              <a:t>name</a:t>
            </a:r>
            <a:r>
              <a:rPr lang="en-US" sz="3200" noProof="1"/>
              <a:t> + </a:t>
            </a:r>
            <a:r>
              <a:rPr lang="en-US" sz="3200" i="1" noProof="1"/>
              <a:t>town</a:t>
            </a:r>
            <a:r>
              <a:rPr lang="en-US" sz="3200" noProof="1"/>
              <a:t>} into a single string </a:t>
            </a:r>
            <a:r>
              <a:rPr lang="en-US" sz="3200" i="1" noProof="1"/>
              <a:t>name_town</a:t>
            </a:r>
          </a:p>
          <a:p>
            <a:pPr marL="739775" lvl="3" indent="-436563">
              <a:buClr>
                <a:srgbClr val="F2B254"/>
              </a:buClr>
              <a:buSzPct val="100000"/>
            </a:pPr>
            <a:r>
              <a:rPr lang="en-US" sz="3200" noProof="1"/>
              <a:t>Use a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hash-table</a:t>
            </a:r>
            <a:r>
              <a:rPr lang="en-US" sz="3200" noProof="1"/>
              <a:t> to map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3200" i="1" noProof="1">
                <a:solidFill>
                  <a:schemeClr val="tx2">
                    <a:lumMod val="75000"/>
                  </a:schemeClr>
                </a:solidFill>
              </a:rPr>
              <a:t>name_town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3200" i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SortedSet&lt;Person&gt;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}</a:t>
            </a:r>
          </a:p>
          <a:p>
            <a:pPr marL="739775" lvl="3" indent="-436563">
              <a:buClr>
                <a:srgbClr val="F2B254"/>
              </a:buClr>
              <a:buSzPct val="100000"/>
            </a:pPr>
            <a:r>
              <a:rPr lang="en-US" sz="3200" noProof="1">
                <a:sym typeface="Wingdings" panose="05000000000000000000" pitchFamily="2" charset="2"/>
              </a:rPr>
              <a:t>Complexity – O(1)</a:t>
            </a:r>
          </a:p>
          <a:p>
            <a:pPr marL="0" indent="0">
              <a:lnSpc>
                <a:spcPct val="110000"/>
              </a:lnSpc>
              <a:buNone/>
            </a:pPr>
            <a:endParaRPr lang="en-US" sz="3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Solution: Find by Name + Town</a:t>
            </a:r>
          </a:p>
        </p:txBody>
      </p:sp>
      <p:graphicFrame>
        <p:nvGraphicFramePr>
          <p:cNvPr id="8" name="Group 194">
            <a:extLst>
              <a:ext uri="{FF2B5EF4-FFF2-40B4-BE49-F238E27FC236}">
                <a16:creationId xmlns:a16="http://schemas.microsoft.com/office/drawing/2014/main" id="{D272F679-B84A-42AE-92AA-DFECE364D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194474"/>
              </p:ext>
            </p:extLst>
          </p:nvPr>
        </p:nvGraphicFramePr>
        <p:xfrm>
          <a:off x="1096954" y="4298712"/>
          <a:ext cx="2007532" cy="1905000"/>
        </p:xfrm>
        <a:graphic>
          <a:graphicData uri="http://schemas.openxmlformats.org/drawingml/2006/table">
            <a:tbl>
              <a:tblPr/>
              <a:tblGrid>
                <a:gridCol w="2007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0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Pesho VT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579806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Mimi SF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1474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Jana PLD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10680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516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E011E1-8E60-41C2-9418-889C018A1FD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70212" y="5263847"/>
            <a:ext cx="5711996" cy="793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CE7E1C4-1A46-4B09-81A1-CD996D743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208" y="4495850"/>
            <a:ext cx="2632625" cy="16947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410AD8-412E-43D6-BD52-F4B763E6D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772" y="5623201"/>
            <a:ext cx="1553431" cy="100003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74A6EE-48BA-4C6D-84F5-09C304279B6A}"/>
              </a:ext>
            </a:extLst>
          </p:cNvPr>
          <p:cNvCxnSpPr>
            <a:cxnSpLocks/>
          </p:cNvCxnSpPr>
          <p:nvPr/>
        </p:nvCxnSpPr>
        <p:spPr>
          <a:xfrm flipV="1">
            <a:off x="2970212" y="4198760"/>
            <a:ext cx="2244154" cy="2970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2464D05-97AF-43A6-B1AC-4A0DC4D9E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966" y="3401641"/>
            <a:ext cx="2040615" cy="131366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7A4306-B5B6-4CB5-840C-56B35454149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970212" y="5623198"/>
            <a:ext cx="2565560" cy="5000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016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 marL="349250" indent="-349250">
              <a:lnSpc>
                <a:spcPct val="110000"/>
              </a:lnSpc>
            </a:pPr>
            <a:r>
              <a:rPr lang="en-US" noProof="1"/>
              <a:t>IEnumerable&lt;Person&gt;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Find-All</a:t>
            </a:r>
            <a:r>
              <a:rPr lang="en-US" noProof="1"/>
              <a:t>(</a:t>
            </a:r>
            <a:r>
              <a:rPr lang="en-US" i="1" noProof="1"/>
              <a:t>start_age</a:t>
            </a:r>
            <a:r>
              <a:rPr lang="en-US" noProof="1"/>
              <a:t>, </a:t>
            </a:r>
            <a:r>
              <a:rPr lang="en-US" i="1" noProof="1"/>
              <a:t>end_age</a:t>
            </a:r>
            <a:r>
              <a:rPr lang="en-US" noProof="1"/>
              <a:t>)</a:t>
            </a:r>
          </a:p>
          <a:p>
            <a:pPr marL="653996" lvl="1" indent="-349250">
              <a:lnSpc>
                <a:spcPct val="110000"/>
              </a:lnSpc>
            </a:pPr>
            <a:r>
              <a:rPr lang="en-US" noProof="1"/>
              <a:t>Use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balanced search tree </a:t>
            </a:r>
            <a:r>
              <a:rPr lang="en-US" noProof="1"/>
              <a:t>to keep all </a:t>
            </a:r>
            <a:r>
              <a:rPr lang="en-US" i="1" noProof="1"/>
              <a:t>persons</a:t>
            </a:r>
            <a:r>
              <a:rPr lang="en-US" noProof="1"/>
              <a:t> ordered by </a:t>
            </a:r>
            <a:r>
              <a:rPr lang="en-US" i="1" noProof="1"/>
              <a:t>age</a:t>
            </a:r>
            <a:r>
              <a:rPr lang="en-US" noProof="1"/>
              <a:t>:</a:t>
            </a:r>
          </a:p>
          <a:p>
            <a:pPr marL="958743" lvl="2" indent="-349250"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OrderedDictionary&lt;age,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SortedSet&lt;Person&gt;&gt;</a:t>
            </a:r>
          </a:p>
          <a:p>
            <a:pPr marL="653996" lvl="1" indent="-349250">
              <a:lnSpc>
                <a:spcPct val="110000"/>
              </a:lnSpc>
            </a:pPr>
            <a:r>
              <a:rPr lang="en-US" noProof="1"/>
              <a:t>Use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Range</a:t>
            </a:r>
            <a:r>
              <a:rPr lang="en-US" noProof="1"/>
              <a:t>(</a:t>
            </a:r>
            <a:r>
              <a:rPr lang="en-US" i="1" noProof="1"/>
              <a:t>start_age, end_age</a:t>
            </a:r>
            <a:r>
              <a:rPr lang="en-US" noProof="1"/>
              <a:t>) operation in the tree</a:t>
            </a:r>
          </a:p>
          <a:p>
            <a:pPr marL="653996" lvl="1" indent="-349250">
              <a:lnSpc>
                <a:spcPct val="110000"/>
              </a:lnSpc>
            </a:pPr>
            <a:r>
              <a:rPr lang="en-US" noProof="1"/>
              <a:t>Complexity – O(log n)</a:t>
            </a:r>
          </a:p>
          <a:p>
            <a:pPr>
              <a:lnSpc>
                <a:spcPct val="110000"/>
              </a:lnSpc>
            </a:pPr>
            <a:endParaRPr lang="en-US" sz="3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Problem: Collection of Persons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421E30A-0768-4080-950C-D59B0C5275E5}"/>
              </a:ext>
            </a:extLst>
          </p:cNvPr>
          <p:cNvGrpSpPr/>
          <p:nvPr/>
        </p:nvGrpSpPr>
        <p:grpSpPr>
          <a:xfrm>
            <a:off x="2646362" y="4191000"/>
            <a:ext cx="8155399" cy="2377440"/>
            <a:chOff x="2646362" y="4191000"/>
            <a:chExt cx="8155399" cy="237744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7C50EBA-8C09-48D8-8858-DB6BC3FDE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72765" y="4592392"/>
              <a:ext cx="1756059" cy="1130483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A00B4C5-D9E4-48F0-8F21-08FC59BC3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3320" y="5784048"/>
              <a:ext cx="806823" cy="519401"/>
            </a:xfrm>
            <a:prstGeom prst="rect">
              <a:avLst/>
            </a:prstGeom>
          </p:spPr>
        </p:pic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1B2F0EA-26AE-4DFC-8250-9A56C9733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0560" y="4369167"/>
              <a:ext cx="2662852" cy="6155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1D3E99A-1BE2-4FF3-974F-4210585D4619}"/>
                </a:ext>
              </a:extLst>
            </p:cNvPr>
            <p:cNvCxnSpPr>
              <a:cxnSpLocks/>
            </p:cNvCxnSpPr>
            <p:nvPr/>
          </p:nvCxnSpPr>
          <p:spPr>
            <a:xfrm>
              <a:off x="6860560" y="5501802"/>
              <a:ext cx="2739052" cy="68044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77B8500-9949-415E-BE36-A63A4C96DCE9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 flipH="1" flipV="1">
              <a:off x="3141662" y="5577840"/>
              <a:ext cx="1809750" cy="2651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4C9A046-2873-46F6-AC33-E82F112651DC}"/>
                </a:ext>
              </a:extLst>
            </p:cNvPr>
            <p:cNvCxnSpPr>
              <a:cxnSpLocks/>
              <a:endCxn id="82" idx="4"/>
            </p:cNvCxnSpPr>
            <p:nvPr/>
          </p:nvCxnSpPr>
          <p:spPr>
            <a:xfrm flipH="1">
              <a:off x="3141662" y="6335618"/>
              <a:ext cx="1657350" cy="2328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412FC1F-6F28-492B-B007-9FA6070B5873}"/>
                </a:ext>
              </a:extLst>
            </p:cNvPr>
            <p:cNvSpPr/>
            <p:nvPr/>
          </p:nvSpPr>
          <p:spPr>
            <a:xfrm>
              <a:off x="8899830" y="4317141"/>
              <a:ext cx="1901931" cy="1901931"/>
            </a:xfrm>
            <a:prstGeom prst="ellipse">
              <a:avLst/>
            </a:prstGeom>
            <a:solidFill>
              <a:schemeClr val="tx2">
                <a:lumMod val="90000"/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763FB4-58DB-494F-A674-50FDE9BB2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8874" y="4191000"/>
              <a:ext cx="2642399" cy="2154215"/>
            </a:xfrm>
            <a:prstGeom prst="rect">
              <a:avLst/>
            </a:prstGeom>
          </p:spPr>
        </p:pic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4AD683E-3706-4377-9006-1271784BA0B5}"/>
                </a:ext>
              </a:extLst>
            </p:cNvPr>
            <p:cNvSpPr/>
            <p:nvPr/>
          </p:nvSpPr>
          <p:spPr>
            <a:xfrm>
              <a:off x="2646362" y="5577840"/>
              <a:ext cx="990600" cy="990600"/>
            </a:xfrm>
            <a:prstGeom prst="ellipse">
              <a:avLst/>
            </a:prstGeom>
            <a:solidFill>
              <a:schemeClr val="tx2">
                <a:lumMod val="90000"/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1721311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 marL="349250" indent="-349250">
              <a:lnSpc>
                <a:spcPct val="110000"/>
              </a:lnSpc>
              <a:spcBef>
                <a:spcPts val="1200"/>
              </a:spcBef>
            </a:pPr>
            <a:r>
              <a:rPr lang="en-US" noProof="1"/>
              <a:t>Ienumerable&lt;Person&gt;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Find-All</a:t>
            </a:r>
            <a:r>
              <a:rPr lang="en-US" noProof="1"/>
              <a:t>(</a:t>
            </a:r>
            <a:r>
              <a:rPr lang="en-US" i="1" noProof="1"/>
              <a:t>start_age</a:t>
            </a:r>
            <a:r>
              <a:rPr lang="en-US" noProof="1"/>
              <a:t>, </a:t>
            </a:r>
            <a:r>
              <a:rPr lang="en-US" i="1" noProof="1"/>
              <a:t>end_age</a:t>
            </a:r>
            <a:r>
              <a:rPr lang="en-US" noProof="1"/>
              <a:t>, </a:t>
            </a:r>
            <a:r>
              <a:rPr lang="en-US" i="1" noProof="1"/>
              <a:t>town</a:t>
            </a:r>
            <a:r>
              <a:rPr lang="en-US" noProof="1"/>
              <a:t>)</a:t>
            </a:r>
          </a:p>
          <a:p>
            <a:pPr marL="349250" indent="-349250">
              <a:lnSpc>
                <a:spcPct val="110000"/>
              </a:lnSpc>
              <a:spcBef>
                <a:spcPts val="1200"/>
              </a:spcBef>
            </a:pPr>
            <a:r>
              <a:rPr lang="en-US" noProof="1"/>
              <a:t>Use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hash-table</a:t>
            </a:r>
            <a:r>
              <a:rPr lang="en-US" noProof="1"/>
              <a:t> to map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i="1" noProof="1">
                <a:solidFill>
                  <a:schemeClr val="tx2">
                    <a:lumMod val="75000"/>
                  </a:schemeClr>
                </a:solidFill>
              </a:rPr>
              <a:t>town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persons_by_ages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}</a:t>
            </a:r>
          </a:p>
          <a:p>
            <a:pPr marL="653996" lvl="1" indent="-349250">
              <a:lnSpc>
                <a:spcPct val="110000"/>
              </a:lnSpc>
            </a:pPr>
            <a:r>
              <a:rPr lang="en-US" i="1" noProof="1"/>
              <a:t>People</a:t>
            </a:r>
            <a:r>
              <a:rPr lang="en-US" i="1" noProof="1">
                <a:sym typeface="Wingdings" panose="05000000000000000000" pitchFamily="2" charset="2"/>
              </a:rPr>
              <a:t>_by_ages</a:t>
            </a:r>
            <a:r>
              <a:rPr lang="en-US" noProof="1">
                <a:sym typeface="Wingdings" panose="05000000000000000000" pitchFamily="2" charset="2"/>
              </a:rPr>
              <a:t> can be stored as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balanced search tree:</a:t>
            </a:r>
          </a:p>
          <a:p>
            <a:pPr marL="958743" lvl="2" indent="-349250"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OrderedDictionary&lt;age,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SortedSet&lt;Person&gt;&gt;</a:t>
            </a:r>
            <a:endParaRPr lang="en-US" noProof="1"/>
          </a:p>
          <a:p>
            <a:pPr>
              <a:lnSpc>
                <a:spcPct val="110000"/>
              </a:lnSpc>
            </a:pPr>
            <a:endParaRPr lang="en-US" sz="3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Problem: Collection of Persons</a:t>
            </a:r>
          </a:p>
        </p:txBody>
      </p:sp>
      <p:graphicFrame>
        <p:nvGraphicFramePr>
          <p:cNvPr id="8" name="Group 194">
            <a:extLst>
              <a:ext uri="{FF2B5EF4-FFF2-40B4-BE49-F238E27FC236}">
                <a16:creationId xmlns:a16="http://schemas.microsoft.com/office/drawing/2014/main" id="{40DD5EB6-8F27-4877-994B-26139AA37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33446"/>
              </p:ext>
            </p:extLst>
          </p:nvPr>
        </p:nvGraphicFramePr>
        <p:xfrm>
          <a:off x="1404737" y="4272347"/>
          <a:ext cx="1368788" cy="1905000"/>
        </p:xfrm>
        <a:graphic>
          <a:graphicData uri="http://schemas.openxmlformats.org/drawingml/2006/table">
            <a:tbl>
              <a:tblPr/>
              <a:tblGrid>
                <a:gridCol w="136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VT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579806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SF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1474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10680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PLD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516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E53C40-C2C4-4744-BBDB-D98439392B7B}"/>
              </a:ext>
            </a:extLst>
          </p:cNvPr>
          <p:cNvCxnSpPr>
            <a:cxnSpLocks/>
          </p:cNvCxnSpPr>
          <p:nvPr/>
        </p:nvCxnSpPr>
        <p:spPr>
          <a:xfrm flipV="1">
            <a:off x="2612634" y="4139109"/>
            <a:ext cx="4630780" cy="2882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C019F2-5816-452D-A3CF-B08D281D3DE7}"/>
              </a:ext>
            </a:extLst>
          </p:cNvPr>
          <p:cNvGrpSpPr/>
          <p:nvPr/>
        </p:nvGrpSpPr>
        <p:grpSpPr>
          <a:xfrm>
            <a:off x="5660634" y="4008700"/>
            <a:ext cx="5244237" cy="1528786"/>
            <a:chOff x="2646362" y="4191000"/>
            <a:chExt cx="8155399" cy="237744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ED36A0D-AABD-4D05-AFF9-336FEF7A4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72765" y="4592392"/>
              <a:ext cx="1756059" cy="113048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BD66F1D-355E-41F1-A846-F023FA2FA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3320" y="5784048"/>
              <a:ext cx="806823" cy="519401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3213F9-FE0D-4A2A-9217-3BB784D1C6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0560" y="4369167"/>
              <a:ext cx="2662852" cy="6155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2A35288-8FF5-4664-AE3E-9009515CF28A}"/>
                </a:ext>
              </a:extLst>
            </p:cNvPr>
            <p:cNvCxnSpPr>
              <a:cxnSpLocks/>
            </p:cNvCxnSpPr>
            <p:nvPr/>
          </p:nvCxnSpPr>
          <p:spPr>
            <a:xfrm>
              <a:off x="6860560" y="5501802"/>
              <a:ext cx="2739052" cy="68044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71D7E-F466-4A6D-B303-DBC8E2F5F3BD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 flipV="1">
              <a:off x="3141662" y="5577840"/>
              <a:ext cx="1809750" cy="2651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051BFB3-8D0B-4382-8920-FED7555AB8AC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H="1">
              <a:off x="3141662" y="6335618"/>
              <a:ext cx="1657350" cy="2328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EE544C9-B9FC-4A7B-862F-85373ED30C4F}"/>
                </a:ext>
              </a:extLst>
            </p:cNvPr>
            <p:cNvSpPr/>
            <p:nvPr/>
          </p:nvSpPr>
          <p:spPr>
            <a:xfrm>
              <a:off x="8899830" y="4317141"/>
              <a:ext cx="1901931" cy="1901931"/>
            </a:xfrm>
            <a:prstGeom prst="ellipse">
              <a:avLst/>
            </a:prstGeom>
            <a:solidFill>
              <a:schemeClr val="tx2">
                <a:lumMod val="90000"/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37FBF1A-0956-46F0-BE44-A195DC9DA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8874" y="4191000"/>
              <a:ext cx="2642399" cy="2154215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1C8301-7461-4A02-8819-04047CB3CFA2}"/>
                </a:ext>
              </a:extLst>
            </p:cNvPr>
            <p:cNvSpPr/>
            <p:nvPr/>
          </p:nvSpPr>
          <p:spPr>
            <a:xfrm>
              <a:off x="2646362" y="5577840"/>
              <a:ext cx="990600" cy="990600"/>
            </a:xfrm>
            <a:prstGeom prst="ellipse">
              <a:avLst/>
            </a:prstGeom>
            <a:solidFill>
              <a:schemeClr val="tx2">
                <a:lumMod val="90000"/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9F624F-A6C5-4688-867E-5272A12F7636}"/>
              </a:ext>
            </a:extLst>
          </p:cNvPr>
          <p:cNvGrpSpPr/>
          <p:nvPr/>
        </p:nvGrpSpPr>
        <p:grpSpPr>
          <a:xfrm>
            <a:off x="2666734" y="6218691"/>
            <a:ext cx="1315249" cy="383418"/>
            <a:chOff x="2646362" y="4191000"/>
            <a:chExt cx="8155399" cy="237744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0043EE1-379D-4B94-97E3-771815178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72765" y="4592392"/>
              <a:ext cx="1756059" cy="113048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37E17C0-A709-4987-8250-98CA69315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3320" y="5784048"/>
              <a:ext cx="806823" cy="519401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73BC13-315A-4353-857C-7AF3902E4A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0560" y="4369167"/>
              <a:ext cx="2662852" cy="6155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0199909-C6F3-4970-AE6A-063337EB6169}"/>
                </a:ext>
              </a:extLst>
            </p:cNvPr>
            <p:cNvCxnSpPr>
              <a:cxnSpLocks/>
            </p:cNvCxnSpPr>
            <p:nvPr/>
          </p:nvCxnSpPr>
          <p:spPr>
            <a:xfrm>
              <a:off x="6860560" y="5501802"/>
              <a:ext cx="2739052" cy="68044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A8C270-D5C3-49E6-89F8-3D740CFD587F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flipH="1" flipV="1">
              <a:off x="3141662" y="5577840"/>
              <a:ext cx="1809750" cy="2651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224D4F7-1809-4511-9715-4E43D65EA6BD}"/>
                </a:ext>
              </a:extLst>
            </p:cNvPr>
            <p:cNvCxnSpPr>
              <a:cxnSpLocks/>
              <a:endCxn id="29" idx="4"/>
            </p:cNvCxnSpPr>
            <p:nvPr/>
          </p:nvCxnSpPr>
          <p:spPr>
            <a:xfrm flipH="1">
              <a:off x="3141662" y="6335618"/>
              <a:ext cx="1657350" cy="2328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20352EC-A1AB-44F4-B893-29BDFDB44682}"/>
                </a:ext>
              </a:extLst>
            </p:cNvPr>
            <p:cNvSpPr/>
            <p:nvPr/>
          </p:nvSpPr>
          <p:spPr>
            <a:xfrm>
              <a:off x="8899830" y="4317141"/>
              <a:ext cx="1901931" cy="1901931"/>
            </a:xfrm>
            <a:prstGeom prst="ellipse">
              <a:avLst/>
            </a:prstGeom>
            <a:solidFill>
              <a:schemeClr val="tx2">
                <a:lumMod val="90000"/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BE87749-8E87-45CB-A1EC-D04CF7E56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8874" y="4191000"/>
              <a:ext cx="2642399" cy="2154215"/>
            </a:xfrm>
            <a:prstGeom prst="rect">
              <a:avLst/>
            </a:prstGeom>
          </p:spPr>
        </p:pic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8DF144-4BBD-4823-81AC-BBC0775FEDFA}"/>
                </a:ext>
              </a:extLst>
            </p:cNvPr>
            <p:cNvSpPr/>
            <p:nvPr/>
          </p:nvSpPr>
          <p:spPr>
            <a:xfrm>
              <a:off x="2646362" y="5577840"/>
              <a:ext cx="990600" cy="990600"/>
            </a:xfrm>
            <a:prstGeom prst="ellipse">
              <a:avLst/>
            </a:prstGeom>
            <a:solidFill>
              <a:schemeClr val="tx2">
                <a:lumMod val="90000"/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FD3947-0444-4FAD-B7D1-9FB4884DB407}"/>
              </a:ext>
            </a:extLst>
          </p:cNvPr>
          <p:cNvGrpSpPr/>
          <p:nvPr/>
        </p:nvGrpSpPr>
        <p:grpSpPr>
          <a:xfrm>
            <a:off x="6185157" y="6010668"/>
            <a:ext cx="1518736" cy="521560"/>
            <a:chOff x="4528874" y="4191000"/>
            <a:chExt cx="6272887" cy="2154215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587BAA7-E48E-4751-A48A-4A73954AA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72765" y="4592392"/>
              <a:ext cx="1756059" cy="1130483"/>
            </a:xfrm>
            <a:prstGeom prst="rect">
              <a:avLst/>
            </a:prstGeom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4C70512-C61F-4AE5-A294-3C2C7E7597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0560" y="4369167"/>
              <a:ext cx="2662852" cy="6155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8AF5FE3-4A35-431D-A534-68FB65034F97}"/>
                </a:ext>
              </a:extLst>
            </p:cNvPr>
            <p:cNvCxnSpPr>
              <a:cxnSpLocks/>
            </p:cNvCxnSpPr>
            <p:nvPr/>
          </p:nvCxnSpPr>
          <p:spPr>
            <a:xfrm>
              <a:off x="6860560" y="5501802"/>
              <a:ext cx="2739052" cy="68044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E7B600-614B-40BA-8264-32925D5E395F}"/>
                </a:ext>
              </a:extLst>
            </p:cNvPr>
            <p:cNvSpPr/>
            <p:nvPr/>
          </p:nvSpPr>
          <p:spPr>
            <a:xfrm>
              <a:off x="8899830" y="4317141"/>
              <a:ext cx="1901931" cy="1901931"/>
            </a:xfrm>
            <a:prstGeom prst="ellipse">
              <a:avLst/>
            </a:prstGeom>
            <a:solidFill>
              <a:schemeClr val="tx2">
                <a:lumMod val="90000"/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5ACE4D8-1013-440D-9048-5FED2C75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8874" y="4191000"/>
              <a:ext cx="2642399" cy="2154215"/>
            </a:xfrm>
            <a:prstGeom prst="rect">
              <a:avLst/>
            </a:prstGeom>
          </p:spPr>
        </p:pic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28DB2A-8A61-4D85-A331-B35E433D43E9}"/>
              </a:ext>
            </a:extLst>
          </p:cNvPr>
          <p:cNvCxnSpPr>
            <a:cxnSpLocks/>
          </p:cNvCxnSpPr>
          <p:nvPr/>
        </p:nvCxnSpPr>
        <p:spPr>
          <a:xfrm>
            <a:off x="2560924" y="5236894"/>
            <a:ext cx="3568961" cy="811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C0AE67-134B-4F03-B458-438B66FAD210}"/>
              </a:ext>
            </a:extLst>
          </p:cNvPr>
          <p:cNvCxnSpPr>
            <a:cxnSpLocks/>
          </p:cNvCxnSpPr>
          <p:nvPr/>
        </p:nvCxnSpPr>
        <p:spPr>
          <a:xfrm>
            <a:off x="2632393" y="5980249"/>
            <a:ext cx="428823" cy="2661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546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26106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Collection of People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1FFA6B-B11D-4E46-8703-CFCFE0140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37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dirty="0"/>
              <a:t>Different data structures have different efficiency for their operations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List-based collections </a:t>
            </a:r>
            <a:r>
              <a:rPr lang="en-US" dirty="0"/>
              <a:t>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fast append </a:t>
            </a:r>
            <a:r>
              <a:rPr lang="en-US" dirty="0"/>
              <a:t>and access-by-index, but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slow find</a:t>
            </a:r>
            <a:r>
              <a:rPr lang="en-US" dirty="0"/>
              <a:t> and delete</a:t>
            </a:r>
          </a:p>
          <a:p>
            <a:pPr lvl="1">
              <a:lnSpc>
                <a:spcPts val="36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fastest</a:t>
            </a:r>
            <a:r>
              <a:rPr lang="en-US" dirty="0"/>
              <a:t> add / find / delete structure</a:t>
            </a:r>
            <a:br>
              <a:rPr lang="en-US" dirty="0"/>
            </a:br>
            <a:r>
              <a:rPr lang="en-US" dirty="0"/>
              <a:t>is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 table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O(1)</a:t>
            </a:r>
            <a:r>
              <a:rPr lang="en-US" dirty="0"/>
              <a:t> for all operations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Balanced trees </a:t>
            </a:r>
            <a:r>
              <a:rPr lang="en-US" dirty="0"/>
              <a:t>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ordered</a:t>
            </a:r>
            <a:r>
              <a:rPr lang="en-US" dirty="0"/>
              <a:t> – O(log n) for</a:t>
            </a:r>
            <a:br>
              <a:rPr lang="en-US" dirty="0"/>
            </a:br>
            <a:r>
              <a:rPr lang="en-US" dirty="0"/>
              <a:t>add / find / delete + range(start, end)</a:t>
            </a:r>
          </a:p>
          <a:p>
            <a:pPr>
              <a:lnSpc>
                <a:spcPts val="36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Combining data structures </a:t>
            </a:r>
            <a:r>
              <a:rPr lang="en-US" dirty="0"/>
              <a:t>is often essential</a:t>
            </a:r>
          </a:p>
          <a:p>
            <a:pPr lvl="1">
              <a:lnSpc>
                <a:spcPts val="3600"/>
              </a:lnSpc>
            </a:pPr>
            <a:r>
              <a:rPr lang="en-US" dirty="0"/>
              <a:t>E.g. combine multiple hash-tables to find by different keys</a:t>
            </a:r>
          </a:p>
          <a:p>
            <a:pPr lvl="1">
              <a:lnSpc>
                <a:spcPts val="36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3293790"/>
            <a:ext cx="3160963" cy="23450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500" dirty="0"/>
              <a:t>Array (</a:t>
            </a:r>
            <a:r>
              <a:rPr lang="en-US" sz="3500" b="1" dirty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T[]</a:t>
            </a:r>
            <a:r>
              <a:rPr lang="en-US" sz="35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when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fixed number of elements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need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processing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by index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/>
              <a:t>No resize </a:t>
            </a:r>
            <a:r>
              <a:rPr lang="en-US" dirty="0">
                <a:sym typeface="Wingdings" panose="05000000000000000000" pitchFamily="2" charset="2"/>
              </a:rPr>
              <a:t> for fixed number of elements only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Add</a:t>
            </a:r>
            <a:r>
              <a:rPr lang="en-US" dirty="0">
                <a:sym typeface="Wingdings" panose="05000000000000000000" pitchFamily="2" charset="2"/>
              </a:rPr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delete</a:t>
            </a:r>
            <a:r>
              <a:rPr lang="en-US" dirty="0">
                <a:sym typeface="Wingdings" panose="05000000000000000000" pitchFamily="2" charset="2"/>
              </a:rPr>
              <a:t> needs creating a new array + move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O(n)</a:t>
            </a:r>
            <a:r>
              <a:rPr lang="en-US" dirty="0">
                <a:sym typeface="Wingdings" panose="05000000000000000000" pitchFamily="2" charset="2"/>
              </a:rPr>
              <a:t> elements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ym typeface="Wingdings" panose="05000000000000000000" pitchFamily="2" charset="2"/>
              </a:rPr>
              <a:t>Compact and lightweight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- Array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328F45DB-142E-4B5D-B0D4-91D24EDD7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468087"/>
              </p:ext>
            </p:extLst>
          </p:nvPr>
        </p:nvGraphicFramePr>
        <p:xfrm>
          <a:off x="684213" y="4863177"/>
          <a:ext cx="10820400" cy="1080423"/>
        </p:xfrm>
        <a:graphic>
          <a:graphicData uri="http://schemas.openxmlformats.org/drawingml/2006/table">
            <a:tbl>
              <a:tblPr/>
              <a:tblGrid>
                <a:gridCol w="358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4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5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Static array: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T[]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88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500" dirty="0"/>
              <a:t>Resizable array-based list (</a:t>
            </a:r>
            <a:r>
              <a:rPr lang="en-US" sz="35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35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when elements should be fast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added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processed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by index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Add (append to the end) has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O(1)</a:t>
            </a:r>
            <a:r>
              <a:rPr lang="en-US" dirty="0"/>
              <a:t> amortized complexity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most-often used collection in programming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Array Based List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758BC293-4E6F-4ED4-9241-04E47DF1B3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936462"/>
              </p:ext>
            </p:extLst>
          </p:nvPr>
        </p:nvGraphicFramePr>
        <p:xfrm>
          <a:off x="684212" y="4581155"/>
          <a:ext cx="10820400" cy="1440000"/>
        </p:xfrm>
        <a:graphic>
          <a:graphicData uri="http://schemas.openxmlformats.org/drawingml/2006/table">
            <a:tbl>
              <a:tblPr/>
              <a:tblGrid>
                <a:gridCol w="358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76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3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Auto-resizable array-based list: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List&lt;T&gt;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10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500" dirty="0"/>
              <a:t>Doubly-linked list (</a:t>
            </a:r>
            <a:r>
              <a:rPr lang="en-US" sz="35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35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when elements should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added at the both sides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list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when you need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remove by a node reference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Otherwise use resizable array-based list (</a:t>
            </a:r>
            <a:r>
              <a:rPr lang="en-US" b="1" dirty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Linked List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7C649132-02C6-4FFA-82BE-6A0245E148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9532719"/>
              </p:ext>
            </p:extLst>
          </p:nvPr>
        </p:nvGraphicFramePr>
        <p:xfrm>
          <a:off x="684213" y="4503600"/>
          <a:ext cx="10820400" cy="1440000"/>
        </p:xfrm>
        <a:graphic>
          <a:graphicData uri="http://schemas.openxmlformats.org/drawingml/2006/table">
            <a:tbl>
              <a:tblPr/>
              <a:tblGrid>
                <a:gridCol w="358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7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2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Double-linked list: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LinkedList&lt;T&gt;</a:t>
                      </a:r>
                      <a:endParaRPr kumimoji="0" 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01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Stack (</a:t>
            </a:r>
            <a:r>
              <a:rPr lang="en-US" sz="32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sz="32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Use to implement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LIFO</a:t>
            </a:r>
            <a:r>
              <a:rPr lang="en-US" sz="3000" dirty="0"/>
              <a:t> (last-in-first-out) behavior</a:t>
            </a:r>
          </a:p>
          <a:p>
            <a:pPr lvl="1">
              <a:lnSpc>
                <a:spcPct val="110000"/>
              </a:lnSpc>
            </a:pPr>
            <a:r>
              <a:rPr lang="en-US" sz="3000" b="1" dirty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3000" dirty="0"/>
              <a:t> could also work well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Stack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7FC6D877-8FD6-45E8-8C04-B2EA61BC2F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9887764"/>
              </p:ext>
            </p:extLst>
          </p:nvPr>
        </p:nvGraphicFramePr>
        <p:xfrm>
          <a:off x="684213" y="4091993"/>
          <a:ext cx="10820400" cy="1470607"/>
        </p:xfrm>
        <a:graphic>
          <a:graphicData uri="http://schemas.openxmlformats.org/drawingml/2006/table">
            <a:tbl>
              <a:tblPr/>
              <a:tblGrid>
                <a:gridCol w="358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40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6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Stack: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Stack&lt;T&gt;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62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Queue (</a:t>
            </a:r>
            <a:r>
              <a:rPr lang="en-US" sz="32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sz="32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Use to implement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FIFO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(first-in-first-out) behavior</a:t>
            </a:r>
          </a:p>
          <a:p>
            <a:pPr lvl="1">
              <a:lnSpc>
                <a:spcPct val="110000"/>
              </a:lnSpc>
            </a:pPr>
            <a:r>
              <a:rPr lang="en-US" sz="3000" b="1" dirty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3000" dirty="0"/>
              <a:t> could also work well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Queue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3E1F4035-DBD7-4B7C-BA3C-700FA39687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5574557"/>
              </p:ext>
            </p:extLst>
          </p:nvPr>
        </p:nvGraphicFramePr>
        <p:xfrm>
          <a:off x="684213" y="4015793"/>
          <a:ext cx="10820400" cy="1470607"/>
        </p:xfrm>
        <a:graphic>
          <a:graphicData uri="http://schemas.openxmlformats.org/drawingml/2006/table">
            <a:tbl>
              <a:tblPr/>
              <a:tblGrid>
                <a:gridCol w="358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40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6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Queue: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3CD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Queue&lt;T&gt;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18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Hash-table-based map (</a:t>
            </a:r>
            <a:r>
              <a:rPr lang="en-US" sz="32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Dictionary&lt;K,V&gt;</a:t>
            </a:r>
            <a:r>
              <a:rPr lang="en-US" sz="32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add key-value pairs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+ fast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search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by key</a:t>
            </a:r>
            <a:r>
              <a:rPr lang="en-US" sz="3000" b="1" dirty="0"/>
              <a:t> </a:t>
            </a:r>
            <a:r>
              <a:rPr lang="en-US" sz="3000" dirty="0"/>
              <a:t>– O(1)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Keys have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no particular order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Keys should implement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GetHashCode(…)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Equals(…)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Map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C1CAE6DC-0497-46F7-80F3-60A09AE472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382006"/>
              </p:ext>
            </p:extLst>
          </p:nvPr>
        </p:nvGraphicFramePr>
        <p:xfrm>
          <a:off x="684212" y="4191000"/>
          <a:ext cx="10820401" cy="1807205"/>
        </p:xfrm>
        <a:graphic>
          <a:graphicData uri="http://schemas.openxmlformats.org/drawingml/2006/table">
            <a:tbl>
              <a:tblPr/>
              <a:tblGrid>
                <a:gridCol w="497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6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Hash-table: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Dictionary&lt;K,V&gt;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E19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E1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00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2062</Words>
  <Application>Microsoft Office PowerPoint</Application>
  <PresentationFormat>Custom</PresentationFormat>
  <Paragraphs>443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SoftUni 16x9</vt:lpstr>
      <vt:lpstr>Combining Data Structures</vt:lpstr>
      <vt:lpstr>Table of Contents</vt:lpstr>
      <vt:lpstr>Choosing the Right DS</vt:lpstr>
      <vt:lpstr>Choosing a Collection - Array</vt:lpstr>
      <vt:lpstr>Choosing a Collection – Array Based List</vt:lpstr>
      <vt:lpstr>Choosing a Collection – Linked List</vt:lpstr>
      <vt:lpstr>Choosing a Collection – Stack</vt:lpstr>
      <vt:lpstr>Choosing a Collection – Queue</vt:lpstr>
      <vt:lpstr>Choosing a Collection – Map</vt:lpstr>
      <vt:lpstr>Choosing a Collection – Tree Map</vt:lpstr>
      <vt:lpstr>Choosing a Collection – Multi Map</vt:lpstr>
      <vt:lpstr>Choosing a Collection – Tree Multi Map</vt:lpstr>
      <vt:lpstr>Choosing a Collection – Hash Set</vt:lpstr>
      <vt:lpstr>Choosing a Collection – Tree Set</vt:lpstr>
      <vt:lpstr>Choosing a Collection – Hash Bag</vt:lpstr>
      <vt:lpstr>Choosing a Collection – Tree Bag</vt:lpstr>
      <vt:lpstr>Choosing a Collection – Special DS</vt:lpstr>
      <vt:lpstr>Data Structure Efficiency – Comparison</vt:lpstr>
      <vt:lpstr>Data Structure Efficiency – Comparison (2)</vt:lpstr>
      <vt:lpstr>Data Structure Efficiency – Comparison (3)</vt:lpstr>
      <vt:lpstr>Java – Collections/Guava APIs</vt:lpstr>
      <vt:lpstr>Combining Data Structures</vt:lpstr>
      <vt:lpstr>Combining Data Structures</vt:lpstr>
      <vt:lpstr>Problem: Collection of Persons</vt:lpstr>
      <vt:lpstr>List Based Solution</vt:lpstr>
      <vt:lpstr>Solution: Add Person</vt:lpstr>
      <vt:lpstr>Solution: Find by Email</vt:lpstr>
      <vt:lpstr>Solution: Delete</vt:lpstr>
      <vt:lpstr>Solution: Find by Domain</vt:lpstr>
      <vt:lpstr>Solution: Find by Name + Town</vt:lpstr>
      <vt:lpstr>Problem: Collection of Persons</vt:lpstr>
      <vt:lpstr>Problem: Collection of Persons</vt:lpstr>
      <vt:lpstr>Lab Exercise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Efficiency</dc:title>
  <dc:subject>Software Development Course</dc:subject>
  <dc:creator/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2019-02-03T08:03:12Z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