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68" r:id="rId3"/>
  </p:sldMasterIdLst>
  <p:notesMasterIdLst>
    <p:notesMasterId r:id="rId50"/>
  </p:notesMasterIdLst>
  <p:handoutMasterIdLst>
    <p:handoutMasterId r:id="rId51"/>
  </p:handoutMasterIdLst>
  <p:sldIdLst>
    <p:sldId id="394" r:id="rId4"/>
    <p:sldId id="452" r:id="rId5"/>
    <p:sldId id="544" r:id="rId6"/>
    <p:sldId id="632" r:id="rId7"/>
    <p:sldId id="588" r:id="rId8"/>
    <p:sldId id="593" r:id="rId9"/>
    <p:sldId id="594" r:id="rId10"/>
    <p:sldId id="595" r:id="rId11"/>
    <p:sldId id="596" r:id="rId12"/>
    <p:sldId id="597" r:id="rId13"/>
    <p:sldId id="599" r:id="rId14"/>
    <p:sldId id="603" r:id="rId15"/>
    <p:sldId id="626" r:id="rId16"/>
    <p:sldId id="604" r:id="rId17"/>
    <p:sldId id="605" r:id="rId18"/>
    <p:sldId id="627" r:id="rId19"/>
    <p:sldId id="598" r:id="rId20"/>
    <p:sldId id="600" r:id="rId21"/>
    <p:sldId id="628" r:id="rId22"/>
    <p:sldId id="633" r:id="rId23"/>
    <p:sldId id="607" r:id="rId24"/>
    <p:sldId id="608" r:id="rId25"/>
    <p:sldId id="609" r:id="rId26"/>
    <p:sldId id="631" r:id="rId27"/>
    <p:sldId id="618" r:id="rId28"/>
    <p:sldId id="619" r:id="rId29"/>
    <p:sldId id="629" r:id="rId30"/>
    <p:sldId id="630" r:id="rId31"/>
    <p:sldId id="610" r:id="rId32"/>
    <p:sldId id="612" r:id="rId33"/>
    <p:sldId id="611" r:id="rId34"/>
    <p:sldId id="613" r:id="rId35"/>
    <p:sldId id="614" r:id="rId36"/>
    <p:sldId id="615" r:id="rId37"/>
    <p:sldId id="616" r:id="rId38"/>
    <p:sldId id="620" r:id="rId39"/>
    <p:sldId id="621" r:id="rId40"/>
    <p:sldId id="622" r:id="rId41"/>
    <p:sldId id="623" r:id="rId42"/>
    <p:sldId id="624" r:id="rId43"/>
    <p:sldId id="625" r:id="rId44"/>
    <p:sldId id="576" r:id="rId45"/>
    <p:sldId id="486" r:id="rId46"/>
    <p:sldId id="636" r:id="rId47"/>
    <p:sldId id="635" r:id="rId48"/>
    <p:sldId id="514" r:id="rId4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BFA576"/>
    <a:srgbClr val="D2A010"/>
    <a:srgbClr val="F6D18E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8670" autoAdjust="0"/>
  </p:normalViewPr>
  <p:slideViewPr>
    <p:cSldViewPr>
      <p:cViewPr varScale="1">
        <p:scale>
          <a:sx n="73" d="100"/>
          <a:sy n="73" d="100"/>
        </p:scale>
        <p:origin x="40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76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03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5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6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89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4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96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21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0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5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1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808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2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32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21#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6.png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hyperlink" Target="https://softuni.bg/trainings/1977/java-oop-advanced-july-2018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8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5.png"/><Relationship Id="rId24" Type="http://schemas.openxmlformats.org/officeDocument/2006/relationships/image" Target="../media/image3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521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142842"/>
            <a:ext cx="7834099" cy="987666"/>
          </a:xfrm>
        </p:spPr>
        <p:txBody>
          <a:bodyPr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2212" y="2284089"/>
            <a:ext cx="7910300" cy="778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Adding Type Safety and </a:t>
            </a:r>
            <a:r>
              <a:rPr lang="en-US" dirty="0" smtClean="0"/>
              <a:t>Code </a:t>
            </a:r>
            <a:r>
              <a:rPr lang="en-US" dirty="0"/>
              <a:t>Reusability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0231" y="4572000"/>
            <a:ext cx="2926080" cy="1647915"/>
          </a:xfrm>
          <a:prstGeom prst="roundRect">
            <a:avLst>
              <a:gd name="adj" fmla="val 0"/>
            </a:avLst>
          </a:prstGeom>
          <a:effectLst>
            <a:softEdge rad="31750"/>
          </a:effectLst>
        </p:spPr>
      </p:pic>
      <p:sp>
        <p:nvSpPr>
          <p:cNvPr id="2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33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4" name="TextBox 33"/>
          <p:cNvSpPr txBox="1"/>
          <p:nvPr/>
        </p:nvSpPr>
        <p:spPr>
          <a:xfrm rot="576164">
            <a:off x="5116700" y="3806198"/>
            <a:ext cx="1494640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3085"/>
            <a:ext cx="1084049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Jar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Deque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Jar()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this.content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ArrayDeque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add(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entity)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this.content.push(entity);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remove()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this.content.pop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Can</a:t>
            </a:r>
            <a:r>
              <a:rPr lang="en-GB" dirty="0" smtClean="0"/>
              <a:t>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extend</a:t>
            </a:r>
            <a:r>
              <a:rPr lang="en-GB" dirty="0"/>
              <a:t> to a concrete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Subclassing 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140327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JarOfPickles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Jar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&lt;Pickle&gt;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2576" y="4189825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JarOfPickles jar = new JarOfPickles();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Pickle());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jar.add(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Vegetable()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18288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 interfaces </a:t>
            </a:r>
            <a:r>
              <a:rPr lang="en-US" dirty="0" smtClean="0"/>
              <a:t>are similar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generic classes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Interfaces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20574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 (int index);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1289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&lt;MyClass&gt;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116" y="6018009"/>
            <a:ext cx="1084049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implements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{…}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Can take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input </a:t>
            </a:r>
            <a:r>
              <a:rPr lang="en-US" dirty="0"/>
              <a:t>and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generic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513963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createList(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item, int count)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count;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list.add(item);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list;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817812" y="1752600"/>
            <a:ext cx="3200400" cy="814101"/>
          </a:xfrm>
          <a:prstGeom prst="wedgeRoundRectCallout">
            <a:avLst>
              <a:gd name="adj1" fmla="val -58391"/>
              <a:gd name="adj2" fmla="val 509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between modifiers and return type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3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>
                <a:latin typeface="+mj-lt"/>
              </a:rPr>
              <a:t> with a single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create(int length, T item)</a:t>
            </a:r>
          </a:p>
          <a:p>
            <a:r>
              <a:rPr lang="en-US" dirty="0">
                <a:latin typeface="+mj-lt"/>
              </a:rPr>
              <a:t>Add a single overload: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T[] create(Class&lt;T&gt;, int length, T item)</a:t>
            </a:r>
          </a:p>
          <a:p>
            <a:r>
              <a:rPr lang="en-US" dirty="0">
                <a:latin typeface="+mj-lt"/>
              </a:rPr>
              <a:t>It should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return an array</a:t>
            </a:r>
          </a:p>
          <a:p>
            <a:pPr lvl="1"/>
            <a:r>
              <a:rPr lang="en-US" dirty="0">
                <a:latin typeface="+mj-lt"/>
              </a:rPr>
              <a:t>with the given length</a:t>
            </a:r>
          </a:p>
          <a:p>
            <a:pPr lvl="1"/>
            <a:r>
              <a:rPr lang="en-US" dirty="0">
                <a:latin typeface="+mj-lt"/>
              </a:rPr>
              <a:t>every element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to the given default item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447800"/>
            <a:ext cx="10840496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Object[length];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428048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create(</a:t>
            </a:r>
            <a:b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cl, int length,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item)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T[]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array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(T[]) Array.newInstance(cl, length)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array.length;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= item;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array;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compile time illusion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deletes</a:t>
            </a:r>
            <a:r>
              <a:rPr lang="en-US" dirty="0"/>
              <a:t> all angle bracket syntax</a:t>
            </a:r>
          </a:p>
          <a:p>
            <a:r>
              <a:rPr lang="en-US" dirty="0"/>
              <a:t>Adds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casts </a:t>
            </a:r>
            <a:r>
              <a:rPr lang="en-US" dirty="0"/>
              <a:t>for us (</a:t>
            </a:r>
            <a:r>
              <a:rPr lang="en-US" dirty="0" smtClean="0"/>
              <a:t>presented </a:t>
            </a:r>
            <a:r>
              <a:rPr lang="en-US" dirty="0"/>
              <a:t>in byte-code)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82212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List&lt;String&gt;);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CTE</a:t>
            </a:r>
          </a:p>
        </p:txBody>
      </p:sp>
    </p:spTree>
    <p:extLst>
      <p:ext uri="{BB962C8B-B14F-4D97-AF65-F5344CB8AC3E}">
        <p14:creationId xmlns:p14="http://schemas.microsoft.com/office/powerpoint/2010/main" val="390761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Erasure – Example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966054"/>
            <a:ext cx="10840496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Illusion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function(Object obj)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(obj instanceof T) {}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T[] array = new T[1];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 newInstance = new T();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cl = T.class;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Error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The Problem</a:t>
            </a:r>
            <a:r>
              <a:rPr lang="en-US" b="1" dirty="0"/>
              <a:t> </a:t>
            </a:r>
            <a:r>
              <a:rPr lang="en-US" dirty="0"/>
              <a:t>before Java 5.0 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Syntax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Classes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Interfaces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Generic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Methods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Erasure</a:t>
            </a:r>
            <a:r>
              <a:rPr lang="en-US" dirty="0">
                <a:cs typeface="Consolas" panose="020B0609020204030204" pitchFamily="49" charset="0"/>
              </a:rPr>
              <a:t>, Type Parameter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Bounds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Wildcards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Type Parameter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Upper and Lower Bounds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92" y="1600200"/>
            <a:ext cx="4282440" cy="2854960"/>
          </a:xfrm>
          <a:prstGeom prst="roundRect">
            <a:avLst>
              <a:gd name="adj" fmla="val 1720"/>
            </a:avLst>
          </a:prstGeom>
        </p:spPr>
      </p:pic>
    </p:spTree>
    <p:extLst>
      <p:ext uri="{BB962C8B-B14F-4D97-AF65-F5344CB8AC3E}">
        <p14:creationId xmlns:p14="http://schemas.microsoft.com/office/powerpoint/2010/main" val="31142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 extends Class&gt;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- specifies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"Upper bound"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1901712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AnimalList&lt;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extends 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animals;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add (T animal)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putAnimalsToSleep()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(Animal a : this.animals)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sleep()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815142" y="2574223"/>
            <a:ext cx="2939012" cy="914400"/>
          </a:xfrm>
          <a:prstGeom prst="wedgeRoundRectCallout">
            <a:avLst>
              <a:gd name="adj1" fmla="val -75855"/>
              <a:gd name="adj2" fmla="val -6808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 will be a subclass of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332412" y="5283525"/>
            <a:ext cx="2743200" cy="958635"/>
          </a:xfrm>
          <a:prstGeom prst="wedgeRoundRectCallout">
            <a:avLst>
              <a:gd name="adj1" fmla="val -85288"/>
              <a:gd name="adj2" fmla="val -355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now use methods of T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6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Scale&lt;T&gt;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Holds two elements: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left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right</a:t>
            </a:r>
          </a:p>
          <a:p>
            <a:pPr lvl="1"/>
            <a:r>
              <a:rPr lang="en-US" dirty="0" smtClean="0">
                <a:latin typeface="+mj-lt"/>
              </a:rPr>
              <a:t>Receives </a:t>
            </a:r>
            <a:r>
              <a:rPr lang="en-US" dirty="0">
                <a:latin typeface="+mj-lt"/>
              </a:rPr>
              <a:t>the elements through </a:t>
            </a:r>
            <a:r>
              <a:rPr lang="en-US" dirty="0" smtClean="0">
                <a:latin typeface="+mj-lt"/>
              </a:rPr>
              <a:t>its </a:t>
            </a:r>
            <a:r>
              <a:rPr lang="en-US" dirty="0">
                <a:latin typeface="+mj-lt"/>
              </a:rPr>
              <a:t>single constructor:</a:t>
            </a:r>
          </a:p>
          <a:p>
            <a:pPr lvl="2"/>
            <a:r>
              <a:rPr lang="en-US" dirty="0">
                <a:latin typeface="+mj-lt"/>
              </a:rPr>
              <a:t>Scale(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left,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</a:t>
            </a:r>
            <a:r>
              <a:rPr lang="en-US" dirty="0">
                <a:latin typeface="+mj-lt"/>
              </a:rPr>
              <a:t> right)</a:t>
            </a:r>
          </a:p>
          <a:p>
            <a:pPr lvl="1"/>
            <a:r>
              <a:rPr lang="en-US" dirty="0" smtClean="0">
                <a:latin typeface="+mj-lt"/>
              </a:rPr>
              <a:t>Has </a:t>
            </a:r>
            <a:r>
              <a:rPr lang="en-US" dirty="0">
                <a:latin typeface="+mj-lt"/>
              </a:rPr>
              <a:t>a method: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getHeavier()</a:t>
            </a:r>
          </a:p>
          <a:p>
            <a:r>
              <a:rPr lang="en-US" dirty="0">
                <a:latin typeface="+mj-lt"/>
              </a:rPr>
              <a:t>The greater of the two elements is heavier</a:t>
            </a:r>
          </a:p>
          <a:p>
            <a:r>
              <a:rPr lang="en-US" dirty="0">
                <a:latin typeface="+mj-lt"/>
              </a:rPr>
              <a:t>Should return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+mj-lt"/>
              </a:rPr>
              <a:t> if </a:t>
            </a:r>
            <a:r>
              <a:rPr lang="en-US" dirty="0" smtClean="0">
                <a:latin typeface="+mj-lt"/>
              </a:rPr>
              <a:t>the elements </a:t>
            </a:r>
            <a:r>
              <a:rPr lang="en-US" dirty="0">
                <a:latin typeface="+mj-lt"/>
              </a:rPr>
              <a:t>are equal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42672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Scale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Scale(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left,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right)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this.left = left;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this.right =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next slide */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Scale (2)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076265"/>
            <a:ext cx="10840496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getHeavier()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null;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(left.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compareTo(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right;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left; </a:t>
            </a:r>
            <a:r>
              <a:rPr lang="en-GB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 that:</a:t>
            </a:r>
          </a:p>
          <a:p>
            <a:pPr lvl="1"/>
            <a:r>
              <a:rPr lang="en-US" dirty="0">
                <a:latin typeface="+mj-lt"/>
              </a:rPr>
              <a:t>Has two static methods: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getMin(List&lt;T&gt; list)</a:t>
            </a:r>
          </a:p>
          <a:p>
            <a:pPr lvl="2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 getMax(List&lt;T&gt; list)</a:t>
            </a:r>
          </a:p>
          <a:p>
            <a:pPr lvl="1"/>
            <a:r>
              <a:rPr lang="en-US" dirty="0" smtClean="0">
                <a:latin typeface="+mj-lt"/>
              </a:rPr>
              <a:t>Should </a:t>
            </a:r>
            <a:r>
              <a:rPr lang="en-US" dirty="0">
                <a:latin typeface="+mj-lt"/>
              </a:rPr>
              <a:t>throw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dirty="0">
                <a:latin typeface="+mj-lt"/>
              </a:rPr>
              <a:t> if an empty list is passed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77" y="4500265"/>
            <a:ext cx="1671935" cy="167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List Utilities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1076265"/>
            <a:ext cx="1095270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 extends Comparable&lt;T&gt;&gt;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getMax(List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(list.size() == 0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throw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IllegalArgumentException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 = list.get(0);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(max.compareTo(list.get(i)) &lt; 0)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list.get(i);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max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Generics are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invariant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above was possible</a:t>
            </a:r>
            <a:r>
              <a:rPr lang="bg-BG" dirty="0"/>
              <a:t>, </a:t>
            </a:r>
            <a:r>
              <a:rPr lang="en-GB" dirty="0"/>
              <a:t>then why not: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 Relationships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objects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Animal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animals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animals;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4713982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 = animals;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Person()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Impossible!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5492332"/>
            <a:ext cx="11804822" cy="756068"/>
          </a:xfrm>
        </p:spPr>
        <p:txBody>
          <a:bodyPr>
            <a:noAutofit/>
          </a:bodyPr>
          <a:lstStyle/>
          <a:p>
            <a:pPr marL="377887" lvl="1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	 List&lt;Object&gt; ≠ List&lt;Animal&gt;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Type Parameters Relationships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84872" y="179572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899596" y="1524000"/>
            <a:ext cx="3339348" cy="992240"/>
          </a:xfrm>
          <a:prstGeom prst="wedgeRoundRectCallout">
            <a:avLst>
              <a:gd name="adj1" fmla="val -60266"/>
              <a:gd name="adj2" fmla="val -123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List&lt;Object&gt;</a:t>
            </a:r>
            <a:r>
              <a:rPr lang="en-US" sz="2800" dirty="0">
                <a:solidFill>
                  <a:srgbClr val="FFFFFF"/>
                </a:solidFill>
              </a:rPr>
              <a:t> can hold any Object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5999596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Animal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304212" y="3288826"/>
            <a:ext cx="3276600" cy="942598"/>
          </a:xfrm>
          <a:prstGeom prst="wedgeRoundRectCallout">
            <a:avLst>
              <a:gd name="adj1" fmla="val -60687"/>
              <a:gd name="adj2" fmla="val -137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List&lt;Animal&gt;</a:t>
            </a:r>
            <a:r>
              <a:rPr lang="en-US" sz="2800" dirty="0">
                <a:solidFill>
                  <a:srgbClr val="FFFFFF"/>
                </a:solidFill>
              </a:rPr>
              <a:t> can hold any Animal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074381" y="348838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Person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5106506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Cat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044471" y="4561342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974381" y="2208855"/>
            <a:ext cx="1510491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5484872" y="2208855"/>
            <a:ext cx="1414724" cy="127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3" idx="0"/>
            <a:endCxn id="15" idx="2"/>
          </p:cNvCxnSpPr>
          <p:nvPr/>
        </p:nvCxnSpPr>
        <p:spPr>
          <a:xfrm flipV="1">
            <a:off x="6006506" y="3901506"/>
            <a:ext cx="893090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6899596" y="3901506"/>
            <a:ext cx="1044875" cy="659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13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Wildcards introduce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polymorphism to type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2576" y="2282785"/>
            <a:ext cx="10840496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List&lt;Number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new ArrayList&lt;&gt;();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Problem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Error!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45024" y="4572000"/>
            <a:ext cx="2895600" cy="857785"/>
          </a:xfrm>
          <a:prstGeom prst="wedgeRoundRectCallout">
            <a:avLst>
              <a:gd name="adj1" fmla="val -66090"/>
              <a:gd name="adj2" fmla="val 586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We can fix this using wildcards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6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/>
              <a:t/>
            </a:r>
            <a:br>
              <a:rPr lang="en-US" sz="6000" b="1"/>
            </a:br>
            <a:r>
              <a:rPr lang="en-US" sz="9600" b="1" smtClean="0"/>
              <a:t>#</a:t>
            </a:r>
            <a:r>
              <a:rPr lang="en-US" sz="9600" b="1" smtClean="0"/>
              <a:t>java-fund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&lt;?&gt;</a:t>
            </a:r>
            <a:r>
              <a:rPr lang="en-US" dirty="0"/>
              <a:t> - specifies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that can be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extends Object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anyList;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anyList.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71142" y="5260285"/>
            <a:ext cx="2595270" cy="905698"/>
          </a:xfrm>
          <a:prstGeom prst="wedgeRoundRectCallout">
            <a:avLst>
              <a:gd name="adj1" fmla="val -67097"/>
              <a:gd name="adj2" fmla="val 413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Unknown type parameter!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Type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Object&gt;</a:t>
            </a:r>
            <a:r>
              <a:rPr lang="en-US" dirty="0"/>
              <a:t>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Wildcards (2)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0492" y="3918535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84412" y="3226726"/>
            <a:ext cx="2323646" cy="934750"/>
          </a:xfrm>
          <a:prstGeom prst="wedgeRoundRectCallout">
            <a:avLst>
              <a:gd name="adj1" fmla="val 69292"/>
              <a:gd name="adj2" fmla="val 392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810492" y="603631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2701851" y="537281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23312" y="5355399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8" name="Straight Arrow Connector 7"/>
          <p:cNvCxnSpPr>
            <a:stCxn id="19" idx="0"/>
            <a:endCxn id="7" idx="2"/>
          </p:cNvCxnSpPr>
          <p:nvPr/>
        </p:nvCxnSpPr>
        <p:spPr>
          <a:xfrm flipV="1">
            <a:off x="3601851" y="4331661"/>
            <a:ext cx="2108641" cy="10411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15" idx="0"/>
            <a:endCxn id="7" idx="2"/>
          </p:cNvCxnSpPr>
          <p:nvPr/>
        </p:nvCxnSpPr>
        <p:spPr>
          <a:xfrm flipV="1">
            <a:off x="5710492" y="4331661"/>
            <a:ext cx="0" cy="1704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5710492" y="4331661"/>
            <a:ext cx="2112820" cy="10237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766902" y="3168722"/>
            <a:ext cx="2323646" cy="934750"/>
          </a:xfrm>
          <a:prstGeom prst="wedgeRoundRectCallout">
            <a:avLst>
              <a:gd name="adj1" fmla="val -65629"/>
              <a:gd name="adj2" fmla="val 439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9" grpId="0" animBg="1"/>
      <p:bldP spid="11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Add a method to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 Utilities</a:t>
            </a:r>
            <a:r>
              <a:rPr lang="en-US" dirty="0"/>
              <a:t> class that finds the index of every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element in a given list: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 List&lt;Integer&gt; getNullIndices(List&lt;&gt; list)</a:t>
            </a:r>
          </a:p>
          <a:p>
            <a:r>
              <a:rPr lang="en-US" dirty="0">
                <a:latin typeface="+mj-lt"/>
              </a:rPr>
              <a:t>Add the appropriate generic syntax to the signature</a:t>
            </a:r>
          </a:p>
          <a:p>
            <a:r>
              <a:rPr lang="en-US" dirty="0">
                <a:latin typeface="+mj-lt"/>
              </a:rPr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3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Null Finder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752600"/>
            <a:ext cx="10840496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Iterable&lt;Integer&gt; getNullIndices(List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list)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Collection&lt;Integer&gt; nulls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list.size(); i++)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list.get(i)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null)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nulls.add(i);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nulls;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r>
              <a:rPr lang="en-US" dirty="0"/>
              <a:t> </a:t>
            </a:r>
            <a:r>
              <a:rPr lang="en-US" dirty="0" smtClean="0"/>
              <a:t>- subtype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Number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List&lt;Double&gt; doubles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doubles;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add(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OK!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4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List&lt;Integer&gt;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List&lt;Double&gt;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Upper Bounds (2)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9132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884612" y="598767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275012" y="3733800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3" name="Straight Arrow Connector 22"/>
          <p:cNvCxnSpPr>
            <a:cxnSpLocks/>
            <a:stCxn id="21" idx="0"/>
            <a:endCxn id="13" idx="2"/>
          </p:cNvCxnSpPr>
          <p:nvPr/>
        </p:nvCxnSpPr>
        <p:spPr>
          <a:xfrm flipV="1">
            <a:off x="4784612" y="4800600"/>
            <a:ext cx="1034724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5819336" y="4800600"/>
            <a:ext cx="993876" cy="11870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682306" y="3414367"/>
            <a:ext cx="3974706" cy="829129"/>
          </a:xfrm>
          <a:prstGeom prst="wedgeRoundRectCallout">
            <a:avLst>
              <a:gd name="adj1" fmla="val -56062"/>
              <a:gd name="adj2" fmla="val 50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 can't write to a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7682306" y="4859259"/>
            <a:ext cx="3974706" cy="826872"/>
          </a:xfrm>
          <a:prstGeom prst="wedgeRoundRectCallout">
            <a:avLst>
              <a:gd name="adj1" fmla="val -54714"/>
              <a:gd name="adj2" fmla="val -45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But we can read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extends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Number&gt;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019583" y="2791332"/>
            <a:ext cx="1595566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cxnSp>
        <p:nvCxnSpPr>
          <p:cNvPr id="33" name="Straight Arrow Connector 32"/>
          <p:cNvCxnSpPr>
            <a:cxnSpLocks/>
            <a:stCxn id="13" idx="0"/>
            <a:endCxn id="32" idx="2"/>
          </p:cNvCxnSpPr>
          <p:nvPr/>
        </p:nvCxnSpPr>
        <p:spPr>
          <a:xfrm flipH="1" flipV="1">
            <a:off x="5817366" y="3204458"/>
            <a:ext cx="1970" cy="11830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836612" y="4384321"/>
            <a:ext cx="10363200" cy="2020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4216216" y="4387474"/>
            <a:ext cx="320624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? extends Number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436775" y="3795966"/>
            <a:ext cx="1950533" cy="481070"/>
          </a:xfrm>
          <a:prstGeom prst="wedgeRoundRectCallout">
            <a:avLst>
              <a:gd name="adj1" fmla="val 62816"/>
              <a:gd name="adj2" fmla="val 616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Upper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>
            <a:cxnSpLocks/>
            <a:stCxn id="22" idx="0"/>
            <a:endCxn id="32" idx="2"/>
          </p:cNvCxnSpPr>
          <p:nvPr/>
        </p:nvCxnSpPr>
        <p:spPr>
          <a:xfrm flipV="1">
            <a:off x="4175012" y="3204458"/>
            <a:ext cx="1642354" cy="5293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13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Class&gt;</a:t>
            </a:r>
            <a:r>
              <a:rPr lang="en-US" dirty="0"/>
              <a:t> - Any supertype of Class (i.e.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super Class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4116" y="1952685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Number&gt;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super;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List&lt;Integer&gt; integers = new ArrayList&lt;&gt;();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List&lt;Object&gt; objects = new ArrayList</a:t>
            </a: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&lt;&gt;();</a:t>
            </a: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objects;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OK!</a:t>
            </a:r>
            <a:endParaRPr lang="en-GB" sz="3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super.add(1);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OK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super = integers; 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OK</a:t>
            </a:r>
            <a:r>
              <a:rPr lang="en-GB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List&lt;Number&gt;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List&lt;? super Number&gt;</a:t>
            </a:r>
            <a:r>
              <a:rPr lang="en-US" dirty="0"/>
              <a:t> can also be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List&lt;Objects&gt;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Bounded Wildcards – Lower Bounds (2)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847012" y="5228156"/>
            <a:ext cx="4031238" cy="915342"/>
          </a:xfrm>
          <a:prstGeom prst="wedgeRoundRectCallout">
            <a:avLst>
              <a:gd name="adj1" fmla="val -58208"/>
              <a:gd name="adj2" fmla="val -231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It is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safe to write </a:t>
            </a:r>
            <a:r>
              <a:rPr lang="en-US" sz="2800" dirty="0">
                <a:solidFill>
                  <a:srgbClr val="FFFFFF"/>
                </a:solidFill>
              </a:rPr>
              <a:t>any subtype of Number (incl.)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/>
          <p:cNvSpPr/>
          <p:nvPr/>
        </p:nvSpPr>
        <p:spPr>
          <a:xfrm>
            <a:off x="3503612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Integer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5733804" y="5749234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Double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646612" y="333968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Object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4646612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Number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008812" y="2689204"/>
            <a:ext cx="3420313" cy="549671"/>
          </a:xfrm>
          <a:prstGeom prst="wedgeRoundRectCallout">
            <a:avLst>
              <a:gd name="adj1" fmla="val -57380"/>
              <a:gd name="adj2" fmla="val 481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&lt;? super Number&gt;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1426229" y="4339456"/>
            <a:ext cx="1800000" cy="4131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String</a:t>
            </a:r>
          </a:p>
        </p:txBody>
      </p:sp>
      <p:cxnSp>
        <p:nvCxnSpPr>
          <p:cNvPr id="20" name="Straight Arrow Connector 19"/>
          <p:cNvCxnSpPr>
            <a:cxnSpLocks/>
            <a:stCxn id="18" idx="0"/>
            <a:endCxn id="12" idx="2"/>
          </p:cNvCxnSpPr>
          <p:nvPr/>
        </p:nvCxnSpPr>
        <p:spPr>
          <a:xfrm flipV="1">
            <a:off x="2326229" y="3752812"/>
            <a:ext cx="3220383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0"/>
            <a:endCxn id="12" idx="2"/>
          </p:cNvCxnSpPr>
          <p:nvPr/>
        </p:nvCxnSpPr>
        <p:spPr>
          <a:xfrm flipV="1">
            <a:off x="5546612" y="3752812"/>
            <a:ext cx="0" cy="586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0"/>
            <a:endCxn id="13" idx="2"/>
          </p:cNvCxnSpPr>
          <p:nvPr/>
        </p:nvCxnSpPr>
        <p:spPr>
          <a:xfrm flipV="1">
            <a:off x="4403612" y="4752582"/>
            <a:ext cx="1143000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0"/>
            <a:endCxn id="13" idx="2"/>
          </p:cNvCxnSpPr>
          <p:nvPr/>
        </p:nvCxnSpPr>
        <p:spPr>
          <a:xfrm flipH="1" flipV="1">
            <a:off x="5546612" y="4752582"/>
            <a:ext cx="1087192" cy="996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494212" y="3200400"/>
            <a:ext cx="2139592" cy="175260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7008812" y="4552009"/>
            <a:ext cx="1950533" cy="481070"/>
          </a:xfrm>
          <a:prstGeom prst="wedgeRoundRectCallout">
            <a:avLst>
              <a:gd name="adj1" fmla="val -60866"/>
              <a:gd name="adj2" fmla="val 71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Lower Bound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15" grpId="0" animBg="1"/>
      <p:bldP spid="12" grpId="0" animBg="1"/>
      <p:bldP spid="13" grpId="0" animBg="1"/>
      <p:bldP spid="16" grpId="0" animBg="1"/>
      <p:bldP spid="18" grpId="0" animBg="1"/>
      <p:bldP spid="17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flattens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List&lt;List&lt;&gt;&gt;</a:t>
            </a:r>
            <a:r>
              <a:rPr lang="en-US" dirty="0"/>
              <a:t> into a resulting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r>
              <a:rPr lang="en-US" dirty="0">
                <a:latin typeface="+mj-lt"/>
              </a:rPr>
              <a:t>Signature: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flatten(List&lt;&gt; dest, List&lt;List&lt;&gt;&gt; src)</a:t>
            </a: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pic>
        <p:nvPicPr>
          <p:cNvPr id="9218" name="Picture 2" descr="https://martinfowler.com/articles/collection-pipeline/collection-pipeline/flat-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4" y="5283733"/>
            <a:ext cx="5295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0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Flat Method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68908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flatten(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List&lt;List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src)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inner : src)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dest.addAll(inner);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The Problem, The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600200"/>
            <a:ext cx="4229100" cy="2819400"/>
          </a:xfrm>
          <a:prstGeom prst="roundRect">
            <a:avLst>
              <a:gd name="adj" fmla="val 2245"/>
            </a:avLst>
          </a:prstGeom>
        </p:spPr>
      </p:pic>
    </p:spTree>
    <p:extLst>
      <p:ext uri="{BB962C8B-B14F-4D97-AF65-F5344CB8AC3E}">
        <p14:creationId xmlns:p14="http://schemas.microsoft.com/office/powerpoint/2010/main" val="1562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ListUtils</a:t>
            </a:r>
            <a:r>
              <a:rPr lang="en-US" dirty="0"/>
              <a:t>, create a generic static method that adds all elements from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source </a:t>
            </a:r>
            <a:r>
              <a:rPr lang="en-US" dirty="0"/>
              <a:t>list to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given destination</a:t>
            </a:r>
            <a:r>
              <a:rPr lang="en-US" dirty="0"/>
              <a:t> list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addAll(List&lt;&gt; destination, List&lt;&gt; source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Add the appropriate generic syntax to the signature</a:t>
            </a:r>
          </a:p>
          <a:p>
            <a:r>
              <a:rPr lang="en-US" dirty="0"/>
              <a:t>The method should work with any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List&lt;&gt;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7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Add All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https://judge.softuni.bg/Contests/Practice/Index/521#0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36064" y="1600200"/>
            <a:ext cx="10840496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addAll(</a:t>
            </a:r>
            <a:b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super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dest, List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 extends T&gt;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source)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 : source)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dest.add(element);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Working with Generic Bounds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2"/>
            <a:ext cx="11804822" cy="48049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Generics add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type safety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Generic code is more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reusable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 can be generic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Runtime information about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type parameters </a:t>
            </a:r>
            <a:r>
              <a:rPr lang="en-US" sz="3200" dirty="0"/>
              <a:t>is lost due to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erasure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Wildcards</a:t>
            </a:r>
            <a:r>
              <a:rPr lang="en-US" sz="3200" dirty="0"/>
              <a:t> introduce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polymorphism</a:t>
            </a:r>
            <a:r>
              <a:rPr lang="en-US" sz="3200" dirty="0"/>
              <a:t> to type parameters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Type parameters can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lower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upper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bounds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12532" y="418484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smtClean="0">
                <a:hlinkClick r:id="rId3"/>
              </a:rPr>
              <a:t>https://softuni.bg/trainings/1977/java-oop-advanced-july-2018</a:t>
            </a:r>
            <a:endParaRPr lang="en-US" dirty="0"/>
          </a:p>
        </p:txBody>
      </p:sp>
      <p:pic>
        <p:nvPicPr>
          <p:cNvPr id="35" name="Picture 34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214" y="3886200"/>
            <a:ext cx="2553355" cy="555520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36" name="Picture 35">
            <a:hlinkClick r:id="rId6"/>
            <a:extLst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139879"/>
            <a:ext cx="2898399" cy="676293"/>
          </a:xfrm>
          <a:prstGeom prst="roundRect">
            <a:avLst>
              <a:gd name="adj" fmla="val 4155"/>
            </a:avLst>
          </a:prstGeom>
        </p:spPr>
      </p:pic>
      <p:pic>
        <p:nvPicPr>
          <p:cNvPr id="37" name="Picture 36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9188" y="2949166"/>
            <a:ext cx="1781120" cy="747246"/>
          </a:xfrm>
          <a:prstGeom prst="roundRect">
            <a:avLst>
              <a:gd name="adj" fmla="val 2634"/>
            </a:avLst>
          </a:prstGeom>
        </p:spPr>
      </p:pic>
      <p:pic>
        <p:nvPicPr>
          <p:cNvPr id="38" name="Picture 37">
            <a:hlinkClick r:id="rId10"/>
            <a:extLst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924" y="2949165"/>
            <a:ext cx="2898399" cy="747246"/>
          </a:xfrm>
          <a:prstGeom prst="roundRect">
            <a:avLst>
              <a:gd name="adj" fmla="val 5533"/>
            </a:avLst>
          </a:prstGeom>
        </p:spPr>
      </p:pic>
      <p:pic>
        <p:nvPicPr>
          <p:cNvPr id="39" name="Picture 38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3326" y="2139878"/>
            <a:ext cx="1780449" cy="676293"/>
          </a:xfrm>
          <a:prstGeom prst="roundRect">
            <a:avLst>
              <a:gd name="adj" fmla="val 3568"/>
            </a:avLst>
          </a:prstGeom>
        </p:spPr>
      </p:pic>
      <p:pic>
        <p:nvPicPr>
          <p:cNvPr id="40" name="Picture 39">
            <a:hlinkClick r:id="rId14"/>
            <a:extLst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88" y="3886200"/>
            <a:ext cx="2142317" cy="555520"/>
          </a:xfrm>
          <a:prstGeom prst="roundRect">
            <a:avLst>
              <a:gd name="adj" fmla="val 3378"/>
            </a:avLst>
          </a:prstGeom>
        </p:spPr>
      </p:pic>
      <p:pic>
        <p:nvPicPr>
          <p:cNvPr id="41" name="Picture 40">
            <a:hlinkClick r:id="rId16"/>
            <a:extLst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54" y="4626828"/>
            <a:ext cx="1853712" cy="1392971"/>
          </a:xfrm>
          <a:prstGeom prst="roundRect">
            <a:avLst>
              <a:gd name="adj" fmla="val 3461"/>
            </a:avLst>
          </a:prstGeom>
        </p:spPr>
      </p:pic>
      <p:pic>
        <p:nvPicPr>
          <p:cNvPr id="42" name="Picture 41">
            <a:extLst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313488"/>
            <a:ext cx="1534364" cy="660629"/>
          </a:xfrm>
          <a:prstGeom prst="roundRect">
            <a:avLst>
              <a:gd name="adj" fmla="val 3586"/>
            </a:avLst>
          </a:prstGeom>
        </p:spPr>
      </p:pic>
      <p:pic>
        <p:nvPicPr>
          <p:cNvPr id="43" name="Picture 42">
            <a:hlinkClick r:id="rId19"/>
            <a:extLst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51" y="5405406"/>
            <a:ext cx="2798699" cy="614394"/>
          </a:xfrm>
          <a:prstGeom prst="roundRect">
            <a:avLst>
              <a:gd name="adj" fmla="val 5492"/>
            </a:avLst>
          </a:prstGeom>
        </p:spPr>
      </p:pic>
      <p:pic>
        <p:nvPicPr>
          <p:cNvPr id="44" name="Picture 43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5490" y="1304444"/>
            <a:ext cx="1482771" cy="669673"/>
          </a:xfrm>
          <a:prstGeom prst="roundRect">
            <a:avLst>
              <a:gd name="adj" fmla="val 4755"/>
            </a:avLst>
          </a:prstGeom>
        </p:spPr>
      </p:pic>
      <p:pic>
        <p:nvPicPr>
          <p:cNvPr id="45" name="Picture 44">
            <a:hlinkClick r:id="rId23"/>
            <a:extLst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298" y="1295400"/>
            <a:ext cx="1512514" cy="678717"/>
          </a:xfrm>
          <a:prstGeom prst="roundRect">
            <a:avLst>
              <a:gd name="adj" fmla="val 6970"/>
            </a:avLst>
          </a:prstGeom>
        </p:spPr>
      </p:pic>
      <p:pic>
        <p:nvPicPr>
          <p:cNvPr id="46" name="Picture 45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651" y="4641647"/>
            <a:ext cx="2798699" cy="614393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7449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before Java 5.0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1828800"/>
            <a:ext cx="108404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strings = new ArrayList();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//Is this correct?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e1 = (String) strings.get(0);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e2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strings.get(1);</a:t>
            </a:r>
            <a:endParaRPr lang="en-US" sz="3200" b="1" noProof="1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e3 = (String) </a:t>
            </a:r>
            <a:r>
              <a:rPr lang="en-US" sz="3200" b="1" noProof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strings.get(2);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collection that will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only strings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type safety </a:t>
            </a:r>
            <a:r>
              <a:rPr lang="en-US" dirty="0" smtClean="0"/>
              <a:t>and provides </a:t>
            </a:r>
            <a:r>
              <a:rPr lang="en-US" dirty="0"/>
              <a:t>powerful </a:t>
            </a:r>
            <a:r>
              <a:rPr lang="en-US" dirty="0" smtClean="0"/>
              <a:t>way </a:t>
            </a:r>
            <a:r>
              <a:rPr lang="en-US" dirty="0"/>
              <a:t>for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code reuse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824097"/>
            <a:ext cx="10840496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strings.add("1");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strings.add("2");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5334000"/>
            <a:ext cx="10840496" cy="12311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people = new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66412" y="5918581"/>
            <a:ext cx="2390580" cy="483140"/>
          </a:xfrm>
          <a:prstGeom prst="wedgeRoundRectCallout">
            <a:avLst>
              <a:gd name="adj1" fmla="val -65813"/>
              <a:gd name="adj2" fmla="val -65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Type Inference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with &lt;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Parameter 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Type Parameter 2 </a:t>
            </a:r>
            <a:r>
              <a:rPr lang="en-US" dirty="0"/>
              <a:t>… etc.&gt;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Multiple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Type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</a:t>
            </a:r>
            <a:r>
              <a:rPr lang="en-US" dirty="0"/>
              <a:t>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64116" y="19050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ArrayList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voodoo magic */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724400"/>
            <a:ext cx="10840496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HashMap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&lt;K, V&gt;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/*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voodoo magic */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 can use it anywhere inside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declaring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 Scope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72576" y="2337200"/>
            <a:ext cx="1084049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add 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remove () </a:t>
            </a: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get(int index) {…}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Jar&lt;&gt;</a:t>
            </a:r>
            <a:r>
              <a:rPr lang="en-US" dirty="0"/>
              <a:t> that can store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anything</a:t>
            </a:r>
          </a:p>
          <a:p>
            <a:r>
              <a:rPr lang="en-US" dirty="0"/>
              <a:t>Adding should add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 top </a:t>
            </a:r>
            <a:r>
              <a:rPr lang="en-US" dirty="0"/>
              <a:t>of its contents</a:t>
            </a:r>
          </a:p>
          <a:p>
            <a:r>
              <a:rPr lang="en-US" dirty="0"/>
              <a:t>Remove should get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topmost</a:t>
            </a:r>
            <a:r>
              <a:rPr lang="en-US" dirty="0"/>
              <a:t> element</a:t>
            </a:r>
          </a:p>
          <a:p>
            <a:r>
              <a:rPr lang="en-US" dirty="0"/>
              <a:t>It should have two public methods: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add(element)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element remove()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Jar of 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https://judge.softuni.bg/Contests/Practice/Index/521#0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13812" y="3794747"/>
            <a:ext cx="2362201" cy="1817598"/>
            <a:chOff x="8626430" y="3821202"/>
            <a:chExt cx="2362201" cy="1817598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8685213" y="3821202"/>
              <a:ext cx="2206851" cy="1817598"/>
            </a:xfrm>
            <a:prstGeom prst="roundRect">
              <a:avLst>
                <a:gd name="adj" fmla="val 500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026" name="Picture 2" descr="Image result for ja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472" y="3821202"/>
              <a:ext cx="1702159" cy="1793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ja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6430" y="4349399"/>
              <a:ext cx="1181099" cy="1181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80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2383</Words>
  <Application>Microsoft Office PowerPoint</Application>
  <PresentationFormat>Custom</PresentationFormat>
  <Paragraphs>487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Generics</vt:lpstr>
      <vt:lpstr>Table of Contents</vt:lpstr>
      <vt:lpstr>Questions</vt:lpstr>
      <vt:lpstr>Generics</vt:lpstr>
      <vt:lpstr>The Problem before Java 5.0</vt:lpstr>
      <vt:lpstr>Generics – Type Safety</vt:lpstr>
      <vt:lpstr>Generic Classes</vt:lpstr>
      <vt:lpstr>Type Parameter Scope</vt:lpstr>
      <vt:lpstr>Problem: Jar of T</vt:lpstr>
      <vt:lpstr>Solution: Jar of T</vt:lpstr>
      <vt:lpstr>Subclassing Generic Classes</vt:lpstr>
      <vt:lpstr>Generic Interfaces</vt:lpstr>
      <vt:lpstr>Generic Methods</vt:lpstr>
      <vt:lpstr>Problem: Generic Array Creator</vt:lpstr>
      <vt:lpstr>Solution: Generic Array Creator</vt:lpstr>
      <vt:lpstr>Solution: Generic Array Creator (2)</vt:lpstr>
      <vt:lpstr>Type Erasure</vt:lpstr>
      <vt:lpstr>Type Erasure – Example</vt:lpstr>
      <vt:lpstr>Working with Generics</vt:lpstr>
      <vt:lpstr>Type Parameter Bounds</vt:lpstr>
      <vt:lpstr>Type Parameter Bounds</vt:lpstr>
      <vt:lpstr>Problem: Generic Scale</vt:lpstr>
      <vt:lpstr>Solution: Generic Scale</vt:lpstr>
      <vt:lpstr>Solution: Generic Scale (2)</vt:lpstr>
      <vt:lpstr>Problem: List Utilities</vt:lpstr>
      <vt:lpstr>Solution: List Utilities</vt:lpstr>
      <vt:lpstr>Type Parameters Relationships</vt:lpstr>
      <vt:lpstr>Type Parameters Relationships (2)</vt:lpstr>
      <vt:lpstr>Wildcards</vt:lpstr>
      <vt:lpstr>Unbounded Wildcards</vt:lpstr>
      <vt:lpstr>Unbounded Wildcards (2)</vt:lpstr>
      <vt:lpstr>Problem: Null Finder</vt:lpstr>
      <vt:lpstr>Solution: Null Finder</vt:lpstr>
      <vt:lpstr>Bounded Wildcards – Upper Bounds</vt:lpstr>
      <vt:lpstr>Bounded Wildcards – Upper Bounds (2)</vt:lpstr>
      <vt:lpstr>Bounded Wildcards – Lower Bounds</vt:lpstr>
      <vt:lpstr>Bounded Wildcards – Lower Bounds (2)</vt:lpstr>
      <vt:lpstr>Problem: Generic Flat Method</vt:lpstr>
      <vt:lpstr>Solution: Generic Flat Method</vt:lpstr>
      <vt:lpstr>Problem: Generic Add All</vt:lpstr>
      <vt:lpstr>Solution: Generic Add All</vt:lpstr>
      <vt:lpstr>Working with Generic Bounds</vt:lpstr>
      <vt:lpstr>Summary</vt:lpstr>
      <vt:lpstr>Java Advanced – Course Overview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Basics Course</dc:subject>
  <dc:creator/>
  <cp:keywords>Java, Generics, Type Parameters, Type Inference, Erasure, Wildcards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2018-07-08T21:00:45Z</dcterms:modified>
  <cp:category>programming, software engineering,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