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511" r:id="rId3"/>
    <p:sldId id="423" r:id="rId4"/>
    <p:sldId id="538" r:id="rId5"/>
    <p:sldId id="541" r:id="rId6"/>
    <p:sldId id="542" r:id="rId7"/>
    <p:sldId id="562" r:id="rId8"/>
    <p:sldId id="548" r:id="rId9"/>
    <p:sldId id="565" r:id="rId10"/>
    <p:sldId id="555" r:id="rId11"/>
    <p:sldId id="545" r:id="rId12"/>
    <p:sldId id="544" r:id="rId13"/>
    <p:sldId id="546" r:id="rId14"/>
    <p:sldId id="547" r:id="rId15"/>
    <p:sldId id="549" r:id="rId16"/>
    <p:sldId id="550" r:id="rId17"/>
    <p:sldId id="551" r:id="rId18"/>
    <p:sldId id="566" r:id="rId19"/>
    <p:sldId id="552" r:id="rId20"/>
    <p:sldId id="554" r:id="rId21"/>
    <p:sldId id="556" r:id="rId22"/>
    <p:sldId id="567" r:id="rId23"/>
    <p:sldId id="553" r:id="rId24"/>
    <p:sldId id="568" r:id="rId25"/>
    <p:sldId id="560" r:id="rId26"/>
    <p:sldId id="561" r:id="rId27"/>
    <p:sldId id="569" r:id="rId28"/>
    <p:sldId id="558" r:id="rId29"/>
    <p:sldId id="559" r:id="rId30"/>
    <p:sldId id="570" r:id="rId31"/>
    <p:sldId id="421" r:id="rId32"/>
    <p:sldId id="571" r:id="rId33"/>
    <p:sldId id="564" r:id="rId34"/>
    <p:sldId id="508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11"/>
            <p14:sldId id="423"/>
            <p14:sldId id="538"/>
          </p14:sldIdLst>
        </p14:section>
        <p14:section name="Varargs" id="{2B1207B3-F4C8-4E42-AFCB-85846E80A731}">
          <p14:sldIdLst>
            <p14:sldId id="541"/>
            <p14:sldId id="542"/>
            <p14:sldId id="562"/>
            <p14:sldId id="548"/>
            <p14:sldId id="565"/>
            <p14:sldId id="555"/>
            <p14:sldId id="545"/>
            <p14:sldId id="544"/>
            <p14:sldId id="546"/>
            <p14:sldId id="547"/>
            <p14:sldId id="549"/>
            <p14:sldId id="550"/>
            <p14:sldId id="551"/>
            <p14:sldId id="566"/>
            <p14:sldId id="552"/>
            <p14:sldId id="554"/>
            <p14:sldId id="556"/>
            <p14:sldId id="567"/>
            <p14:sldId id="553"/>
            <p14:sldId id="568"/>
            <p14:sldId id="560"/>
            <p14:sldId id="561"/>
            <p14:sldId id="569"/>
            <p14:sldId id="558"/>
            <p14:sldId id="559"/>
            <p14:sldId id="570"/>
            <p14:sldId id="421"/>
            <p14:sldId id="571"/>
            <p14:sldId id="564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434" autoAdjust="0"/>
  </p:normalViewPr>
  <p:slideViewPr>
    <p:cSldViewPr>
      <p:cViewPr varScale="1">
        <p:scale>
          <a:sx n="69" d="100"/>
          <a:sy n="69" d="100"/>
        </p:scale>
        <p:origin x="524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549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3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2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9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2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4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04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9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96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30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59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22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0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8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53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9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6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4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3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hyperlink" Target="https://softuni.bg/courses/java-oop-advanced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3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29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0.png"/><Relationship Id="rId24" Type="http://schemas.openxmlformats.org/officeDocument/2006/relationships/image" Target="../media/image27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656012" y="1065832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51" y="349717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73" y="2682837"/>
            <a:ext cx="2441920" cy="2441920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0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1" name="TextBox 20"/>
          <p:cNvSpPr txBox="1"/>
          <p:nvPr/>
        </p:nvSpPr>
        <p:spPr>
          <a:xfrm rot="576164">
            <a:off x="5116700" y="3806198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Inheritance</a:t>
            </a:r>
            <a:r>
              <a:rPr lang="en-US" dirty="0">
                <a:latin typeface="+mn-lt"/>
                <a:ea typeface="+mn-ea"/>
                <a:cs typeface="+mn-cs"/>
              </a:rPr>
              <a:t> leads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hierarchies</a:t>
            </a:r>
            <a:r>
              <a:rPr lang="en-US" dirty="0">
                <a:latin typeface="+mn-lt"/>
                <a:ea typeface="+mn-ea"/>
                <a:cs typeface="+mn-cs"/>
              </a:rPr>
              <a:t> of classes and/or interfaces in an application:</a:t>
            </a:r>
            <a:endParaRPr lang="bg-BG" dirty="0">
              <a:latin typeface="+mn-lt"/>
              <a:ea typeface="+mn-ea"/>
              <a:cs typeface="+mn-cs"/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Collections Hierarchy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2868155" y="2817482"/>
            <a:ext cx="2289222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Iterable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5650138" y="4671419"/>
            <a:ext cx="1801603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Queue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2868154" y="5585820"/>
            <a:ext cx="2336190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SortedSet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868154" y="3756437"/>
            <a:ext cx="2336190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Collection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2868155" y="4671419"/>
            <a:ext cx="2317542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08012" y="4671419"/>
            <a:ext cx="1792576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3855074" y="3271422"/>
            <a:ext cx="305703" cy="4732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9" name="Up Arrow 38"/>
          <p:cNvSpPr/>
          <p:nvPr/>
        </p:nvSpPr>
        <p:spPr>
          <a:xfrm>
            <a:off x="3859292" y="4189082"/>
            <a:ext cx="305703" cy="4732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5648550" y="5585820"/>
            <a:ext cx="1801603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Deque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Up Arrow 59"/>
          <p:cNvSpPr/>
          <p:nvPr/>
        </p:nvSpPr>
        <p:spPr>
          <a:xfrm>
            <a:off x="3855073" y="5101470"/>
            <a:ext cx="305703" cy="4732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Up Arrow 60"/>
          <p:cNvSpPr/>
          <p:nvPr/>
        </p:nvSpPr>
        <p:spPr>
          <a:xfrm>
            <a:off x="6398087" y="5101469"/>
            <a:ext cx="305703" cy="4732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Bent Arrow 5"/>
          <p:cNvSpPr/>
          <p:nvPr/>
        </p:nvSpPr>
        <p:spPr>
          <a:xfrm>
            <a:off x="1454408" y="3804622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flipH="1">
            <a:off x="5204344" y="3794086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8469534" y="3046503"/>
            <a:ext cx="2754271" cy="521347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8469531" y="4179494"/>
            <a:ext cx="2810780" cy="521347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SortedMap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8469533" y="5283556"/>
            <a:ext cx="2788343" cy="521347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NavigableMap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3" name="Up Arrow 72"/>
          <p:cNvSpPr/>
          <p:nvPr/>
        </p:nvSpPr>
        <p:spPr>
          <a:xfrm>
            <a:off x="9656941" y="3594251"/>
            <a:ext cx="367806" cy="571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9" name="Up Arrow 68"/>
          <p:cNvSpPr/>
          <p:nvPr/>
        </p:nvSpPr>
        <p:spPr>
          <a:xfrm>
            <a:off x="9662016" y="4701544"/>
            <a:ext cx="367806" cy="571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700808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nimBg="1"/>
      <p:bldP spid="2060" grpId="0" animBg="1"/>
      <p:bldP spid="2061" grpId="0" animBg="1"/>
      <p:bldP spid="2063" grpId="0" animBg="1"/>
      <p:bldP spid="40" grpId="0" animBg="1"/>
      <p:bldP spid="41" grpId="0" animBg="1"/>
      <p:bldP spid="2" grpId="0" animBg="1"/>
      <p:bldP spid="39" grpId="0" animBg="1"/>
      <p:bldP spid="50" grpId="0" animBg="1"/>
      <p:bldP spid="60" grpId="0" animBg="1"/>
      <p:bldP spid="61" grpId="0" animBg="1"/>
      <p:bldP spid="6" grpId="0" animBg="1"/>
      <p:bldP spid="62" grpId="0" animBg="1"/>
      <p:bldP spid="74" grpId="0" animBg="1"/>
      <p:bldP spid="77" grpId="0" animBg="1"/>
      <p:bldP spid="78" grpId="0" animBg="1"/>
      <p:bldP spid="73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interface </a:t>
            </a:r>
            <a:r>
              <a:rPr lang="en-US" dirty="0"/>
              <a:t>of the Java collection </a:t>
            </a:r>
            <a:r>
              <a:rPr lang="en-US" dirty="0" smtClean="0"/>
              <a:t>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Iterable&lt;T&gt; </a:t>
            </a:r>
            <a:r>
              <a:rPr lang="en-US" dirty="0"/>
              <a:t>can be used with the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 loop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63829" y="3505200"/>
            <a:ext cx="6657989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list = new ArrayList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for(Object o : 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36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Abstract methods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noProof="1" smtClean="0">
                <a:latin typeface="Consolas" panose="020B0609020204030204" pitchFamily="49" charset="0"/>
              </a:rPr>
              <a:t>(Consumer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 T</a:t>
            </a:r>
            <a:r>
              <a:rPr lang="en-US" dirty="0">
                <a:latin typeface="Consolas" panose="020B0609020204030204" pitchFamily="49" charset="0"/>
              </a:rPr>
              <a:t>&gt; action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 Methods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63829" y="2667000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6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you to cycle through 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Nested class for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Don't implement both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Iterator&lt;T&gt;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7158" y="2638728"/>
            <a:ext cx="11019854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Library&lt;T&gt;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final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159" y="5493540"/>
            <a:ext cx="1101985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MyClass implements Iterable&lt;T&gt;, Iterator&lt;T&gt; {}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56" y="5009381"/>
            <a:ext cx="1397968" cy="1397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856" y="1547759"/>
            <a:ext cx="1240567" cy="15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1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Library, 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Iterable&lt;Book&gt;</a:t>
            </a:r>
          </a:p>
          <a:p>
            <a:r>
              <a:rPr lang="en-US" dirty="0" smtClean="0"/>
              <a:t>Create nested class LibIterator,</a:t>
            </a:r>
            <a:br>
              <a:rPr lang="en-US" dirty="0" smtClean="0"/>
            </a:br>
            <a:r>
              <a:rPr lang="en-US" dirty="0" smtClean="0"/>
              <a:t>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Library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7612" y="3477663"/>
            <a:ext cx="4018284" cy="2868105"/>
            <a:chOff x="7770812" y="1876139"/>
            <a:chExt cx="3124200" cy="2868105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55406" y="3507248"/>
            <a:ext cx="5825417" cy="2138272"/>
            <a:chOff x="7770812" y="1876139"/>
            <a:chExt cx="3124200" cy="2138272"/>
          </a:xfrm>
        </p:grpSpPr>
        <p:grpSp>
          <p:nvGrpSpPr>
            <p:cNvPr id="12" name="Group 11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4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Library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1143000"/>
            <a:ext cx="1169202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Library&lt;Book&gt;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Iterable&lt;Book&gt;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Book...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this.books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books;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nested iterator, look for it on next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slide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 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76939" y="1524000"/>
            <a:ext cx="11692022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final class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counter 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boolean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hasNext()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if(this.counter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 books.length)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69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 (3)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1828800"/>
            <a:ext cx="11692022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next()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return books[counter++];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81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err="1" smtClean="0"/>
              <a:t>Iterable</a:t>
            </a:r>
            <a:r>
              <a:rPr lang="en-GB" dirty="0" smtClean="0"/>
              <a:t>&lt;T</a:t>
            </a:r>
            <a:r>
              <a:rPr lang="en-GB" dirty="0"/>
              <a:t>&gt; </a:t>
            </a:r>
            <a:r>
              <a:rPr lang="en-GB" dirty="0" smtClean="0"/>
              <a:t>and Iterator&lt;T</a:t>
            </a:r>
            <a:r>
              <a:rPr lang="en-GB" dirty="0"/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588" y="5358500"/>
            <a:ext cx="10563648" cy="737501"/>
          </a:xfrm>
        </p:spPr>
        <p:txBody>
          <a:bodyPr/>
          <a:lstStyle/>
          <a:p>
            <a:r>
              <a:rPr lang="en-US" sz="4800" noProof="1" smtClean="0">
                <a:cs typeface="Consolas" panose="020B0609020204030204" pitchFamily="49" charset="0"/>
              </a:rPr>
              <a:t>Comparable&lt;T&gt; vs Comparator &lt;T&gt;</a:t>
            </a:r>
            <a:endParaRPr lang="en-US" sz="4800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Iterator</a:t>
            </a:r>
            <a:endParaRPr lang="en-US" dirty="0"/>
          </a:p>
          <a:p>
            <a:pPr lvl="1"/>
            <a:r>
              <a:rPr lang="en-US" noProof="1" smtClean="0"/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Comparators</a:t>
            </a:r>
            <a:endParaRPr lang="en-US" dirty="0"/>
          </a:p>
          <a:p>
            <a:pPr lvl="1"/>
            <a:r>
              <a:rPr lang="en-US" dirty="0"/>
              <a:t>Comparable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3612" y="914400"/>
            <a:ext cx="4252800" cy="52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3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7980" y="1290454"/>
            <a:ext cx="11028432" cy="5234548"/>
          </a:xfrm>
        </p:spPr>
        <p:txBody>
          <a:bodyPr>
            <a:normAutofit/>
          </a:bodyPr>
          <a:lstStyle/>
          <a:p>
            <a:r>
              <a:rPr lang="en-US" dirty="0" smtClean="0"/>
              <a:t>Comparator </a:t>
            </a:r>
            <a:r>
              <a:rPr lang="en-US" dirty="0"/>
              <a:t>provides a way for you 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provide custom comparison logic</a:t>
            </a:r>
            <a:r>
              <a:rPr lang="en-US" dirty="0"/>
              <a:t> for types that you have no control </a:t>
            </a:r>
            <a:r>
              <a:rPr lang="en-US" dirty="0" smtClean="0"/>
              <a:t>over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sorting sequence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Doesn’t affect </a:t>
            </a:r>
            <a:r>
              <a:rPr lang="en-US" dirty="0" smtClean="0"/>
              <a:t>the original class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ompare()</a:t>
            </a:r>
            <a:r>
              <a:rPr lang="en-US" dirty="0" smtClean="0"/>
              <a:t> method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&lt;E&gt; vs Comparable &lt;E&gt;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 descr="Свързано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7850">
            <a:off x="7018922" y="3541683"/>
            <a:ext cx="3837296" cy="201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77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7980" y="1290454"/>
            <a:ext cx="11028432" cy="3510146"/>
          </a:xfrm>
        </p:spPr>
        <p:txBody>
          <a:bodyPr>
            <a:normAutofit/>
          </a:bodyPr>
          <a:lstStyle/>
          <a:p>
            <a:r>
              <a:rPr lang="en-US" dirty="0" smtClean="0"/>
              <a:t>Comparable </a:t>
            </a:r>
            <a:r>
              <a:rPr lang="en-US" dirty="0"/>
              <a:t>allows you to specify how objects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that you are implementing</a:t>
            </a:r>
            <a:r>
              <a:rPr lang="en-US" dirty="0"/>
              <a:t> get </a:t>
            </a:r>
            <a:r>
              <a:rPr lang="en-US" dirty="0" smtClean="0"/>
              <a:t>compared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sorting sequence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Affects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original class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compareTo() </a:t>
            </a:r>
            <a:r>
              <a:rPr lang="en-US" dirty="0"/>
              <a:t>method</a:t>
            </a:r>
          </a:p>
          <a:p>
            <a:pPr lvl="1"/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&lt;E&gt; vs Comparable &lt;E&gt;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537980" y="990601"/>
            <a:ext cx="11119032" cy="2057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3187334"/>
            <a:ext cx="4329949" cy="28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281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specify how objects that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 are implementing</a:t>
            </a:r>
            <a:r>
              <a:rPr lang="en-US" dirty="0" smtClean="0"/>
              <a:t> get compared.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&lt;E&gt;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3712" y="2362200"/>
            <a:ext cx="11201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Comparable&lt;Student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{ 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== st.age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&gt;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&lt;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554013" y="3377870"/>
            <a:ext cx="4012399" cy="1144959"/>
          </a:xfrm>
          <a:prstGeom prst="wedgeRoundRectCallout">
            <a:avLst>
              <a:gd name="adj1" fmla="val -32108"/>
              <a:gd name="adj2" fmla="val -101212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data type of compared object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provide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custom comparison logic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Comparator&lt;E&gt;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2124" y="1905131"/>
            <a:ext cx="11201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implements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Comparator&lt;Dog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name;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int age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compare(Dog d, Dog d1)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95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sz="2800" dirty="0" smtClean="0"/>
              <a:t>Expand Book by </a:t>
            </a:r>
            <a:r>
              <a:rPr lang="en-US" sz="2800" dirty="0" smtClean="0"/>
              <a:t>implementing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2800" dirty="0" smtClean="0"/>
              <a:t>Book have to be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compared by name</a:t>
            </a:r>
          </a:p>
          <a:p>
            <a:pPr lvl="1"/>
            <a:r>
              <a:rPr lang="en-US" sz="2600" dirty="0" smtClean="0"/>
              <a:t>When name is equal,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marL="377887" lvl="1" indent="0">
              <a:buNone/>
            </a:pPr>
            <a:r>
              <a:rPr lang="en-US" sz="2600" dirty="0" smtClean="0"/>
              <a:t>them </a:t>
            </a:r>
            <a:r>
              <a:rPr lang="en-US" sz="2600" dirty="0" smtClean="0"/>
              <a:t>by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Comparable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551612" y="1219200"/>
            <a:ext cx="5014800" cy="5305802"/>
            <a:chOff x="7770812" y="1418939"/>
            <a:chExt cx="3124201" cy="5269786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418939"/>
              <a:ext cx="3124201" cy="2366872"/>
              <a:chOff x="5226904" y="1009200"/>
              <a:chExt cx="3124201" cy="23668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5" y="1009200"/>
                <a:ext cx="3124200" cy="10194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&lt;&lt;Comparable&lt;Book&gt;&gt;&gt;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+compareTo(Book): int</a:t>
              </a:r>
              <a:endParaRPr lang="en-US" b="1" noProof="1" smtClean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26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3223" y="1371600"/>
            <a:ext cx="11277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compareTo(Book book)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.getTitle())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  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Continues on the next slide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67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</a:t>
            </a:r>
            <a:r>
              <a:rPr lang="en-US" dirty="0" smtClean="0"/>
              <a:t>Book(2)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3223" y="1676400"/>
            <a:ext cx="112776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…</a:t>
            </a:r>
            <a:endParaRPr lang="bg-BG" sz="28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this.getTitle().compareTo(book.getTitle());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08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</a:t>
            </a:r>
            <a:r>
              <a:rPr lang="en-US" dirty="0" smtClean="0"/>
              <a:t>books</a:t>
            </a:r>
          </a:p>
          <a:p>
            <a:r>
              <a:rPr lang="en-US" dirty="0" smtClean="0"/>
              <a:t>Use your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BookComparator</a:t>
            </a:r>
            <a:r>
              <a:rPr lang="en-US" dirty="0" smtClean="0"/>
              <a:t> to sort list of Books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 Comparator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90378" y="3023622"/>
            <a:ext cx="5004892" cy="1825351"/>
            <a:chOff x="7770812" y="1876139"/>
            <a:chExt cx="3124200" cy="1825351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BookComparator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922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430953"/>
            <a:ext cx="11506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Comparator&lt;Book&gt;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second.getYear())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>
              <a:spcBef>
                <a:spcPts val="1200"/>
              </a:spcBef>
            </a:pP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			 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Continues on the next </a:t>
            </a: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slide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</a:t>
            </a:r>
            <a:r>
              <a:rPr lang="en-US" dirty="0" smtClean="0"/>
              <a:t>Comparator(2)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430953"/>
            <a:ext cx="11506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…</a:t>
            </a:r>
            <a:endParaRPr lang="bg-BG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second.getYear())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first.getTitle().compareTo(second.getTitle());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4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Variable arguments</a:t>
            </a:r>
          </a:p>
          <a:p>
            <a:r>
              <a:rPr lang="en-US" dirty="0" smtClean="0"/>
              <a:t>Iterable&lt;T&gt; </a:t>
            </a:r>
          </a:p>
          <a:p>
            <a:r>
              <a:rPr lang="en-US" dirty="0" smtClean="0"/>
              <a:t>Iterator&lt;T&gt;</a:t>
            </a:r>
            <a:endParaRPr lang="en-US" dirty="0"/>
          </a:p>
          <a:p>
            <a:r>
              <a:rPr lang="en-US" dirty="0" smtClean="0"/>
              <a:t>Comparable&lt;T&gt;</a:t>
            </a:r>
          </a:p>
          <a:p>
            <a:r>
              <a:rPr lang="en-US" dirty="0" smtClean="0"/>
              <a:t>Comparator&lt;T&gt;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161211" y="1295400"/>
            <a:ext cx="4310481" cy="46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https://softuni.bg/courses/java-oop-advanced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3886200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86200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13488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5490" y="1304444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98" y="1295400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9130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method to accept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arguments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22959" y="1946463"/>
            <a:ext cx="10820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invoked");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{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("multiple", "Strings");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32612" y="3936298"/>
            <a:ext cx="3109800" cy="851953"/>
          </a:xfrm>
          <a:prstGeom prst="wedgeRoundRectCallout">
            <a:avLst>
              <a:gd name="adj1" fmla="val -43168"/>
              <a:gd name="adj2" fmla="val -21936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Ellipsis syntax</a:t>
            </a: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in the method</a:t>
            </a:r>
            <a:r>
              <a:rPr lang="en-US" sz="3600" dirty="0"/>
              <a:t>.</a:t>
            </a:r>
          </a:p>
          <a:p>
            <a:r>
              <a:rPr lang="en-US" sz="3600" dirty="0"/>
              <a:t>Variable </a:t>
            </a:r>
            <a:r>
              <a:rPr lang="en-US" sz="3600" dirty="0" smtClean="0"/>
              <a:t>argument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last argument</a:t>
            </a:r>
            <a:r>
              <a:rPr lang="en-US" sz="3600" dirty="0"/>
              <a:t>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Arguments Rules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9412" y="2895600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num,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0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Book, which have: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Authors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only one constructor</a:t>
            </a:r>
            <a:r>
              <a:rPr lang="en-US" dirty="0" smtClean="0"/>
              <a:t> for book</a:t>
            </a:r>
          </a:p>
          <a:p>
            <a:r>
              <a:rPr lang="en-US" dirty="0" smtClean="0"/>
              <a:t>Authors can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many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27823" y="1503688"/>
            <a:ext cx="4953000" cy="4668748"/>
            <a:chOff x="7770812" y="1876139"/>
            <a:chExt cx="3124200" cy="4668748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getAuthors(): List&lt;String&gt;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8815" y="1828800"/>
            <a:ext cx="11692022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title, 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this.setYear(year);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this.setAuthors(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Book(2)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7280" y="1447800"/>
            <a:ext cx="116920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setAuthors(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authors.length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99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275400"/>
            <a:ext cx="8938472" cy="820600"/>
          </a:xfrm>
        </p:spPr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Iterable&lt;T&gt; and Iterator&lt;T&gt;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77" y="1219200"/>
            <a:ext cx="5539271" cy="34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2070</Words>
  <Application>Microsoft Office PowerPoint</Application>
  <PresentationFormat>Custom</PresentationFormat>
  <Paragraphs>424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Iterators and Comparators</vt:lpstr>
      <vt:lpstr>Table of Contents</vt:lpstr>
      <vt:lpstr>Questions</vt:lpstr>
      <vt:lpstr>Variable Arguments (varargs)</vt:lpstr>
      <vt:lpstr>Variable Arguments Rules</vt:lpstr>
      <vt:lpstr>Problem: Book</vt:lpstr>
      <vt:lpstr>Solution: Book</vt:lpstr>
      <vt:lpstr>Solution: Book(2)</vt:lpstr>
      <vt:lpstr>Iterable&lt;T&gt; and Iterator&lt;T&gt;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</vt:lpstr>
      <vt:lpstr>Solution: Library (2)</vt:lpstr>
      <vt:lpstr>Solution: Library (3)</vt:lpstr>
      <vt:lpstr>Iterable&lt;T&gt; and Iterator&lt;T&gt;</vt:lpstr>
      <vt:lpstr>Comparable&lt;T&gt; vs Comparator &lt;T&gt;</vt:lpstr>
      <vt:lpstr>Comparator &lt;E&gt; vs Comparable &lt;E&gt;</vt:lpstr>
      <vt:lpstr>Comparator &lt;E&gt; vs Comparable &lt;E&gt;</vt:lpstr>
      <vt:lpstr>Comparable &lt;E&gt;</vt:lpstr>
      <vt:lpstr>Comparator&lt;E&gt;</vt:lpstr>
      <vt:lpstr>Problem: Comparable Book</vt:lpstr>
      <vt:lpstr>Solution: Comparable Book</vt:lpstr>
      <vt:lpstr>Solution: Comparable Book(2)</vt:lpstr>
      <vt:lpstr>Problem: Book Comparator</vt:lpstr>
      <vt:lpstr>Solution: Book Comparator</vt:lpstr>
      <vt:lpstr>Solution: Book Comparator(2)</vt:lpstr>
      <vt:lpstr>Summary</vt:lpstr>
      <vt:lpstr>Java Advanced – Course Overview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/>
  <cp:keywords>Principles, Fundamental, Inheritance, Abstraction,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2018-07-11T00:08:30Z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