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63" r:id="rId3"/>
    <p:sldId id="564" r:id="rId4"/>
    <p:sldId id="538" r:id="rId5"/>
    <p:sldId id="565" r:id="rId6"/>
    <p:sldId id="566" r:id="rId7"/>
    <p:sldId id="567" r:id="rId8"/>
    <p:sldId id="568" r:id="rId9"/>
    <p:sldId id="541" r:id="rId10"/>
    <p:sldId id="569" r:id="rId11"/>
    <p:sldId id="562" r:id="rId12"/>
    <p:sldId id="548" r:id="rId13"/>
    <p:sldId id="578" r:id="rId14"/>
    <p:sldId id="574" r:id="rId15"/>
    <p:sldId id="575" r:id="rId16"/>
    <p:sldId id="571" r:id="rId17"/>
    <p:sldId id="572" r:id="rId18"/>
    <p:sldId id="573" r:id="rId19"/>
    <p:sldId id="576" r:id="rId20"/>
    <p:sldId id="549" r:id="rId21"/>
    <p:sldId id="550" r:id="rId22"/>
    <p:sldId id="577" r:id="rId23"/>
    <p:sldId id="552" r:id="rId24"/>
    <p:sldId id="553" r:id="rId25"/>
    <p:sldId id="579" r:id="rId26"/>
    <p:sldId id="580" r:id="rId27"/>
    <p:sldId id="570" r:id="rId28"/>
    <p:sldId id="559" r:id="rId29"/>
    <p:sldId id="584" r:id="rId30"/>
    <p:sldId id="581" r:id="rId31"/>
    <p:sldId id="421" r:id="rId32"/>
    <p:sldId id="585" r:id="rId33"/>
    <p:sldId id="583" r:id="rId34"/>
    <p:sldId id="508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63"/>
            <p14:sldId id="564"/>
            <p14:sldId id="538"/>
          </p14:sldIdLst>
        </p14:section>
        <p14:section name="Reflection" id="{2B1207B3-F4C8-4E42-AFCB-85846E80A731}">
          <p14:sldIdLst>
            <p14:sldId id="565"/>
            <p14:sldId id="566"/>
            <p14:sldId id="567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  <p14:sldId id="57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  <p14:sldId id="552"/>
          </p14:sldIdLst>
        </p14:section>
        <p14:section name="Access Modifiers" id="{1B5FA702-5AF7-470D-BBB8-A14576F3ABE0}">
          <p14:sldIdLst>
            <p14:sldId id="553"/>
            <p14:sldId id="579"/>
            <p14:sldId id="580"/>
            <p14:sldId id="570"/>
            <p14:sldId id="559"/>
            <p14:sldId id="584"/>
            <p14:sldId id="581"/>
          </p14:sldIdLst>
        </p14:section>
        <p14:section name="Conclusion" id="{BA119ED3-CEAF-44B5-A6EE-07A58DEFFA03}">
          <p14:sldIdLst>
            <p14:sldId id="421"/>
            <p14:sldId id="585"/>
            <p14:sldId id="583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69" d="100"/>
          <a:sy n="69" d="100"/>
        </p:scale>
        <p:origin x="36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76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6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61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29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6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6#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hyperlink" Target="https://softuni.bg/courses/java-oop-advanced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4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85529" y="1113439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Reflection</a:t>
            </a:r>
            <a:r>
              <a:rPr lang="en-US" sz="66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5400" b="1" i="0" u="none" strike="noStrike" cap="none" dirty="0">
              <a:solidFill>
                <a:srgbClr val="F6D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078" y="3021239"/>
            <a:ext cx="2817715" cy="2087196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20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1" name="TextBox 20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026" name="Picture 2" descr="Резултат с изображение за reflec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24" y="4833932"/>
            <a:ext cx="2662237" cy="16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Import ReflectionClass to your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folder in your project</a:t>
            </a:r>
          </a:p>
          <a:p>
            <a:r>
              <a:rPr lang="en-US" dirty="0" smtClean="0"/>
              <a:t>Using reflection print:</a:t>
            </a:r>
            <a:endParaRPr lang="bg-BG" dirty="0" smtClean="0"/>
          </a:p>
          <a:p>
            <a:pPr lvl="1"/>
            <a:r>
              <a:rPr lang="en-US" dirty="0" smtClean="0"/>
              <a:t>This class type</a:t>
            </a:r>
          </a:p>
          <a:p>
            <a:pPr lvl="1"/>
            <a:r>
              <a:rPr lang="en-US" dirty="0" smtClean="0"/>
              <a:t>Super class type</a:t>
            </a:r>
          </a:p>
          <a:p>
            <a:pPr lvl="1"/>
            <a:r>
              <a:rPr lang="en-US" dirty="0" smtClean="0"/>
              <a:t>All Interfaces</a:t>
            </a:r>
          </a:p>
          <a:p>
            <a:pPr lvl="1"/>
            <a:r>
              <a:rPr lang="en-US" dirty="0" smtClean="0"/>
              <a:t>Instantiate object using reflection and print it</a:t>
            </a:r>
          </a:p>
          <a:p>
            <a:r>
              <a:rPr lang="en-US" dirty="0" smtClean="0"/>
              <a:t>Don't change anything in class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Reflection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612" y="970776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Class&lt;Reflection&gt; aClass =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Reflection.class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getSuperclass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Class[] interfaces = aClass.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getInterfaces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//Reflection ref = aClass.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newInstance();</a:t>
            </a:r>
            <a:r>
              <a:rPr lang="en-US" sz="2600" noProof="1" smtClean="0">
                <a:latin typeface="Consolas" pitchFamily="49" charset="0"/>
              </a:rPr>
              <a:t>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aClass.getDeclaredConstructor().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600" noProof="1" smtClean="0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System.out.println(ref);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704012" y="3581400"/>
            <a:ext cx="2889202" cy="452908"/>
          </a:xfrm>
          <a:prstGeom prst="wedgeRoundRectCallout">
            <a:avLst>
              <a:gd name="adj1" fmla="val -45630"/>
              <a:gd name="adj2" fmla="val 12153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</a:t>
            </a:r>
            <a:r>
              <a:rPr lang="en-US" dirty="0" smtClean="0"/>
              <a:t>constructor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 =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aClass.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.getConstructor(String.class);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Get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b="1" dirty="0" smtClean="0"/>
              <a:t> </a:t>
            </a:r>
            <a:r>
              <a:rPr lang="en-US" dirty="0"/>
              <a:t>using </a:t>
            </a:r>
            <a:r>
              <a:rPr lang="en-US" dirty="0" smtClean="0"/>
              <a:t>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parameterTypes =           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constructor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constructor = MyObject.class.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newInstance("arg1",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"arg2"...);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fields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 and typ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676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.getField("somefield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82425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.getDeclaredFields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Setting </a:t>
            </a:r>
            <a:r>
              <a:rPr lang="en-US" dirty="0"/>
              <a:t>value for </a:t>
            </a:r>
            <a:r>
              <a:rPr lang="en-US" dirty="0" smtClean="0"/>
              <a:t>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MyObject.class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getField(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field.get(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656012" y="5181600"/>
            <a:ext cx="7277197" cy="1533081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get and set method should be an instance of the class 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1" y="5181600"/>
            <a:ext cx="7277197" cy="1533081"/>
          </a:xfrm>
          <a:prstGeom prst="wedgeRoundRectCallout">
            <a:avLst>
              <a:gd name="adj1" fmla="val 26671"/>
              <a:gd name="adj2" fmla="val -10688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should be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the class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methods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752600"/>
            <a:ext cx="1120140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aClass.getMethod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",String.class);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495800"/>
            <a:ext cx="112014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740694"/>
            <a:ext cx="111823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returnType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773031"/>
            <a:ext cx="111823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MyObject.class.getMethod("doSomething",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"arg1");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475412" y="5606677"/>
            <a:ext cx="4738155" cy="641723"/>
          </a:xfrm>
          <a:prstGeom prst="wedgeRoundRectCallout">
            <a:avLst>
              <a:gd name="adj1" fmla="val 5603"/>
              <a:gd name="adj2" fmla="val -6414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is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 smtClean="0"/>
              <a:t> get all methods and print: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getters and setters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getter method have its name start with "get", take 0 parameters, and returns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takes 1 </a:t>
            </a:r>
            <a:r>
              <a:rPr lang="en-US" dirty="0" smtClean="0"/>
              <a:t>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Getters and Setters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- What? Why? Where?</a:t>
            </a:r>
          </a:p>
          <a:p>
            <a:r>
              <a:rPr lang="en-US" dirty="0" smtClean="0"/>
              <a:t>Reflection API</a:t>
            </a:r>
          </a:p>
          <a:p>
            <a:pPr marL="819096" lvl="1" indent="-514350"/>
            <a:r>
              <a:rPr lang="en-US" dirty="0" smtClean="0"/>
              <a:t>Reflecting Classes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Constructors</a:t>
            </a:r>
            <a:endParaRPr lang="en-US" dirty="0"/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 smtClean="0"/>
              <a:t>Reflecting </a:t>
            </a:r>
            <a:r>
              <a:rPr lang="en-US" dirty="0"/>
              <a:t>Methods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</a:p>
          <a:p>
            <a:pPr marL="819096" lvl="1" indent="-514350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2" y="9906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.getDeclaredMethods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getters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(method.getName().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startsWith("get"))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getParameterTypes().length 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getters.add(method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getters sorted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2" y="990600"/>
            <a:ext cx="10806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setters = new ArrayList&lt;&gt;();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.startsWith("set")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.getParameterTypes().length ==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(void.class.equals(method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.getReturnType()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setters.add(method);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setters sorted 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2439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Constructors, Fields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class modifiers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Е</a:t>
            </a:r>
            <a:r>
              <a:rPr lang="en-US" dirty="0" smtClean="0"/>
              <a:t>ach </a:t>
            </a:r>
            <a:r>
              <a:rPr lang="en-US" dirty="0"/>
              <a:t>modifier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flag bit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that </a:t>
            </a:r>
            <a:r>
              <a:rPr lang="en-US" dirty="0"/>
              <a:t>is either set or </a:t>
            </a:r>
            <a:r>
              <a:rPr lang="en-US" dirty="0" smtClean="0"/>
              <a:t>cleared</a:t>
            </a:r>
          </a:p>
          <a:p>
            <a:r>
              <a:rPr lang="en-US" dirty="0"/>
              <a:t>You can check the </a:t>
            </a:r>
            <a:r>
              <a:rPr lang="en-US" dirty="0" smtClean="0"/>
              <a:t>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1120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modifiers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419600"/>
            <a:ext cx="1120140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Modifier.isPrivate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Modifier.isProtected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Modifier.isStatic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389812" y="2614882"/>
            <a:ext cx="4607054" cy="1576117"/>
          </a:xfrm>
          <a:prstGeom prst="wedgeRoundRectCallout">
            <a:avLst>
              <a:gd name="adj1" fmla="val -57230"/>
              <a:gd name="adj2" fmla="val -6444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getModifiers()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class annotations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 smtClean="0"/>
              <a:t>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752600"/>
            <a:ext cx="1143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.getAnnotation(MyAnno.class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052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parameterAnnotations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method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fieldAnots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methodAnot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03232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via Java </a:t>
            </a:r>
            <a:r>
              <a:rPr lang="en-US" dirty="0" smtClean="0"/>
              <a:t>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intArray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(int[])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(int.class,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235404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1, 456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stringArrayClass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.getComponentType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You perfectly know how to write High Quality Code</a:t>
            </a:r>
          </a:p>
          <a:p>
            <a:r>
              <a:rPr lang="en-US" dirty="0" smtClean="0"/>
              <a:t>Check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Reflection class</a:t>
            </a:r>
            <a:r>
              <a:rPr lang="en-US" dirty="0" smtClean="0"/>
              <a:t> and print all mistakes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r>
              <a:rPr lang="en-US" dirty="0" smtClean="0"/>
              <a:t> which you can find</a:t>
            </a:r>
          </a:p>
          <a:p>
            <a:r>
              <a:rPr lang="en-US" dirty="0" smtClean="0"/>
              <a:t>Get all fields, getters and setters and sort each category by name</a:t>
            </a:r>
          </a:p>
          <a:p>
            <a:r>
              <a:rPr lang="en-US" dirty="0" smtClean="0"/>
              <a:t>First print mistakes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fields</a:t>
            </a:r>
          </a:p>
          <a:p>
            <a:r>
              <a:rPr lang="en-US" dirty="0" smtClean="0"/>
              <a:t>Then print mistakes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getters</a:t>
            </a:r>
          </a:p>
          <a:p>
            <a:r>
              <a:rPr lang="en-US" dirty="0" smtClean="0"/>
              <a:t>Then print mistakes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High Quality Mistakes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List&lt;Field&gt;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Arrays.asList(aClass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.getDeclaredFields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fields.sort(new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Comparator&lt;Field&gt;()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 o1, Field o2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o1.getName().compareTo(o2.getName());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</a:t>
            </a:r>
            <a:r>
              <a:rPr lang="en-US" dirty="0" smtClean="0"/>
              <a:t>Mistakes(2)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(Field field : fields)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isPrivate(field.getModifiers())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System.out.println(field.getName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+ " must be private!");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5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</a:t>
            </a:r>
            <a:r>
              <a:rPr lang="en-US" dirty="0" smtClean="0"/>
              <a:t>Mistakes(3)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12" y="914400"/>
            <a:ext cx="11658601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methods =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Arrays.asList(aClass.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getDeclaredMethods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(method.getName().startsWith("get"))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(method.getParameterTypes().length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(!Modifier.isPublic(method.getModifiers()))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System.out.println(method.getName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             </a:t>
            </a:r>
            <a:r>
              <a:rPr lang="en-US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have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!");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}}}} 			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do the same for setters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396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https://judge.softuni.bg/Contests/Practice/Index/526#2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What is Reflection</a:t>
            </a:r>
            <a:endParaRPr lang="en-US" dirty="0"/>
          </a:p>
          <a:p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828799"/>
            <a:ext cx="4572000" cy="39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https://softuni.bg/courses/java-oop-advanced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845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programs as their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can be </a:t>
            </a:r>
            <a:r>
              <a:rPr lang="en-US" dirty="0" smtClean="0"/>
              <a:t>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Modify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while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Metaprogramming?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dirty="0" smtClean="0"/>
              <a:t>“In </a:t>
            </a:r>
            <a:r>
              <a:rPr lang="en-US" dirty="0"/>
              <a:t>computer science,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the ability of a computer program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examine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introspect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its own structure and behavior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 smtClean="0"/>
              <a:t>.”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Extensibility features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 librarie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dirty="0" smtClean="0"/>
              <a:t>and visual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development environments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GB" dirty="0"/>
              <a:t> 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tools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3200400"/>
            <a:ext cx="4222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possible to perform an operation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using reflection</a:t>
            </a:r>
            <a:r>
              <a:rPr lang="en-US" dirty="0"/>
              <a:t>, then </a:t>
            </a:r>
            <a:r>
              <a:rPr lang="en-US" dirty="0" smtClean="0"/>
              <a:t>it’s preferable </a:t>
            </a: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Overhead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Restrictions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Exposure of Internals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84812" y="2514600"/>
            <a:ext cx="5506792" cy="3552622"/>
            <a:chOff x="5816472" y="2695778"/>
            <a:chExt cx="5506792" cy="355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49" y="4240595"/>
              <a:ext cx="2553786" cy="2007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О</a:t>
            </a:r>
            <a:r>
              <a:rPr lang="en-US" dirty="0" smtClean="0"/>
              <a:t>btain </a:t>
            </a:r>
            <a:r>
              <a:rPr lang="en-US" dirty="0"/>
              <a:t>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myObjectClass = M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yObject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= 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2" y="5136348"/>
            <a:ext cx="4621999" cy="1144959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ully </a:t>
            </a:r>
            <a:r>
              <a:rPr lang="en-GB" dirty="0"/>
              <a:t>qualified class </a:t>
            </a:r>
            <a:r>
              <a:rPr lang="en-GB" dirty="0" smtClean="0"/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name without the </a:t>
            </a:r>
            <a:r>
              <a:rPr lang="en-US" dirty="0" smtClean="0"/>
              <a:t>package </a:t>
            </a:r>
            <a:r>
              <a:rPr lang="en-US" dirty="0"/>
              <a:t>name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.getSimpleName();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parent 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Obtain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Reflection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dirty="0"/>
              <a:t>the interfaces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specifically declared</a:t>
            </a:r>
            <a:r>
              <a:rPr lang="en-US" b="1" dirty="0"/>
              <a:t> </a:t>
            </a:r>
            <a:r>
              <a:rPr lang="en-GB" dirty="0"/>
              <a:t>implemented </a:t>
            </a:r>
            <a:r>
              <a:rPr lang="en-US" dirty="0" smtClean="0"/>
              <a:t>by </a:t>
            </a:r>
            <a:r>
              <a:rPr lang="en-US" dirty="0"/>
              <a:t>a given </a:t>
            </a:r>
            <a:r>
              <a:rPr lang="en-US" dirty="0" smtClean="0"/>
              <a:t>class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returned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.getSuperclass();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1960</Words>
  <Application>Microsoft Office PowerPoint</Application>
  <PresentationFormat>Custom</PresentationFormat>
  <Paragraphs>410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Reflection </vt:lpstr>
      <vt:lpstr>Table of Contents</vt:lpstr>
      <vt:lpstr>Questions</vt:lpstr>
      <vt:lpstr>What is Metaprogramming?</vt:lpstr>
      <vt:lpstr>What is Reflection?</vt:lpstr>
      <vt:lpstr>What is Reflection?</vt:lpstr>
      <vt:lpstr>The Class Object</vt:lpstr>
      <vt:lpstr>Class Name</vt:lpstr>
      <vt:lpstr>Base Class and Interfaces</vt:lpstr>
      <vt:lpstr>Problem: Reflection</vt:lpstr>
      <vt:lpstr>Solution: Reflection</vt:lpstr>
      <vt:lpstr>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Constructors, Fields and Methods</vt:lpstr>
      <vt:lpstr>Access Modifiers</vt:lpstr>
      <vt:lpstr>Annotations</vt:lpstr>
      <vt:lpstr>Arrays</vt:lpstr>
      <vt:lpstr>Problem: High Quality Mistakes</vt:lpstr>
      <vt:lpstr>Solution: High Quality Mistakes</vt:lpstr>
      <vt:lpstr>Solution: High Quality Mistakes(2)</vt:lpstr>
      <vt:lpstr>Solution: High Quality Mistakes(3)</vt:lpstr>
      <vt:lpstr>Summary</vt:lpstr>
      <vt:lpstr>Java Advanced – Course Overview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C# Basics Course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2018-07-14T15:45:40Z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