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9"/>
  </p:notesMasterIdLst>
  <p:handoutMasterIdLst>
    <p:handoutMasterId r:id="rId40"/>
  </p:handoutMasterIdLst>
  <p:sldIdLst>
    <p:sldId id="546" r:id="rId3"/>
    <p:sldId id="547" r:id="rId4"/>
    <p:sldId id="610" r:id="rId5"/>
    <p:sldId id="611" r:id="rId6"/>
    <p:sldId id="612" r:id="rId7"/>
    <p:sldId id="534" r:id="rId8"/>
    <p:sldId id="573" r:id="rId9"/>
    <p:sldId id="613" r:id="rId10"/>
    <p:sldId id="614" r:id="rId11"/>
    <p:sldId id="615" r:id="rId12"/>
    <p:sldId id="617" r:id="rId13"/>
    <p:sldId id="618" r:id="rId14"/>
    <p:sldId id="632" r:id="rId15"/>
    <p:sldId id="616" r:id="rId16"/>
    <p:sldId id="624" r:id="rId17"/>
    <p:sldId id="625" r:id="rId18"/>
    <p:sldId id="639" r:id="rId19"/>
    <p:sldId id="622" r:id="rId20"/>
    <p:sldId id="630" r:id="rId21"/>
    <p:sldId id="619" r:id="rId22"/>
    <p:sldId id="620" r:id="rId23"/>
    <p:sldId id="586" r:id="rId24"/>
    <p:sldId id="633" r:id="rId25"/>
    <p:sldId id="627" r:id="rId26"/>
    <p:sldId id="635" r:id="rId27"/>
    <p:sldId id="636" r:id="rId28"/>
    <p:sldId id="588" r:id="rId29"/>
    <p:sldId id="634" r:id="rId30"/>
    <p:sldId id="621" r:id="rId31"/>
    <p:sldId id="628" r:id="rId32"/>
    <p:sldId id="623" r:id="rId33"/>
    <p:sldId id="631" r:id="rId34"/>
    <p:sldId id="517" r:id="rId35"/>
    <p:sldId id="640" r:id="rId36"/>
    <p:sldId id="638" r:id="rId37"/>
    <p:sldId id="472" r:id="rId3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7FE53-38F6-41FB-B0C0-5719707534C6}">
          <p14:sldIdLst>
            <p14:sldId id="546"/>
            <p14:sldId id="547"/>
            <p14:sldId id="610"/>
          </p14:sldIdLst>
        </p14:section>
        <p14:section name="Open/Closed Principle" id="{93EC3D98-B4C4-4925-9628-3CC91BF92D22}">
          <p14:sldIdLst>
            <p14:sldId id="611"/>
            <p14:sldId id="612"/>
            <p14:sldId id="534"/>
            <p14:sldId id="573"/>
            <p14:sldId id="613"/>
            <p14:sldId id="614"/>
            <p14:sldId id="615"/>
            <p14:sldId id="617"/>
            <p14:sldId id="618"/>
            <p14:sldId id="632"/>
            <p14:sldId id="616"/>
            <p14:sldId id="624"/>
            <p14:sldId id="625"/>
            <p14:sldId id="639"/>
            <p14:sldId id="622"/>
            <p14:sldId id="630"/>
          </p14:sldIdLst>
        </p14:section>
        <p14:section name="Liskov Substitution Principle" id="{B4F5CFA0-106B-4868-92F6-315CCA020A61}">
          <p14:sldIdLst>
            <p14:sldId id="619"/>
            <p14:sldId id="620"/>
            <p14:sldId id="586"/>
            <p14:sldId id="633"/>
            <p14:sldId id="627"/>
            <p14:sldId id="635"/>
            <p14:sldId id="636"/>
            <p14:sldId id="588"/>
            <p14:sldId id="634"/>
            <p14:sldId id="621"/>
            <p14:sldId id="628"/>
            <p14:sldId id="623"/>
            <p14:sldId id="631"/>
          </p14:sldIdLst>
        </p14:section>
        <p14:section name="Conclusion" id="{D3D1568E-E365-4455-8F65-4D552FE30044}">
          <p14:sldIdLst>
            <p14:sldId id="517"/>
            <p14:sldId id="640"/>
            <p14:sldId id="638"/>
            <p14:sldId id="47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01" autoAdjust="0"/>
    <p:restoredTop sz="94434" autoAdjust="0"/>
  </p:normalViewPr>
  <p:slideViewPr>
    <p:cSldViewPr>
      <p:cViewPr varScale="1">
        <p:scale>
          <a:sx n="69" d="100"/>
          <a:sy n="69" d="100"/>
        </p:scale>
        <p:origin x="248" y="4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16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7/16/2018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7/16/2018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creativecommons.org/licenses/by-nc-sa/4.0/"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Datatype" TargetMode="External"/><Relationship Id="rId5" Type="http://schemas.openxmlformats.org/officeDocument/2006/relationships/hyperlink" Target="https://en.wikipedia.org/wiki/Subtype" TargetMode="External"/><Relationship Id="rId4" Type="http://schemas.openxmlformats.org/officeDocument/2006/relationships/hyperlink" Target="https://en.wikipedia.org/wiki/Computer_progra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Extensibility#cite_note-2"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Extensibility#cite_note-1"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System" TargetMode="External"/><Relationship Id="rId5" Type="http://schemas.openxmlformats.org/officeDocument/2006/relationships/hyperlink" Target="https://en.wikipedia.org/wiki/Systems_design" TargetMode="External"/><Relationship Id="rId10" Type="http://schemas.openxmlformats.org/officeDocument/2006/relationships/hyperlink" Target="http://creativecommons.org/licenses/by-nc-sa/4.0/" TargetMode="External"/><Relationship Id="rId4" Type="http://schemas.openxmlformats.org/officeDocument/2006/relationships/hyperlink" Target="https://en.wikipedia.org/wiki/Forward_compatibility" TargetMode="External"/><Relationship Id="rId9" Type="http://schemas.openxmlformats.org/officeDocument/2006/relationships/hyperlink" Target="http://softuni.or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92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029494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26327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22728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07403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788129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27963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60408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531023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110884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Substitutability</a:t>
            </a:r>
            <a:r>
              <a:rPr lang="en-GB" sz="1600" b="0" i="0" kern="1200" dirty="0">
                <a:solidFill>
                  <a:schemeClr val="tx1"/>
                </a:solidFill>
                <a:effectLst/>
                <a:latin typeface="+mn-lt"/>
                <a:ea typeface="+mn-ea"/>
                <a:cs typeface="+mn-cs"/>
              </a:rPr>
              <a:t> is a principle in </a:t>
            </a:r>
            <a:r>
              <a:rPr lang="en-GB" sz="1600" b="0" i="0" u="none" strike="noStrike" kern="1200" dirty="0">
                <a:solidFill>
                  <a:schemeClr val="tx1"/>
                </a:solidFill>
                <a:effectLst/>
                <a:latin typeface="+mn-lt"/>
                <a:ea typeface="+mn-ea"/>
                <a:cs typeface="+mn-cs"/>
                <a:hlinkClick r:id="rId3" tooltip="Object-oriented programming"/>
              </a:rPr>
              <a:t>object-oriented programming</a:t>
            </a:r>
            <a:r>
              <a:rPr lang="en-GB" sz="1600" b="0" i="0" kern="1200" dirty="0">
                <a:solidFill>
                  <a:schemeClr val="tx1"/>
                </a:solidFill>
                <a:effectLst/>
                <a:latin typeface="+mn-lt"/>
                <a:ea typeface="+mn-ea"/>
                <a:cs typeface="+mn-cs"/>
              </a:rPr>
              <a:t> that states that, in a </a:t>
            </a:r>
            <a:r>
              <a:rPr lang="en-GB" sz="1600" b="0" i="0" u="none" strike="noStrike" kern="1200" dirty="0">
                <a:solidFill>
                  <a:schemeClr val="tx1"/>
                </a:solidFill>
                <a:effectLst/>
                <a:latin typeface="+mn-lt"/>
                <a:ea typeface="+mn-ea"/>
                <a:cs typeface="+mn-cs"/>
                <a:hlinkClick r:id="rId4" tooltip="Computer program"/>
              </a:rPr>
              <a:t>computer program</a:t>
            </a:r>
            <a:r>
              <a:rPr lang="en-GB" sz="1600" b="0" i="0" kern="1200" dirty="0">
                <a:solidFill>
                  <a:schemeClr val="tx1"/>
                </a:solidFill>
                <a:effectLst/>
                <a:latin typeface="+mn-lt"/>
                <a:ea typeface="+mn-ea"/>
                <a:cs typeface="+mn-cs"/>
              </a:rPr>
              <a:t>, if S is a </a:t>
            </a:r>
            <a:r>
              <a:rPr lang="en-GB" sz="1600" b="0" i="0" u="none" strike="noStrike" kern="1200" dirty="0">
                <a:solidFill>
                  <a:schemeClr val="tx1"/>
                </a:solidFill>
                <a:effectLst/>
                <a:latin typeface="+mn-lt"/>
                <a:ea typeface="+mn-ea"/>
                <a:cs typeface="+mn-cs"/>
                <a:hlinkClick r:id="rId5" tooltip="Subtype"/>
              </a:rPr>
              <a:t>subtype</a:t>
            </a:r>
            <a:r>
              <a:rPr lang="en-GB" sz="1600" b="0" i="0" kern="1200" dirty="0">
                <a:solidFill>
                  <a:schemeClr val="tx1"/>
                </a:solidFill>
                <a:effectLst/>
                <a:latin typeface="+mn-lt"/>
                <a:ea typeface="+mn-ea"/>
                <a:cs typeface="+mn-cs"/>
              </a:rPr>
              <a:t> of T, then objects of </a:t>
            </a:r>
            <a:r>
              <a:rPr lang="en-GB" sz="1600" b="0" i="0" u="none" strike="noStrike" kern="1200" dirty="0">
                <a:solidFill>
                  <a:schemeClr val="tx1"/>
                </a:solidFill>
                <a:effectLst/>
                <a:latin typeface="+mn-lt"/>
                <a:ea typeface="+mn-ea"/>
                <a:cs typeface="+mn-cs"/>
                <a:hlinkClick r:id="rId6" tooltip="Datatype"/>
              </a:rPr>
              <a:t>type</a:t>
            </a:r>
            <a:r>
              <a:rPr lang="en-GB" sz="1600" b="0" i="0" kern="1200" dirty="0">
                <a:solidFill>
                  <a:schemeClr val="tx1"/>
                </a:solidFill>
                <a:effectLst/>
                <a:latin typeface="+mn-lt"/>
                <a:ea typeface="+mn-ea"/>
                <a:cs typeface="+mn-cs"/>
              </a:rPr>
              <a:t> T may be </a:t>
            </a:r>
            <a:r>
              <a:rPr lang="en-GB" sz="1600" b="0" i="1" kern="1200" dirty="0">
                <a:solidFill>
                  <a:schemeClr val="tx1"/>
                </a:solidFill>
                <a:effectLst/>
                <a:latin typeface="+mn-lt"/>
                <a:ea typeface="+mn-ea"/>
                <a:cs typeface="+mn-cs"/>
              </a:rPr>
              <a:t>replaced</a:t>
            </a:r>
            <a:r>
              <a:rPr lang="en-GB" sz="1600" b="0" i="0" kern="1200" dirty="0">
                <a:solidFill>
                  <a:schemeClr val="tx1"/>
                </a:solidFill>
                <a:effectLst/>
                <a:latin typeface="+mn-lt"/>
                <a:ea typeface="+mn-ea"/>
                <a:cs typeface="+mn-cs"/>
              </a:rPr>
              <a:t> with objects of type S (i.e., an object of the type T may be </a:t>
            </a:r>
            <a:r>
              <a:rPr lang="en-GB" sz="1600" b="0" i="1" kern="1200" dirty="0">
                <a:solidFill>
                  <a:schemeClr val="tx1"/>
                </a:solidFill>
                <a:effectLst/>
                <a:latin typeface="+mn-lt"/>
                <a:ea typeface="+mn-ea"/>
                <a:cs typeface="+mn-cs"/>
              </a:rPr>
              <a:t>substituted</a:t>
            </a:r>
            <a:r>
              <a:rPr lang="en-GB" sz="1600" b="0" i="0" kern="1200" dirty="0">
                <a:solidFill>
                  <a:schemeClr val="tx1"/>
                </a:solidFill>
                <a:effectLst/>
                <a:latin typeface="+mn-lt"/>
                <a:ea typeface="+mn-ea"/>
                <a:cs typeface="+mn-cs"/>
              </a:rPr>
              <a:t> with its subtype object of the type S) without altering any of the desirable properties of that program (correctness, task performed, etc.). </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7"/>
              </a:rPr>
              <a:t>http://softuni.org</a:t>
            </a:r>
            <a:endParaRPr lang="en-US" sz="1000"/>
          </a:p>
          <a:p>
            <a:r>
              <a:rPr lang="en-US" sz="1000"/>
              <a:t>This work is licensed under the </a:t>
            </a:r>
            <a:r>
              <a:rPr lang="en-US" sz="1000" u="sng" noProof="1">
                <a:hlinkClick r:id="rId8"/>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84524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xfrm>
            <a:off x="382588" y="685800"/>
            <a:ext cx="6092825" cy="3429000"/>
          </a:xfrm>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773503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3592561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51801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4212921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2920333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u="none" strike="noStrike" kern="1200" baseline="0" dirty="0">
                <a:solidFill>
                  <a:schemeClr val="tx1"/>
                </a:solidFill>
                <a:latin typeface="+mn-lt"/>
                <a:ea typeface="+mn-ea"/>
                <a:cs typeface="+mn-cs"/>
              </a:rPr>
              <a:t>E.g. Animal is substitutable for Dog</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1133370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u="none" strike="noStrike" kern="1200" baseline="0" dirty="0">
                <a:solidFill>
                  <a:schemeClr val="tx1"/>
                </a:solidFill>
                <a:latin typeface="+mn-lt"/>
                <a:ea typeface="+mn-ea"/>
                <a:cs typeface="+mn-cs"/>
              </a:rPr>
              <a:t>E.g. Animal is substitutable for Dog</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2369605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44712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1374468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81197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706709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73255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7325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56691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In </a:t>
            </a:r>
            <a:r>
              <a:rPr lang="en-GB" sz="1600" b="0" i="0" u="none" strike="noStrike" kern="1200" dirty="0">
                <a:solidFill>
                  <a:schemeClr val="tx1"/>
                </a:solidFill>
                <a:effectLst/>
                <a:latin typeface="+mn-lt"/>
                <a:ea typeface="+mn-ea"/>
                <a:cs typeface="+mn-cs"/>
                <a:hlinkClick r:id="rId3" tooltip="Software engineering"/>
              </a:rPr>
              <a:t>software engineering</a:t>
            </a:r>
            <a:r>
              <a:rPr lang="en-GB" sz="1600" b="0" i="0" kern="1200" dirty="0">
                <a:solidFill>
                  <a:schemeClr val="tx1"/>
                </a:solidFill>
                <a:effectLst/>
                <a:latin typeface="+mn-lt"/>
                <a:ea typeface="+mn-ea"/>
                <a:cs typeface="+mn-cs"/>
              </a:rPr>
              <a:t>, </a:t>
            </a:r>
            <a:r>
              <a:rPr lang="en-GB" sz="1600" b="1" i="0" kern="1200" dirty="0">
                <a:solidFill>
                  <a:schemeClr val="tx1"/>
                </a:solidFill>
                <a:effectLst/>
                <a:latin typeface="+mn-lt"/>
                <a:ea typeface="+mn-ea"/>
                <a:cs typeface="+mn-cs"/>
              </a:rPr>
              <a:t>extensibility</a:t>
            </a:r>
            <a:r>
              <a:rPr lang="en-GB" sz="1600" b="0" i="0" kern="1200" dirty="0">
                <a:solidFill>
                  <a:schemeClr val="tx1"/>
                </a:solidFill>
                <a:effectLst/>
                <a:latin typeface="+mn-lt"/>
                <a:ea typeface="+mn-ea"/>
                <a:cs typeface="+mn-cs"/>
              </a:rPr>
              <a:t> (not to be confused with </a:t>
            </a:r>
            <a:r>
              <a:rPr lang="en-GB" sz="1600" b="0" i="0" u="none" strike="noStrike" kern="1200" dirty="0">
                <a:solidFill>
                  <a:schemeClr val="tx1"/>
                </a:solidFill>
                <a:effectLst/>
                <a:latin typeface="+mn-lt"/>
                <a:ea typeface="+mn-ea"/>
                <a:cs typeface="+mn-cs"/>
                <a:hlinkClick r:id="rId4" tooltip="Forward compatibility"/>
              </a:rPr>
              <a:t>forward compatibility</a:t>
            </a:r>
            <a:r>
              <a:rPr lang="en-GB" sz="1600" b="0" i="0" kern="1200" dirty="0">
                <a:solidFill>
                  <a:schemeClr val="tx1"/>
                </a:solidFill>
                <a:effectLst/>
                <a:latin typeface="+mn-lt"/>
                <a:ea typeface="+mn-ea"/>
                <a:cs typeface="+mn-cs"/>
              </a:rPr>
              <a:t>) is a </a:t>
            </a:r>
            <a:r>
              <a:rPr lang="en-GB" sz="1600" b="0" i="0" u="none" strike="noStrike" kern="1200" dirty="0">
                <a:solidFill>
                  <a:schemeClr val="tx1"/>
                </a:solidFill>
                <a:effectLst/>
                <a:latin typeface="+mn-lt"/>
                <a:ea typeface="+mn-ea"/>
                <a:cs typeface="+mn-cs"/>
                <a:hlinkClick r:id="rId5" tooltip="Systems design"/>
              </a:rPr>
              <a:t>systems design</a:t>
            </a:r>
            <a:r>
              <a:rPr lang="en-GB" sz="1600" b="0" i="0" kern="1200" dirty="0">
                <a:solidFill>
                  <a:schemeClr val="tx1"/>
                </a:solidFill>
                <a:effectLst/>
                <a:latin typeface="+mn-lt"/>
                <a:ea typeface="+mn-ea"/>
                <a:cs typeface="+mn-cs"/>
              </a:rPr>
              <a:t> principle where the implementation takes future growth into consideration. It is a systemic measure of the ability to extend a </a:t>
            </a:r>
            <a:r>
              <a:rPr lang="en-GB" sz="1600" b="0" i="0" u="none" strike="noStrike" kern="1200" dirty="0">
                <a:solidFill>
                  <a:schemeClr val="tx1"/>
                </a:solidFill>
                <a:effectLst/>
                <a:latin typeface="+mn-lt"/>
                <a:ea typeface="+mn-ea"/>
                <a:cs typeface="+mn-cs"/>
                <a:hlinkClick r:id="rId6" tooltip="System"/>
              </a:rPr>
              <a:t>system</a:t>
            </a:r>
            <a:r>
              <a:rPr lang="en-GB" sz="1600" b="0" i="0" kern="1200" dirty="0">
                <a:solidFill>
                  <a:schemeClr val="tx1"/>
                </a:solidFill>
                <a:effectLst/>
                <a:latin typeface="+mn-lt"/>
                <a:ea typeface="+mn-ea"/>
                <a:cs typeface="+mn-cs"/>
              </a:rPr>
              <a:t> and the level of effort required to implement the extension. Extensions can be through the addition of new functionality or through modification of existing functionality. The central theme is to provide for change – typically enhancements – while minimizing impact to existing system functions.</a:t>
            </a:r>
          </a:p>
          <a:p>
            <a:r>
              <a:rPr lang="en-GB" sz="1600" b="1" i="0" kern="1200" dirty="0">
                <a:solidFill>
                  <a:schemeClr val="tx1"/>
                </a:solidFill>
                <a:effectLst/>
                <a:latin typeface="+mn-lt"/>
                <a:ea typeface="+mn-ea"/>
                <a:cs typeface="+mn-cs"/>
              </a:rPr>
              <a:t>Extensibility</a:t>
            </a:r>
            <a:r>
              <a:rPr lang="en-GB" sz="1600" b="0" i="0" kern="1200" dirty="0">
                <a:solidFill>
                  <a:schemeClr val="tx1"/>
                </a:solidFill>
                <a:effectLst/>
                <a:latin typeface="+mn-lt"/>
                <a:ea typeface="+mn-ea"/>
                <a:cs typeface="+mn-cs"/>
              </a:rPr>
              <a:t> is a software design principle defined as a system’s ability to have new functionality extended, in which the system’s internal structure and data flow are minimally or not affected, particularly that recompiling or changing the original source code is unnecessary when changing a system’s </a:t>
            </a:r>
            <a:r>
              <a:rPr lang="en-GB" sz="1600" b="0" i="0" kern="1200" dirty="0" err="1">
                <a:solidFill>
                  <a:schemeClr val="tx1"/>
                </a:solidFill>
                <a:effectLst/>
                <a:latin typeface="+mn-lt"/>
                <a:ea typeface="+mn-ea"/>
                <a:cs typeface="+mn-cs"/>
              </a:rPr>
              <a:t>behavior</a:t>
            </a:r>
            <a:r>
              <a:rPr lang="en-GB" sz="1600" b="0" i="0" kern="1200" dirty="0">
                <a:solidFill>
                  <a:schemeClr val="tx1"/>
                </a:solidFill>
                <a:effectLst/>
                <a:latin typeface="+mn-lt"/>
                <a:ea typeface="+mn-ea"/>
                <a:cs typeface="+mn-cs"/>
              </a:rPr>
              <a:t>, either by the creator or other programmers.</a:t>
            </a:r>
            <a:r>
              <a:rPr lang="en-GB" sz="1600" b="0" i="0" u="none" strike="noStrike" kern="1200" baseline="30000" dirty="0">
                <a:solidFill>
                  <a:schemeClr val="tx1"/>
                </a:solidFill>
                <a:effectLst/>
                <a:latin typeface="+mn-lt"/>
                <a:ea typeface="+mn-ea"/>
                <a:cs typeface="+mn-cs"/>
                <a:hlinkClick r:id="rId7"/>
              </a:rPr>
              <a:t>[1]</a:t>
            </a:r>
            <a:r>
              <a:rPr lang="en-GB" sz="1600" b="0" i="0" kern="1200" dirty="0">
                <a:solidFill>
                  <a:schemeClr val="tx1"/>
                </a:solidFill>
                <a:effectLst/>
                <a:latin typeface="+mn-lt"/>
                <a:ea typeface="+mn-ea"/>
                <a:cs typeface="+mn-cs"/>
              </a:rPr>
              <a:t> Because software systems are long lived and will be modified for new features and added functionalities demanded by users, extensibility enables developers to expand or add to the software’s capabilities and facilitates systematic reuse. Some of its approaches include facilities for allowing users’ own program routines to be inserted and the abilities to define new data types as well as to define new formatting </a:t>
            </a:r>
            <a:r>
              <a:rPr lang="en-GB" sz="1600" b="0" i="0" kern="1200" dirty="0" err="1">
                <a:solidFill>
                  <a:schemeClr val="tx1"/>
                </a:solidFill>
                <a:effectLst/>
                <a:latin typeface="+mn-lt"/>
                <a:ea typeface="+mn-ea"/>
                <a:cs typeface="+mn-cs"/>
              </a:rPr>
              <a:t>markup</a:t>
            </a:r>
            <a:r>
              <a:rPr lang="en-GB" sz="1600" b="0" i="0" kern="1200" dirty="0">
                <a:solidFill>
                  <a:schemeClr val="tx1"/>
                </a:solidFill>
                <a:effectLst/>
                <a:latin typeface="+mn-lt"/>
                <a:ea typeface="+mn-ea"/>
                <a:cs typeface="+mn-cs"/>
              </a:rPr>
              <a:t> tags.</a:t>
            </a:r>
            <a:r>
              <a:rPr lang="en-GB" sz="1600" b="0" i="0" u="none" strike="noStrike" kern="1200" baseline="30000" dirty="0">
                <a:solidFill>
                  <a:schemeClr val="tx1"/>
                </a:solidFill>
                <a:effectLst/>
                <a:latin typeface="+mn-lt"/>
                <a:ea typeface="+mn-ea"/>
                <a:cs typeface="+mn-cs"/>
                <a:hlinkClick r:id="rId8"/>
              </a:rPr>
              <a:t>[2]</a:t>
            </a:r>
            <a:endParaRPr lang="en-GB" sz="1600" b="0" i="0" kern="1200" dirty="0">
              <a:solidFill>
                <a:schemeClr val="tx1"/>
              </a:solidFill>
              <a:effectLst/>
              <a:latin typeface="+mn-lt"/>
              <a:ea typeface="+mn-ea"/>
              <a:cs typeface="+mn-cs"/>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9"/>
              </a:rPr>
              <a:t>http://softuni.org</a:t>
            </a:r>
            <a:endParaRPr lang="en-US" sz="1000"/>
          </a:p>
          <a:p>
            <a:r>
              <a:rPr lang="en-US" sz="1000"/>
              <a:t>This work is licensed under the </a:t>
            </a:r>
            <a:r>
              <a:rPr lang="en-US" sz="1000" u="sng" noProof="1">
                <a:hlinkClick r:id="rId10"/>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23693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5763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799821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00864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74834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06723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7/16/2018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7" name="Picture 16">
            <a:extLst>
              <a:ext uri="{FF2B5EF4-FFF2-40B4-BE49-F238E27FC236}">
                <a16:creationId xmlns:a16="http://schemas.microsoft.com/office/drawing/2014/main" id="{499F432C-DAEA-400E-A53E-57A9FB8885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45168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7/16/2018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hyperlink" Target="http://softuni.b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hyperlink" Target="https://www.superhosting.bg/" TargetMode="External"/><Relationship Id="rId13" Type="http://schemas.openxmlformats.org/officeDocument/2006/relationships/image" Target="../media/image26.png"/><Relationship Id="rId18" Type="http://schemas.openxmlformats.org/officeDocument/2006/relationships/image" Target="../media/image29.png"/><Relationship Id="rId26" Type="http://schemas.openxmlformats.org/officeDocument/2006/relationships/image" Target="../media/image33.png"/><Relationship Id="rId3" Type="http://schemas.openxmlformats.org/officeDocument/2006/relationships/hyperlink" Target="https://softuni.bg/courses/java-oop-advanced" TargetMode="External"/><Relationship Id="rId21" Type="http://schemas.openxmlformats.org/officeDocument/2006/relationships/hyperlink" Target="http://www.telenor.bg/" TargetMode="External"/><Relationship Id="rId7" Type="http://schemas.openxmlformats.org/officeDocument/2006/relationships/image" Target="../media/image23.png"/><Relationship Id="rId12" Type="http://schemas.openxmlformats.org/officeDocument/2006/relationships/hyperlink" Target="http://xs-software.com/" TargetMode="External"/><Relationship Id="rId17" Type="http://schemas.openxmlformats.org/officeDocument/2006/relationships/image" Target="../media/image28.png"/><Relationship Id="rId25" Type="http://schemas.openxmlformats.org/officeDocument/2006/relationships/hyperlink" Target="http://smartit.bg/" TargetMode="External"/><Relationship Id="rId2" Type="http://schemas.openxmlformats.org/officeDocument/2006/relationships/notesSlide" Target="../notesSlides/notesSlide31.xml"/><Relationship Id="rId16" Type="http://schemas.openxmlformats.org/officeDocument/2006/relationships/hyperlink" Target="https://aeternity.com/" TargetMode="External"/><Relationship Id="rId20" Type="http://schemas.openxmlformats.org/officeDocument/2006/relationships/image" Target="../media/image30.jpeg"/><Relationship Id="rId1" Type="http://schemas.openxmlformats.org/officeDocument/2006/relationships/slideLayout" Target="../slideLayouts/slideLayout5.xml"/><Relationship Id="rId6" Type="http://schemas.openxmlformats.org/officeDocument/2006/relationships/hyperlink" Target="http://www.softwaregroup-bg.com/" TargetMode="External"/><Relationship Id="rId11" Type="http://schemas.openxmlformats.org/officeDocument/2006/relationships/image" Target="../media/image25.png"/><Relationship Id="rId24" Type="http://schemas.openxmlformats.org/officeDocument/2006/relationships/image" Target="../media/image32.png"/><Relationship Id="rId5" Type="http://schemas.openxmlformats.org/officeDocument/2006/relationships/image" Target="../media/image22.png"/><Relationship Id="rId15" Type="http://schemas.openxmlformats.org/officeDocument/2006/relationships/image" Target="../media/image27.png"/><Relationship Id="rId23" Type="http://schemas.openxmlformats.org/officeDocument/2006/relationships/hyperlink" Target="https://www.sbtech.com/" TargetMode="External"/><Relationship Id="rId10" Type="http://schemas.openxmlformats.org/officeDocument/2006/relationships/hyperlink" Target="https://netpeak.net/" TargetMode="External"/><Relationship Id="rId19" Type="http://schemas.openxmlformats.org/officeDocument/2006/relationships/hyperlink" Target="https://www.liebherr.com/en/deu/start/start-page.html" TargetMode="External"/><Relationship Id="rId4" Type="http://schemas.openxmlformats.org/officeDocument/2006/relationships/hyperlink" Target="http://www.infragistics.com/" TargetMode="External"/><Relationship Id="rId9" Type="http://schemas.openxmlformats.org/officeDocument/2006/relationships/image" Target="../media/image24.png"/><Relationship Id="rId14" Type="http://schemas.openxmlformats.org/officeDocument/2006/relationships/hyperlink" Target="http://www.indeavr.com/" TargetMode="External"/><Relationship Id="rId22" Type="http://schemas.openxmlformats.org/officeDocument/2006/relationships/image" Target="../media/image31.png"/></Relationships>
</file>

<file path=ppt/slides/_rels/slide35.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36.png"/><Relationship Id="rId4" Type="http://schemas.openxmlformats.org/officeDocument/2006/relationships/hyperlink" Target="http://softuni.foundation/" TargetMode="External"/><Relationship Id="rId9" Type="http://schemas.openxmlformats.org/officeDocument/2006/relationships/image" Target="../media/image35.png"/></Relationships>
</file>

<file path=ppt/slides/_rels/slide36.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482723" y="685800"/>
            <a:ext cx="10098089" cy="1171550"/>
          </a:xfrm>
          <a:prstGeom prst="rect">
            <a:avLst/>
          </a:prstGeom>
          <a:noFill/>
          <a:ln>
            <a:noFill/>
          </a:ln>
        </p:spPr>
        <p:txBody>
          <a:bodyPr lIns="0" tIns="0" rIns="0" bIns="0" anchor="ctr" anchorCtr="0">
            <a:noAutofit/>
          </a:bodyPr>
          <a:lstStyle/>
          <a:p>
            <a:pPr marL="0" marR="0" lvl="0" indent="0" algn="r" rtl="0">
              <a:lnSpc>
                <a:spcPct val="90000"/>
              </a:lnSpc>
              <a:spcBef>
                <a:spcPts val="0"/>
              </a:spcBef>
              <a:spcAft>
                <a:spcPts val="0"/>
              </a:spcAft>
              <a:buClr>
                <a:srgbClr val="F6D18E"/>
              </a:buClr>
              <a:buSzPct val="25000"/>
              <a:buFont typeface="Calibri"/>
              <a:buNone/>
            </a:pPr>
            <a:r>
              <a:rPr lang="en-US" sz="5400" b="1" i="0" u="none" strike="noStrike" cap="none" dirty="0" smtClean="0">
                <a:solidFill>
                  <a:srgbClr val="F6D18E"/>
                </a:solidFill>
                <a:latin typeface="Calibri"/>
                <a:ea typeface="Calibri"/>
                <a:cs typeface="Calibri"/>
                <a:sym typeface="Calibri"/>
              </a:rPr>
              <a:t>Open/Closed </a:t>
            </a:r>
            <a:r>
              <a:rPr lang="en-US" sz="5400" b="1" i="0" u="none" strike="noStrike" cap="none" dirty="0">
                <a:solidFill>
                  <a:srgbClr val="F6D18E"/>
                </a:solidFill>
                <a:latin typeface="Calibri"/>
                <a:ea typeface="Calibri"/>
                <a:cs typeface="Calibri"/>
                <a:sym typeface="Calibri"/>
              </a:rPr>
              <a:t>and Liskov Principles</a:t>
            </a:r>
          </a:p>
        </p:txBody>
      </p:sp>
      <p:pic>
        <p:nvPicPr>
          <p:cNvPr id="13" name="Picture 12"/>
          <p:cNvPicPr>
            <a:picLocks noChangeAspect="1"/>
          </p:cNvPicPr>
          <p:nvPr/>
        </p:nvPicPr>
        <p:blipFill>
          <a:blip r:embed="rId3" cstate="print"/>
          <a:stretch>
            <a:fillRect/>
          </a:stretch>
        </p:blipFill>
        <p:spPr>
          <a:xfrm>
            <a:off x="7598093" y="3037029"/>
            <a:ext cx="2408633" cy="2003983"/>
          </a:xfrm>
          <a:prstGeom prst="rect">
            <a:avLst/>
          </a:prstGeom>
        </p:spPr>
      </p:pic>
      <p:sp>
        <p:nvSpPr>
          <p:cNvPr id="14" name="Text Placeholder 6"/>
          <p:cNvSpPr>
            <a:spLocks noGrp="1"/>
          </p:cNvSpPr>
          <p:nvPr>
            <p:ph type="body" sz="quarter" idx="10"/>
          </p:nvPr>
        </p:nvSpPr>
        <p:spPr>
          <a:xfrm>
            <a:off x="684212" y="4583300"/>
            <a:ext cx="3187613" cy="525135"/>
          </a:xfrm>
        </p:spPr>
        <p:txBody>
          <a:bodyPr/>
          <a:lstStyle/>
          <a:p>
            <a:r>
              <a:rPr lang="en-US" dirty="0"/>
              <a:t>SoftUni Team</a:t>
            </a:r>
          </a:p>
        </p:txBody>
      </p:sp>
      <p:sp>
        <p:nvSpPr>
          <p:cNvPr id="15" name="Text Placeholder 7"/>
          <p:cNvSpPr>
            <a:spLocks noGrp="1"/>
          </p:cNvSpPr>
          <p:nvPr>
            <p:ph type="body" sz="quarter" idx="13"/>
          </p:nvPr>
        </p:nvSpPr>
        <p:spPr>
          <a:xfrm>
            <a:off x="684213" y="5053199"/>
            <a:ext cx="3187614" cy="444343"/>
          </a:xfrm>
        </p:spPr>
        <p:txBody>
          <a:bodyPr/>
          <a:lstStyle/>
          <a:p>
            <a:r>
              <a:rPr lang="en-US" dirty="0"/>
              <a:t>Technical Trainers</a:t>
            </a:r>
          </a:p>
        </p:txBody>
      </p:sp>
      <p:sp>
        <p:nvSpPr>
          <p:cNvPr id="16" name="Text Placeholder 10"/>
          <p:cNvSpPr>
            <a:spLocks noGrp="1"/>
          </p:cNvSpPr>
          <p:nvPr>
            <p:ph type="body" sz="quarter" idx="17"/>
          </p:nvPr>
        </p:nvSpPr>
        <p:spPr>
          <a:xfrm>
            <a:off x="684212" y="5499803"/>
            <a:ext cx="3187613" cy="363552"/>
          </a:xfrm>
        </p:spPr>
        <p:txBody>
          <a:bodyPr/>
          <a:lstStyle/>
          <a:p>
            <a:r>
              <a:rPr lang="en-US" dirty="0"/>
              <a:t>Software University</a:t>
            </a:r>
          </a:p>
        </p:txBody>
      </p:sp>
      <p:sp>
        <p:nvSpPr>
          <p:cNvPr id="17" name="Text Placeholder 11"/>
          <p:cNvSpPr>
            <a:spLocks noGrp="1"/>
          </p:cNvSpPr>
          <p:nvPr>
            <p:ph type="body" sz="quarter" idx="18"/>
          </p:nvPr>
        </p:nvSpPr>
        <p:spPr>
          <a:xfrm>
            <a:off x="684212" y="5840965"/>
            <a:ext cx="3187613" cy="331235"/>
          </a:xfrm>
        </p:spPr>
        <p:txBody>
          <a:bodyPr/>
          <a:lstStyle/>
          <a:p>
            <a:r>
              <a:rPr lang="en-US" dirty="0">
                <a:hlinkClick r:id="rId4"/>
              </a:rPr>
              <a:t>http://softuni.bg</a:t>
            </a:r>
            <a:endParaRPr lang="en-US" dirty="0"/>
          </a:p>
        </p:txBody>
      </p:sp>
      <p:pic>
        <p:nvPicPr>
          <p:cNvPr id="20"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21" name="TextBox 20"/>
          <p:cNvSpPr txBox="1"/>
          <p:nvPr/>
        </p:nvSpPr>
        <p:spPr>
          <a:xfrm rot="576164">
            <a:off x="5116700" y="3806198"/>
            <a:ext cx="1494640" cy="722955"/>
          </a:xfrm>
          <a:prstGeom prst="rect">
            <a:avLst/>
          </a:prstGeom>
          <a:noFill/>
        </p:spPr>
        <p:txBody>
          <a:bodyPr wrap="none" rtlCol="0">
            <a:spAutoFit/>
          </a:bodyPr>
          <a:lstStyle/>
          <a:p>
            <a:pPr algn="ctr">
              <a:lnSpc>
                <a:spcPct val="85000"/>
              </a:lnSpc>
            </a:pPr>
            <a:r>
              <a:rPr lang="en-US" b="1" spc="50" dirty="0" smtClean="0">
                <a:ln w="9525" cmpd="sng">
                  <a:solidFill>
                    <a:srgbClr val="FFA72A"/>
                  </a:solidFill>
                  <a:prstDash val="solid"/>
                </a:ln>
                <a:solidFill>
                  <a:srgbClr val="FFF0D9"/>
                </a:solidFill>
                <a:effectLst>
                  <a:glow rad="38100">
                    <a:schemeClr val="accent1">
                      <a:alpha val="40000"/>
                    </a:schemeClr>
                  </a:glow>
                </a:effectLst>
              </a:rPr>
              <a:t>Java OOP</a:t>
            </a:r>
          </a:p>
          <a:p>
            <a:pPr algn="ctr">
              <a:lnSpc>
                <a:spcPct val="85000"/>
              </a:lnSpc>
            </a:pPr>
            <a:r>
              <a:rPr lang="en-US" b="1" spc="50" dirty="0" smtClean="0">
                <a:ln w="9525" cmpd="sng">
                  <a:solidFill>
                    <a:srgbClr val="FFA72A"/>
                  </a:solidFill>
                  <a:prstDash val="solid"/>
                </a:ln>
                <a:solidFill>
                  <a:srgbClr val="FFF0D9"/>
                </a:solidFill>
                <a:effectLst>
                  <a:glow rad="38100">
                    <a:schemeClr val="accent1">
                      <a:alpha val="40000"/>
                    </a:schemeClr>
                  </a:glow>
                </a:effectLst>
              </a:rPr>
              <a:t>Advanced</a:t>
            </a: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pic>
        <p:nvPicPr>
          <p:cNvPr id="22" name="Picture 21">
            <a:extLst>
              <a:ext uri="{FF2B5EF4-FFF2-40B4-BE49-F238E27FC236}">
                <a16:creationId xmlns:a16="http://schemas.microsoft.com/office/drawing/2014/main" id="{C0D3D29C-BAF5-4006-8125-0CCBDDF50E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23" name="Picture 22">
            <a:extLst>
              <a:ext uri="{FF2B5EF4-FFF2-40B4-BE49-F238E27FC236}">
                <a16:creationId xmlns:a16="http://schemas.microsoft.com/office/drawing/2014/main" id="{59EDAB68-3787-4615-BBA2-C1A8F5FC8D5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Tree>
    <p:extLst>
      <p:ext uri="{BB962C8B-B14F-4D97-AF65-F5344CB8AC3E}">
        <p14:creationId xmlns:p14="http://schemas.microsoft.com/office/powerpoint/2010/main" val="22389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10</a:t>
            </a:fld>
            <a:endParaRPr lang="en-US" dirty="0"/>
          </a:p>
        </p:txBody>
      </p:sp>
      <p:sp>
        <p:nvSpPr>
          <p:cNvPr id="428035" name="Rectangle 3"/>
          <p:cNvSpPr>
            <a:spLocks noGrp="1" noChangeArrowheads="1"/>
          </p:cNvSpPr>
          <p:nvPr>
            <p:ph idx="1"/>
          </p:nvPr>
        </p:nvSpPr>
        <p:spPr/>
        <p:txBody>
          <a:bodyPr/>
          <a:lstStyle/>
          <a:p>
            <a:r>
              <a:rPr lang="en-US" b="1" dirty="0">
                <a:solidFill>
                  <a:schemeClr val="tx2">
                    <a:lumMod val="75000"/>
                  </a:schemeClr>
                </a:solidFill>
              </a:rPr>
              <a:t>Design and writing of the code</a:t>
            </a:r>
            <a:r>
              <a:rPr lang="en-US" b="1" dirty="0"/>
              <a:t> </a:t>
            </a:r>
            <a:r>
              <a:rPr lang="en-US" dirty="0"/>
              <a:t>should be done in a way that </a:t>
            </a:r>
            <a:r>
              <a:rPr lang="en-US" b="1" dirty="0">
                <a:solidFill>
                  <a:schemeClr val="tx2">
                    <a:lumMod val="75000"/>
                  </a:schemeClr>
                </a:solidFill>
              </a:rPr>
              <a:t>new functionality should be added with minimum changes in the existing </a:t>
            </a:r>
            <a:r>
              <a:rPr lang="en-US" b="1" dirty="0" smtClean="0">
                <a:solidFill>
                  <a:schemeClr val="tx2">
                    <a:lumMod val="75000"/>
                  </a:schemeClr>
                </a:solidFill>
              </a:rPr>
              <a:t>code</a:t>
            </a:r>
          </a:p>
          <a:p>
            <a:endParaRPr lang="en-GB" dirty="0" smtClean="0"/>
          </a:p>
          <a:p>
            <a:r>
              <a:rPr lang="en-GB" dirty="0" smtClean="0"/>
              <a:t>Changes to source code are not required</a:t>
            </a:r>
          </a:p>
          <a:p>
            <a:endParaRPr lang="en-US" dirty="0"/>
          </a:p>
        </p:txBody>
      </p:sp>
      <p:sp>
        <p:nvSpPr>
          <p:cNvPr id="428034" name="Rectangle 2"/>
          <p:cNvSpPr>
            <a:spLocks noGrp="1" noChangeArrowheads="1"/>
          </p:cNvSpPr>
          <p:nvPr>
            <p:ph type="title"/>
          </p:nvPr>
        </p:nvSpPr>
        <p:spPr/>
        <p:txBody>
          <a:bodyPr/>
          <a:lstStyle/>
          <a:p>
            <a:r>
              <a:rPr lang="en-GB" dirty="0" smtClean="0"/>
              <a:t>Open/Closed Principle (OCP)</a:t>
            </a:r>
            <a:endParaRPr lang="bg-BG" dirty="0"/>
          </a:p>
        </p:txBody>
      </p:sp>
    </p:spTree>
    <p:extLst>
      <p:ext uri="{BB962C8B-B14F-4D97-AF65-F5344CB8AC3E}">
        <p14:creationId xmlns:p14="http://schemas.microsoft.com/office/powerpoint/2010/main" val="21532261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11</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smtClean="0"/>
              <a:t>Refactor skeleton given for this problem:</a:t>
            </a:r>
          </a:p>
          <a:p>
            <a:pPr lvl="1"/>
            <a:r>
              <a:rPr lang="en-US" b="1" dirty="0" smtClean="0">
                <a:solidFill>
                  <a:schemeClr val="tx2">
                    <a:lumMod val="75000"/>
                  </a:schemeClr>
                </a:solidFill>
                <a:latin typeface="Consolas" panose="020B0609020204030204" pitchFamily="49" charset="0"/>
              </a:rPr>
              <a:t>StreamProgressInfo</a:t>
            </a:r>
            <a:r>
              <a:rPr lang="en-US" dirty="0" smtClean="0"/>
              <a:t> class must work with Music class too</a:t>
            </a:r>
          </a:p>
          <a:p>
            <a:pPr lvl="1"/>
            <a:r>
              <a:rPr lang="en-US" dirty="0" smtClean="0"/>
              <a:t>Be sure if you add new class which </a:t>
            </a:r>
            <a:r>
              <a:rPr lang="en-US" dirty="0"/>
              <a:t>provide </a:t>
            </a:r>
            <a:r>
              <a:rPr lang="en-US" b="1" dirty="0" smtClean="0">
                <a:solidFill>
                  <a:schemeClr val="tx2">
                    <a:lumMod val="75000"/>
                  </a:schemeClr>
                </a:solidFill>
                <a:latin typeface="Consolas" panose="020B0609020204030204" pitchFamily="49" charset="0"/>
              </a:rPr>
              <a:t>getBytesSent</a:t>
            </a:r>
            <a:r>
              <a:rPr lang="en-US" b="1" dirty="0">
                <a:solidFill>
                  <a:schemeClr val="tx2">
                    <a:lumMod val="75000"/>
                  </a:schemeClr>
                </a:solidFill>
                <a:latin typeface="Consolas" panose="020B0609020204030204" pitchFamily="49" charset="0"/>
              </a:rPr>
              <a:t>() </a:t>
            </a:r>
            <a:r>
              <a:rPr lang="en-US" dirty="0"/>
              <a:t>and </a:t>
            </a:r>
            <a:r>
              <a:rPr lang="en-US" b="1" dirty="0" smtClean="0">
                <a:solidFill>
                  <a:schemeClr val="tx2">
                    <a:lumMod val="75000"/>
                  </a:schemeClr>
                </a:solidFill>
                <a:latin typeface="Consolas" panose="020B0609020204030204" pitchFamily="49" charset="0"/>
              </a:rPr>
              <a:t>getLength() </a:t>
            </a:r>
            <a:r>
              <a:rPr lang="en-US" dirty="0"/>
              <a:t>will work without touching </a:t>
            </a:r>
            <a:r>
              <a:rPr lang="en-US" b="1" dirty="0">
                <a:solidFill>
                  <a:schemeClr val="tx2">
                    <a:lumMod val="75000"/>
                  </a:schemeClr>
                </a:solidFill>
                <a:latin typeface="Consolas" panose="020B0609020204030204" pitchFamily="49" charset="0"/>
              </a:rPr>
              <a:t>StreamProgressInfo</a:t>
            </a:r>
            <a:endParaRPr lang="en-US" b="1" dirty="0" smtClean="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smtClean="0"/>
              <a:t>Problem: Stream Progress Info</a:t>
            </a:r>
            <a:endParaRPr lang="en-US" dirty="0"/>
          </a:p>
        </p:txBody>
      </p:sp>
    </p:spTree>
    <p:extLst>
      <p:ext uri="{BB962C8B-B14F-4D97-AF65-F5344CB8AC3E}">
        <p14:creationId xmlns:p14="http://schemas.microsoft.com/office/powerpoint/2010/main" val="2066431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12</a:t>
            </a:fld>
            <a:endParaRPr lang="en-US" dirty="0"/>
          </a:p>
        </p:txBody>
      </p:sp>
      <p:sp>
        <p:nvSpPr>
          <p:cNvPr id="793602" name="Rectangle 2"/>
          <p:cNvSpPr>
            <a:spLocks noGrp="1" noChangeArrowheads="1"/>
          </p:cNvSpPr>
          <p:nvPr>
            <p:ph type="title"/>
          </p:nvPr>
        </p:nvSpPr>
        <p:spPr/>
        <p:txBody>
          <a:bodyPr/>
          <a:lstStyle/>
          <a:p>
            <a:r>
              <a:rPr lang="en-US" dirty="0" smtClean="0"/>
              <a:t>Solution: </a:t>
            </a:r>
            <a:r>
              <a:rPr lang="en-US" dirty="0"/>
              <a:t>Stream Progress Info</a:t>
            </a:r>
          </a:p>
        </p:txBody>
      </p:sp>
      <p:sp>
        <p:nvSpPr>
          <p:cNvPr id="18" name="Rectangle 17"/>
          <p:cNvSpPr>
            <a:spLocks noChangeArrowheads="1"/>
          </p:cNvSpPr>
          <p:nvPr/>
        </p:nvSpPr>
        <p:spPr bwMode="auto">
          <a:xfrm>
            <a:off x="303212" y="1143000"/>
            <a:ext cx="11692022" cy="535531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public class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StreamProgressInfo</a:t>
            </a: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a:t>
            </a:r>
            <a:endParaRPr lang="fr-FR"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spcAft>
                <a:spcPts val="1200"/>
              </a:spcAft>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private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a:solidFill>
                  <a:srgbClr val="FBEEDC"/>
                </a:solidFill>
                <a:effectLst>
                  <a:outerShdw blurRad="38100" dist="38100" dir="2700000" algn="tl">
                    <a:srgbClr val="000000">
                      <a:alpha val="43137"/>
                    </a:srgbClr>
                  </a:outerShdw>
                </a:effectLst>
                <a:latin typeface="Consolas" pitchFamily="49" charset="0"/>
              </a:rPr>
              <a:t> streamable</a:t>
            </a:r>
            <a:r>
              <a:rPr lang="fr-FR" sz="2800" b="1" noProof="1" smtClean="0">
                <a:solidFill>
                  <a:srgbClr val="FBEEDC"/>
                </a:solidFill>
                <a:effectLst>
                  <a:outerShdw blurRad="38100" dist="38100" dir="2700000" algn="tl">
                    <a:srgbClr val="000000">
                      <a:alpha val="43137"/>
                    </a:srgbClr>
                  </a:outerShdw>
                </a:effectLst>
                <a:latin typeface="Consolas" pitchFamily="49" charset="0"/>
              </a:rPr>
              <a:t>;</a:t>
            </a:r>
            <a:endParaRPr lang="fr-FR"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fr-FR" sz="2800" b="1" noProof="1">
                <a:solidFill>
                  <a:srgbClr val="FBEEDC"/>
                </a:solidFill>
                <a:effectLst>
                  <a:outerShdw blurRad="38100" dist="38100" dir="2700000" algn="tl">
                    <a:srgbClr val="000000">
                      <a:alpha val="43137"/>
                    </a:srgbClr>
                  </a:outerShdw>
                </a:effectLst>
                <a:latin typeface="Consolas" pitchFamily="49" charset="0"/>
              </a:rPr>
              <a:t>StreamProgressInfo(</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 streamResult</a:t>
            </a:r>
            <a:r>
              <a:rPr lang="fr-FR" sz="2800" b="1" noProof="1">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this.streamable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 streamResult;</a:t>
            </a:r>
          </a:p>
          <a:p>
            <a:pPr fontAlgn="base">
              <a:spcBef>
                <a:spcPts val="1200"/>
              </a:spcBef>
            </a:pPr>
            <a:r>
              <a:rPr lang="fr-FR" sz="2800" b="1" noProof="1" smtClean="0">
                <a:solidFill>
                  <a:srgbClr val="FBEEDC"/>
                </a:solidFill>
                <a:effectLst>
                  <a:outerShdw blurRad="38100" dist="38100" dir="2700000" algn="tl">
                    <a:srgbClr val="000000">
                      <a:alpha val="43137"/>
                    </a:srgbClr>
                  </a:outerShdw>
                </a:effectLst>
                <a:latin typeface="Consolas" pitchFamily="49" charset="0"/>
              </a:rPr>
              <a:t>  }</a:t>
            </a:r>
            <a:endParaRPr lang="fr-FR"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fr-FR" sz="2800" b="1" noProof="1">
                <a:solidFill>
                  <a:srgbClr val="FBEEDC"/>
                </a:solidFill>
                <a:effectLst>
                  <a:outerShdw blurRad="38100" dist="38100" dir="2700000" algn="tl">
                    <a:srgbClr val="000000">
                      <a:alpha val="43137"/>
                    </a:srgbClr>
                  </a:outerShdw>
                </a:effectLst>
                <a:latin typeface="Consolas" pitchFamily="49" charset="0"/>
              </a:rPr>
              <a:t>int calculateStreamProgress() {</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return </a:t>
            </a:r>
            <a:r>
              <a:rPr lang="fr-FR" sz="2800" b="1" noProof="1">
                <a:solidFill>
                  <a:srgbClr val="FBEEDC"/>
                </a:solidFill>
                <a:effectLst>
                  <a:outerShdw blurRad="38100" dist="38100" dir="2700000" algn="tl">
                    <a:srgbClr val="000000">
                      <a:alpha val="43137"/>
                    </a:srgbClr>
                  </a:outerShdw>
                </a:effectLst>
                <a:latin typeface="Consolas" pitchFamily="49" charset="0"/>
              </a:rPr>
              <a:t>(this.</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a:solidFill>
                  <a:srgbClr val="FBEEDC"/>
                </a:solidFill>
                <a:effectLst>
                  <a:outerShdw blurRad="38100" dist="38100" dir="2700000" algn="tl">
                    <a:srgbClr val="000000">
                      <a:alpha val="43137"/>
                    </a:srgbClr>
                  </a:outerShdw>
                </a:effectLst>
                <a:latin typeface="Consolas" pitchFamily="49" charset="0"/>
              </a:rPr>
              <a:t>.getBytesSent() * 100) / </a:t>
            </a:r>
            <a:r>
              <a:rPr lang="fr-FR" sz="28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this.</a:t>
            </a:r>
            <a:r>
              <a:rPr lang="fr-FR"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smtClean="0">
                <a:solidFill>
                  <a:srgbClr val="FBEEDC"/>
                </a:solidFill>
                <a:effectLst>
                  <a:outerShdw blurRad="38100" dist="38100" dir="2700000" algn="tl">
                    <a:srgbClr val="000000">
                      <a:alpha val="43137"/>
                    </a:srgbClr>
                  </a:outerShdw>
                </a:effectLst>
                <a:latin typeface="Consolas" pitchFamily="49" charset="0"/>
              </a:rPr>
              <a:t>.getLength</a:t>
            </a:r>
            <a:r>
              <a:rPr lang="fr-FR"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930105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13</a:t>
            </a:fld>
            <a:endParaRPr lang="en-US" dirty="0"/>
          </a:p>
        </p:txBody>
      </p:sp>
      <p:sp>
        <p:nvSpPr>
          <p:cNvPr id="793602" name="Rectangle 2"/>
          <p:cNvSpPr>
            <a:spLocks noGrp="1" noChangeArrowheads="1"/>
          </p:cNvSpPr>
          <p:nvPr>
            <p:ph type="title"/>
          </p:nvPr>
        </p:nvSpPr>
        <p:spPr/>
        <p:txBody>
          <a:bodyPr/>
          <a:lstStyle/>
          <a:p>
            <a:r>
              <a:rPr lang="en-US" dirty="0" smtClean="0"/>
              <a:t>Solution: </a:t>
            </a:r>
            <a:r>
              <a:rPr lang="en-US" dirty="0"/>
              <a:t>Stream Progress </a:t>
            </a:r>
            <a:r>
              <a:rPr lang="en-US" dirty="0" smtClean="0"/>
              <a:t>Info (2)</a:t>
            </a:r>
            <a:endParaRPr lang="en-US" dirty="0"/>
          </a:p>
        </p:txBody>
      </p:sp>
      <p:sp>
        <p:nvSpPr>
          <p:cNvPr id="18" name="Rectangle 17"/>
          <p:cNvSpPr>
            <a:spLocks noChangeArrowheads="1"/>
          </p:cNvSpPr>
          <p:nvPr/>
        </p:nvSpPr>
        <p:spPr bwMode="auto">
          <a:xfrm>
            <a:off x="462812" y="999053"/>
            <a:ext cx="11263200" cy="227754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int getLength();</a:t>
            </a:r>
          </a:p>
          <a:p>
            <a:pPr fontAlgn="base">
              <a:spcBef>
                <a:spcPts val="1200"/>
              </a:spcBef>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    int getBytesSent();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6" name="Rectangle 5"/>
          <p:cNvSpPr>
            <a:spLocks noChangeArrowheads="1"/>
          </p:cNvSpPr>
          <p:nvPr/>
        </p:nvSpPr>
        <p:spPr bwMode="auto">
          <a:xfrm>
            <a:off x="462812" y="3334702"/>
            <a:ext cx="11263200" cy="344709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File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//TODO: Add business logic</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rPr>
              <a:t>Music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//TODO: Add business logic</a:t>
            </a:r>
            <a:endParaRPr lang="en-US" sz="2800" b="1" noProof="1" smtClean="0">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630906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14</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Cascading changes through </a:t>
            </a:r>
            <a:r>
              <a:rPr lang="en-GB" dirty="0" smtClean="0"/>
              <a:t>modules</a:t>
            </a:r>
          </a:p>
          <a:p>
            <a:pPr>
              <a:spcBef>
                <a:spcPts val="1200"/>
              </a:spcBef>
              <a:spcAft>
                <a:spcPts val="1200"/>
              </a:spcAft>
            </a:pPr>
            <a:r>
              <a:rPr lang="en-GB" dirty="0"/>
              <a:t>Each change requires </a:t>
            </a:r>
            <a:r>
              <a:rPr lang="en-GB" dirty="0" smtClean="0"/>
              <a:t>re-testing</a:t>
            </a:r>
          </a:p>
          <a:p>
            <a:pPr>
              <a:spcBef>
                <a:spcPts val="1200"/>
              </a:spcBef>
              <a:spcAft>
                <a:spcPts val="1200"/>
              </a:spcAft>
            </a:pPr>
            <a:r>
              <a:rPr lang="en-GB" dirty="0"/>
              <a:t>Logic depends on conditional statements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a:t>OCP – Violations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612" y="4038600"/>
            <a:ext cx="6477000" cy="2147900"/>
          </a:xfrm>
          <a:prstGeom prst="rect">
            <a:avLst/>
          </a:prstGeom>
        </p:spPr>
      </p:pic>
      <p:pic>
        <p:nvPicPr>
          <p:cNvPr id="1026" name="Picture 2" descr="Резултат с изображение за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2" y="234021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748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15</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smtClean="0"/>
              <a:t>Refactor skeleton given for this task so</a:t>
            </a:r>
          </a:p>
          <a:p>
            <a:pPr lvl="1"/>
            <a:r>
              <a:rPr lang="en-US" b="1" dirty="0" smtClean="0">
                <a:solidFill>
                  <a:schemeClr val="tx2">
                    <a:lumMod val="75000"/>
                  </a:schemeClr>
                </a:solidFill>
                <a:latin typeface="Consolas" panose="020B0609020204030204" pitchFamily="49" charset="0"/>
              </a:rPr>
              <a:t>GraphicEditor</a:t>
            </a:r>
            <a:r>
              <a:rPr lang="en-US" dirty="0" smtClean="0">
                <a:solidFill>
                  <a:schemeClr val="tx2">
                    <a:lumMod val="75000"/>
                  </a:schemeClr>
                </a:solidFill>
              </a:rPr>
              <a:t> </a:t>
            </a:r>
            <a:r>
              <a:rPr lang="en-US" dirty="0" smtClean="0"/>
              <a:t>class draw </a:t>
            </a:r>
            <a:r>
              <a:rPr lang="en-US" b="1" dirty="0" smtClean="0">
                <a:solidFill>
                  <a:schemeClr val="tx2">
                    <a:lumMod val="75000"/>
                  </a:schemeClr>
                </a:solidFill>
              </a:rPr>
              <a:t>all kind of shapes</a:t>
            </a:r>
            <a:r>
              <a:rPr lang="en-US" dirty="0" smtClean="0">
                <a:solidFill>
                  <a:schemeClr val="tx2">
                    <a:lumMod val="75000"/>
                  </a:schemeClr>
                </a:solidFill>
              </a:rPr>
              <a:t> </a:t>
            </a:r>
            <a:r>
              <a:rPr lang="en-US" dirty="0" smtClean="0"/>
              <a:t>without asking what kind of shape we pass</a:t>
            </a:r>
          </a:p>
          <a:p>
            <a:pPr lvl="1"/>
            <a:r>
              <a:rPr lang="en-US" dirty="0" smtClean="0"/>
              <a:t>Be sure if you </a:t>
            </a:r>
            <a:r>
              <a:rPr lang="en-US" b="1" dirty="0" smtClean="0">
                <a:solidFill>
                  <a:schemeClr val="tx2">
                    <a:lumMod val="75000"/>
                  </a:schemeClr>
                </a:solidFill>
              </a:rPr>
              <a:t>add new type</a:t>
            </a:r>
            <a:r>
              <a:rPr lang="en-US" dirty="0" smtClean="0">
                <a:solidFill>
                  <a:schemeClr val="tx2">
                    <a:lumMod val="75000"/>
                  </a:schemeClr>
                </a:solidFill>
              </a:rPr>
              <a:t> </a:t>
            </a:r>
            <a:r>
              <a:rPr lang="en-US" dirty="0" smtClean="0"/>
              <a:t>of shape system will work correctly </a:t>
            </a:r>
            <a:r>
              <a:rPr lang="en-US" b="1" dirty="0" smtClean="0">
                <a:solidFill>
                  <a:schemeClr val="tx2">
                    <a:lumMod val="75000"/>
                  </a:schemeClr>
                </a:solidFill>
              </a:rPr>
              <a:t>without touching </a:t>
            </a:r>
            <a:r>
              <a:rPr lang="en-US" b="1" dirty="0" smtClean="0">
                <a:solidFill>
                  <a:schemeClr val="tx2">
                    <a:lumMod val="75000"/>
                  </a:schemeClr>
                </a:solidFill>
                <a:latin typeface="Consolas" panose="020B0609020204030204" pitchFamily="49" charset="0"/>
              </a:rPr>
              <a:t>GraphicEditor</a:t>
            </a:r>
            <a:endParaRPr lang="en-US" b="1" dirty="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smtClean="0"/>
              <a:t>Problem: Graphic Editor</a:t>
            </a:r>
            <a:endParaRPr lang="en-US" dirty="0"/>
          </a:p>
        </p:txBody>
      </p:sp>
    </p:spTree>
    <p:extLst>
      <p:ext uri="{BB962C8B-B14F-4D97-AF65-F5344CB8AC3E}">
        <p14:creationId xmlns:p14="http://schemas.microsoft.com/office/powerpoint/2010/main" val="3230405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16</a:t>
            </a:fld>
            <a:endParaRPr lang="en-US" dirty="0"/>
          </a:p>
        </p:txBody>
      </p:sp>
      <p:sp>
        <p:nvSpPr>
          <p:cNvPr id="793602" name="Rectangle 2"/>
          <p:cNvSpPr>
            <a:spLocks noGrp="1" noChangeArrowheads="1"/>
          </p:cNvSpPr>
          <p:nvPr>
            <p:ph type="title"/>
          </p:nvPr>
        </p:nvSpPr>
        <p:spPr/>
        <p:txBody>
          <a:bodyPr/>
          <a:lstStyle/>
          <a:p>
            <a:r>
              <a:rPr lang="en-US" dirty="0" smtClean="0"/>
              <a:t>Solution: </a:t>
            </a:r>
            <a:r>
              <a:rPr lang="en-US" dirty="0"/>
              <a:t>Graphic </a:t>
            </a:r>
            <a:r>
              <a:rPr lang="en-US" dirty="0" smtClean="0"/>
              <a:t>Editor(1)</a:t>
            </a:r>
            <a:endParaRPr lang="en-US" dirty="0"/>
          </a:p>
        </p:txBody>
      </p:sp>
      <p:sp>
        <p:nvSpPr>
          <p:cNvPr id="18" name="Rectangle 17"/>
          <p:cNvSpPr>
            <a:spLocks noChangeArrowheads="1"/>
          </p:cNvSpPr>
          <p:nvPr/>
        </p:nvSpPr>
        <p:spPr bwMode="auto">
          <a:xfrm>
            <a:off x="1017390" y="1331655"/>
            <a:ext cx="10154045" cy="317009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3200" b="1" noProof="1">
                <a:solidFill>
                  <a:srgbClr val="FBEEDC"/>
                </a:solidFill>
                <a:effectLst>
                  <a:outerShdw blurRad="38100" dist="38100" dir="2700000" algn="tl">
                    <a:srgbClr val="000000">
                      <a:alpha val="43137"/>
                    </a:srgbClr>
                  </a:outerShdw>
                </a:effectLst>
                <a:latin typeface="Consolas" pitchFamily="49" charset="0"/>
              </a:rPr>
              <a:t>p</a:t>
            </a:r>
            <a:r>
              <a:rPr lang="en-US" sz="3200" b="1" noProof="1" smtClean="0">
                <a:solidFill>
                  <a:srgbClr val="FBEEDC"/>
                </a:solidFill>
                <a:effectLst>
                  <a:outerShdw blurRad="38100" dist="38100" dir="2700000" algn="tl">
                    <a:srgbClr val="000000">
                      <a:alpha val="43137"/>
                    </a:srgbClr>
                  </a:outerShdw>
                </a:effectLst>
                <a:latin typeface="Consolas" pitchFamily="49" charset="0"/>
              </a:rPr>
              <a:t>ublic class </a:t>
            </a:r>
            <a:r>
              <a:rPr lang="en-US" sz="3200" b="1" noProof="1">
                <a:solidFill>
                  <a:srgbClr val="FBEEDC"/>
                </a:solidFill>
                <a:effectLst>
                  <a:outerShdw blurRad="38100" dist="38100" dir="2700000" algn="tl">
                    <a:srgbClr val="000000">
                      <a:alpha val="43137"/>
                    </a:srgbClr>
                  </a:outerShdw>
                </a:effectLst>
                <a:latin typeface="Consolas" pitchFamily="49" charset="0"/>
              </a:rPr>
              <a:t>GraphicEditor {</a:t>
            </a:r>
          </a:p>
          <a:p>
            <a:pPr fontAlgn="base">
              <a:spcBef>
                <a:spcPts val="1200"/>
              </a:spcBef>
            </a:pPr>
            <a:r>
              <a:rPr lang="en-US" sz="3200" b="1" noProof="1" smtClean="0">
                <a:solidFill>
                  <a:srgbClr val="FBEEDC"/>
                </a:solidFill>
                <a:effectLst>
                  <a:outerShdw blurRad="38100" dist="38100" dir="2700000" algn="tl">
                    <a:srgbClr val="000000">
                      <a:alpha val="43137"/>
                    </a:srgbClr>
                  </a:outerShdw>
                </a:effectLst>
                <a:latin typeface="Consolas" pitchFamily="49" charset="0"/>
              </a:rPr>
              <a:t>  void </a:t>
            </a:r>
            <a:r>
              <a:rPr lang="en-US" sz="3200" b="1" noProof="1">
                <a:solidFill>
                  <a:srgbClr val="FBEEDC"/>
                </a:solidFill>
                <a:effectLst>
                  <a:outerShdw blurRad="38100" dist="38100" dir="2700000" algn="tl">
                    <a:srgbClr val="000000">
                      <a:alpha val="43137"/>
                    </a:srgbClr>
                  </a:outerShdw>
                </a:effectLst>
                <a:latin typeface="Consolas" pitchFamily="49" charset="0"/>
              </a:rPr>
              <a:t>drawShape(Shape </a:t>
            </a:r>
            <a:r>
              <a:rPr lang="en-US" sz="3200" b="1" noProof="1" smtClean="0">
                <a:solidFill>
                  <a:srgbClr val="FBEEDC"/>
                </a:solidFill>
                <a:effectLst>
                  <a:outerShdw blurRad="38100" dist="38100" dir="2700000" algn="tl">
                    <a:srgbClr val="000000">
                      <a:alpha val="43137"/>
                    </a:srgbClr>
                  </a:outerShdw>
                </a:effectLst>
                <a:latin typeface="Consolas" pitchFamily="49" charset="0"/>
              </a:rPr>
              <a:t>shape) </a:t>
            </a:r>
            <a:r>
              <a:rPr lang="en-US" sz="32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3200" b="1" noProof="1" smtClean="0">
                <a:solidFill>
                  <a:srgbClr val="FBEEDC"/>
                </a:solidFill>
                <a:effectLst>
                  <a:outerShdw blurRad="38100" dist="38100" dir="2700000" algn="tl">
                    <a:srgbClr val="000000">
                      <a:alpha val="43137"/>
                    </a:srgbClr>
                  </a:outerShdw>
                </a:effectLst>
                <a:latin typeface="Consolas" pitchFamily="49" charset="0"/>
              </a:rPr>
              <a:t>    </a:t>
            </a:r>
            <a:r>
              <a:rPr lang="en-US" sz="3200" b="1" noProof="1" smtClean="0">
                <a:solidFill>
                  <a:schemeClr val="tx2">
                    <a:lumMod val="75000"/>
                  </a:schemeClr>
                </a:solidFill>
                <a:effectLst>
                  <a:outerShdw blurRad="38100" dist="38100" dir="2700000" algn="tl">
                    <a:srgbClr val="000000">
                      <a:alpha val="43137"/>
                    </a:srgbClr>
                  </a:outerShdw>
                </a:effectLst>
                <a:latin typeface="Consolas" pitchFamily="49" charset="0"/>
              </a:rPr>
              <a:t>shape.draw</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3200" b="1" noProof="1">
                <a:solidFill>
                  <a:srgbClr val="FBEEDC"/>
                </a:solidFill>
                <a:effectLst>
                  <a:outerShdw blurRad="38100" dist="38100" dir="2700000" algn="tl">
                    <a:srgbClr val="000000">
                      <a:alpha val="43137"/>
                    </a:srgbClr>
                  </a:outerShdw>
                </a:effectLst>
                <a:latin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rPr>
              <a:t> }</a:t>
            </a:r>
            <a:endParaRPr lang="en-US" sz="32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3200" b="1" noProof="1" smtClean="0">
                <a:solidFill>
                  <a:srgbClr val="FBEEDC"/>
                </a:solidFill>
                <a:effectLst>
                  <a:outerShdw blurRad="38100" dist="38100" dir="2700000" algn="tl">
                    <a:srgbClr val="000000">
                      <a:alpha val="43137"/>
                    </a:srgbClr>
                  </a:outerShdw>
                </a:effectLst>
                <a:latin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endParaRPr>
          </a:p>
        </p:txBody>
      </p:sp>
      <p:sp>
        <p:nvSpPr>
          <p:cNvPr id="6" name="Rectangle 5"/>
          <p:cNvSpPr>
            <a:spLocks noChangeArrowheads="1"/>
          </p:cNvSpPr>
          <p:nvPr/>
        </p:nvSpPr>
        <p:spPr bwMode="auto">
          <a:xfrm>
            <a:off x="1017389" y="4682288"/>
            <a:ext cx="10154045"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rPr>
              <a:t>ublic interface Shape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void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draw();</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86108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17</a:t>
            </a:fld>
            <a:endParaRPr lang="en-US" dirty="0"/>
          </a:p>
        </p:txBody>
      </p:sp>
      <p:sp>
        <p:nvSpPr>
          <p:cNvPr id="793602" name="Rectangle 2"/>
          <p:cNvSpPr>
            <a:spLocks noGrp="1" noChangeArrowheads="1"/>
          </p:cNvSpPr>
          <p:nvPr>
            <p:ph type="title"/>
          </p:nvPr>
        </p:nvSpPr>
        <p:spPr/>
        <p:txBody>
          <a:bodyPr/>
          <a:lstStyle/>
          <a:p>
            <a:r>
              <a:rPr lang="en-US" dirty="0" smtClean="0"/>
              <a:t>Solution: </a:t>
            </a:r>
            <a:r>
              <a:rPr lang="en-US" dirty="0"/>
              <a:t>Graphic </a:t>
            </a:r>
            <a:r>
              <a:rPr lang="en-US" dirty="0" smtClean="0"/>
              <a:t>Editor(2)</a:t>
            </a:r>
            <a:endParaRPr lang="en-US" dirty="0"/>
          </a:p>
        </p:txBody>
      </p:sp>
      <p:sp>
        <p:nvSpPr>
          <p:cNvPr id="7" name="Rectangle 6"/>
          <p:cNvSpPr>
            <a:spLocks noChangeArrowheads="1"/>
          </p:cNvSpPr>
          <p:nvPr/>
        </p:nvSpPr>
        <p:spPr bwMode="auto">
          <a:xfrm>
            <a:off x="952007" y="1828800"/>
            <a:ext cx="10182423" cy="286232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class Rectangle extends Shape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void draw() {</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System.out.println</a:t>
            </a:r>
            <a:r>
              <a:rPr lang="en-US" sz="2800" b="1" noProof="1">
                <a:solidFill>
                  <a:srgbClr val="FBEEDC"/>
                </a:solidFill>
                <a:effectLst>
                  <a:outerShdw blurRad="38100" dist="38100" dir="2700000" algn="tl">
                    <a:srgbClr val="000000">
                      <a:alpha val="43137"/>
                    </a:srgbClr>
                  </a:outerShdw>
                </a:effectLst>
                <a:latin typeface="Consolas" pitchFamily="49" charset="0"/>
              </a:rPr>
              <a:t>("I'm Rectangle");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4189412" y="4167902"/>
            <a:ext cx="6945018"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//TODO: Make the same for Circle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1621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18</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Inheritance / Abstraction</a:t>
            </a:r>
          </a:p>
          <a:p>
            <a:pPr>
              <a:spcBef>
                <a:spcPts val="1200"/>
              </a:spcBef>
              <a:spcAft>
                <a:spcPts val="1200"/>
              </a:spcAft>
            </a:pPr>
            <a:r>
              <a:rPr lang="en-GB" dirty="0"/>
              <a:t>Inheritance / Template Method pattern</a:t>
            </a:r>
          </a:p>
          <a:p>
            <a:pPr>
              <a:spcBef>
                <a:spcPts val="1200"/>
              </a:spcBef>
              <a:spcAft>
                <a:spcPts val="1200"/>
              </a:spcAft>
            </a:pPr>
            <a:r>
              <a:rPr lang="en-GB" dirty="0"/>
              <a:t>Composition / Strategy patterns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a:t>OCP – </a:t>
            </a:r>
            <a:r>
              <a:rPr lang="en-GB" dirty="0" smtClean="0"/>
              <a:t>Solutions</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612" y="2819400"/>
            <a:ext cx="4419600" cy="3310434"/>
          </a:xfrm>
          <a:prstGeom prst="rect">
            <a:avLst/>
          </a:prstGeom>
        </p:spPr>
      </p:pic>
    </p:spTree>
    <p:extLst>
      <p:ext uri="{BB962C8B-B14F-4D97-AF65-F5344CB8AC3E}">
        <p14:creationId xmlns:p14="http://schemas.microsoft.com/office/powerpoint/2010/main" val="1892893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US" dirty="0" smtClean="0"/>
              <a:t>Open/Closed Principle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153435" y="914400"/>
            <a:ext cx="3524026" cy="3637568"/>
          </a:xfrm>
          <a:prstGeom prst="rect">
            <a:avLst/>
          </a:prstGeom>
        </p:spPr>
      </p:pic>
    </p:spTree>
    <p:extLst>
      <p:ext uri="{BB962C8B-B14F-4D97-AF65-F5344CB8AC3E}">
        <p14:creationId xmlns:p14="http://schemas.microsoft.com/office/powerpoint/2010/main" val="3435045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423939" name="Rectangle 3"/>
          <p:cNvSpPr>
            <a:spLocks noGrp="1" noChangeArrowheads="1"/>
          </p:cNvSpPr>
          <p:nvPr>
            <p:ph idx="1"/>
          </p:nvPr>
        </p:nvSpPr>
        <p:spPr/>
        <p:txBody>
          <a:bodyPr/>
          <a:lstStyle/>
          <a:p>
            <a:r>
              <a:rPr lang="en-GB" dirty="0" smtClean="0"/>
              <a:t>OCP </a:t>
            </a:r>
            <a:r>
              <a:rPr lang="en-GB" dirty="0"/>
              <a:t>– Open / Closed Principle</a:t>
            </a:r>
          </a:p>
          <a:p>
            <a:r>
              <a:rPr lang="en-GB" dirty="0"/>
              <a:t>Violations of OCP</a:t>
            </a:r>
          </a:p>
          <a:p>
            <a:r>
              <a:rPr lang="en-GB" dirty="0" smtClean="0"/>
              <a:t>LSP </a:t>
            </a:r>
            <a:r>
              <a:rPr lang="en-GB" dirty="0"/>
              <a:t>– Liskov Substitution Principle</a:t>
            </a:r>
          </a:p>
          <a:p>
            <a:r>
              <a:rPr lang="en-GB" dirty="0"/>
              <a:t>Violations of </a:t>
            </a:r>
            <a:r>
              <a:rPr lang="en-GB" dirty="0" smtClean="0"/>
              <a:t>LSP</a:t>
            </a:r>
            <a:endParaRPr lang="en-GB" dirty="0"/>
          </a:p>
        </p:txBody>
      </p:sp>
      <p:sp>
        <p:nvSpPr>
          <p:cNvPr id="423938" name="Rectangle 2"/>
          <p:cNvSpPr>
            <a:spLocks noGrp="1" noChangeArrowheads="1"/>
          </p:cNvSpPr>
          <p:nvPr>
            <p:ph type="title"/>
          </p:nvPr>
        </p:nvSpPr>
        <p:spPr/>
        <p:txBody>
          <a:bodyPr/>
          <a:lstStyle/>
          <a:p>
            <a:r>
              <a:rPr lang="en-US" dirty="0"/>
              <a:t>Table of Contents</a:t>
            </a:r>
            <a:endParaRPr lang="bg-BG"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156" y="4419600"/>
            <a:ext cx="5060316" cy="1581349"/>
          </a:xfrm>
          <a:prstGeom prst="rect">
            <a:avLst/>
          </a:prstGeom>
        </p:spPr>
      </p:pic>
      <p:pic>
        <p:nvPicPr>
          <p:cNvPr id="7" name="Picture 6" descr="A drawing of a cartoon character&#10;&#10;Description generated with high confidence">
            <a:extLst>
              <a:ext uri="{FF2B5EF4-FFF2-40B4-BE49-F238E27FC236}">
                <a16:creationId xmlns:a16="http://schemas.microsoft.com/office/drawing/2014/main" id="{8A4321C1-0DAC-40C4-A4A0-54B7CB9291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510832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3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8612" y="5638800"/>
            <a:ext cx="8938472" cy="820600"/>
          </a:xfrm>
        </p:spPr>
        <p:txBody>
          <a:bodyPr/>
          <a:lstStyle/>
          <a:p>
            <a:r>
              <a:rPr lang="en-US" noProof="1" smtClean="0">
                <a:cs typeface="Consolas" panose="020B0609020204030204" pitchFamily="49" charset="0"/>
              </a:rPr>
              <a:t>Liskov Substitution Principle</a:t>
            </a:r>
            <a:endParaRPr lang="en-US" noProof="1">
              <a:cs typeface="Consolas" panose="020B0609020204030204" pitchFamily="49" charset="0"/>
            </a:endParaRP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566" y="740749"/>
            <a:ext cx="6122564" cy="4898051"/>
          </a:xfrm>
          <a:prstGeom prst="rect">
            <a:avLst/>
          </a:prstGeom>
        </p:spPr>
      </p:pic>
    </p:spTree>
    <p:extLst>
      <p:ext uri="{BB962C8B-B14F-4D97-AF65-F5344CB8AC3E}">
        <p14:creationId xmlns:p14="http://schemas.microsoft.com/office/powerpoint/2010/main" val="26363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smtClean="0"/>
              <a:t>What is Liskov Substitution? </a:t>
            </a:r>
            <a:endParaRPr lang="en-US" dirty="0"/>
          </a:p>
        </p:txBody>
      </p:sp>
      <p:sp>
        <p:nvSpPr>
          <p:cNvPr id="7" name="Rectangle 6"/>
          <p:cNvSpPr>
            <a:spLocks noChangeArrowheads="1"/>
          </p:cNvSpPr>
          <p:nvPr/>
        </p:nvSpPr>
        <p:spPr bwMode="auto">
          <a:xfrm>
            <a:off x="1674812" y="2819400"/>
            <a:ext cx="8915400" cy="175432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600" b="1" noProof="1" smtClean="0">
                <a:effectLst>
                  <a:outerShdw blurRad="38100" dist="38100" dir="2700000" algn="tl">
                    <a:srgbClr val="000000">
                      <a:alpha val="43137"/>
                    </a:srgbClr>
                  </a:outerShdw>
                </a:effectLst>
                <a:latin typeface="Consolas" pitchFamily="49" charset="0"/>
                <a:cs typeface="Consolas" pitchFamily="49" charset="0"/>
              </a:rPr>
              <a:t>“</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Derived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types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must be completely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substitutable</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their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base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types</a:t>
            </a:r>
            <a:r>
              <a:rPr lang="en-US" sz="36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3600" b="1" noProof="1">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27366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22</a:t>
            </a:fld>
            <a:endParaRPr lang="en-US" dirty="0"/>
          </a:p>
        </p:txBody>
      </p:sp>
      <p:sp>
        <p:nvSpPr>
          <p:cNvPr id="428035" name="Rectangle 3"/>
          <p:cNvSpPr>
            <a:spLocks noGrp="1" noChangeArrowheads="1"/>
          </p:cNvSpPr>
          <p:nvPr>
            <p:ph idx="1"/>
          </p:nvPr>
        </p:nvSpPr>
        <p:spPr/>
        <p:txBody>
          <a:bodyPr/>
          <a:lstStyle/>
          <a:p>
            <a:r>
              <a:rPr lang="en-US" dirty="0" smtClean="0"/>
              <a:t>Reference </a:t>
            </a:r>
            <a:r>
              <a:rPr lang="en-US" dirty="0"/>
              <a:t>to the </a:t>
            </a:r>
            <a:r>
              <a:rPr lang="en-US" b="1" dirty="0" smtClean="0">
                <a:solidFill>
                  <a:schemeClr val="tx2">
                    <a:lumMod val="75000"/>
                  </a:schemeClr>
                </a:solidFill>
              </a:rPr>
              <a:t>base </a:t>
            </a:r>
            <a:r>
              <a:rPr lang="en-US" b="1" dirty="0">
                <a:solidFill>
                  <a:schemeClr val="tx2">
                    <a:lumMod val="75000"/>
                  </a:schemeClr>
                </a:solidFill>
              </a:rPr>
              <a:t>class can be replaced </a:t>
            </a:r>
            <a:r>
              <a:rPr lang="en-US" dirty="0"/>
              <a:t>with a </a:t>
            </a:r>
            <a:r>
              <a:rPr lang="en-US" b="1" dirty="0" smtClean="0">
                <a:solidFill>
                  <a:schemeClr val="tx2">
                    <a:lumMod val="75000"/>
                  </a:schemeClr>
                </a:solidFill>
              </a:rPr>
              <a:t>derived </a:t>
            </a:r>
            <a:r>
              <a:rPr lang="en-US" b="1" dirty="0">
                <a:solidFill>
                  <a:schemeClr val="tx2">
                    <a:lumMod val="75000"/>
                  </a:schemeClr>
                </a:solidFill>
              </a:rPr>
              <a:t>class without affecting</a:t>
            </a:r>
            <a:r>
              <a:rPr lang="en-US" dirty="0">
                <a:solidFill>
                  <a:schemeClr val="tx2">
                    <a:lumMod val="75000"/>
                  </a:schemeClr>
                </a:solidFill>
              </a:rPr>
              <a:t> </a:t>
            </a:r>
            <a:r>
              <a:rPr lang="en-US" dirty="0"/>
              <a:t>the functionality of the </a:t>
            </a:r>
            <a:r>
              <a:rPr lang="en-US" b="1" dirty="0">
                <a:solidFill>
                  <a:schemeClr val="tx2">
                    <a:lumMod val="75000"/>
                  </a:schemeClr>
                </a:solidFill>
              </a:rPr>
              <a:t>program </a:t>
            </a:r>
            <a:r>
              <a:rPr lang="en-US" b="1" dirty="0" smtClean="0">
                <a:solidFill>
                  <a:schemeClr val="tx2">
                    <a:lumMod val="75000"/>
                  </a:schemeClr>
                </a:solidFill>
              </a:rPr>
              <a:t>module</a:t>
            </a:r>
          </a:p>
          <a:p>
            <a:endParaRPr lang="en-US" dirty="0" smtClean="0">
              <a:solidFill>
                <a:schemeClr val="tx2">
                  <a:lumMod val="75000"/>
                </a:schemeClr>
              </a:solidFill>
            </a:endParaRPr>
          </a:p>
          <a:p>
            <a:r>
              <a:rPr lang="en-US" dirty="0"/>
              <a:t>D</a:t>
            </a:r>
            <a:r>
              <a:rPr lang="en-US" dirty="0" smtClean="0"/>
              <a:t>erived </a:t>
            </a:r>
            <a:r>
              <a:rPr lang="en-US" dirty="0"/>
              <a:t>classes just </a:t>
            </a:r>
            <a:r>
              <a:rPr lang="en-US" dirty="0" smtClean="0"/>
              <a:t/>
            </a:r>
            <a:br>
              <a:rPr lang="en-US" dirty="0" smtClean="0"/>
            </a:br>
            <a:r>
              <a:rPr lang="en-US" b="1" dirty="0" smtClean="0">
                <a:solidFill>
                  <a:schemeClr val="tx2">
                    <a:lumMod val="75000"/>
                  </a:schemeClr>
                </a:solidFill>
              </a:rPr>
              <a:t>extend </a:t>
            </a:r>
            <a:r>
              <a:rPr lang="en-US" b="1" dirty="0">
                <a:solidFill>
                  <a:schemeClr val="tx2">
                    <a:lumMod val="75000"/>
                  </a:schemeClr>
                </a:solidFill>
              </a:rPr>
              <a:t>without replacing </a:t>
            </a:r>
            <a:r>
              <a:rPr lang="en-US" dirty="0" smtClean="0">
                <a:solidFill>
                  <a:schemeClr val="tx2">
                    <a:lumMod val="75000"/>
                  </a:schemeClr>
                </a:solidFill>
              </a:rPr>
              <a:t/>
            </a:r>
            <a:br>
              <a:rPr lang="en-US" dirty="0" smtClean="0">
                <a:solidFill>
                  <a:schemeClr val="tx2">
                    <a:lumMod val="75000"/>
                  </a:schemeClr>
                </a:solidFill>
              </a:rPr>
            </a:br>
            <a:r>
              <a:rPr lang="en-US" dirty="0" smtClean="0"/>
              <a:t>the </a:t>
            </a:r>
            <a:r>
              <a:rPr lang="en-US" dirty="0"/>
              <a:t>functionality of old classes</a:t>
            </a:r>
            <a:endParaRPr lang="en-GB" dirty="0">
              <a:solidFill>
                <a:schemeClr val="tx2">
                  <a:lumMod val="75000"/>
                </a:schemeClr>
              </a:solidFill>
            </a:endParaRPr>
          </a:p>
        </p:txBody>
      </p:sp>
      <p:sp>
        <p:nvSpPr>
          <p:cNvPr id="428034" name="Rectangle 2"/>
          <p:cNvSpPr>
            <a:spLocks noGrp="1" noChangeArrowheads="1"/>
          </p:cNvSpPr>
          <p:nvPr>
            <p:ph type="title"/>
          </p:nvPr>
        </p:nvSpPr>
        <p:spPr/>
        <p:txBody>
          <a:bodyPr/>
          <a:lstStyle/>
          <a:p>
            <a:r>
              <a:rPr lang="en-US" dirty="0" smtClean="0"/>
              <a:t>Liskov Substitution Principle (LSP)</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612" y="2514600"/>
            <a:ext cx="4876800" cy="3661422"/>
          </a:xfrm>
          <a:prstGeom prst="rect">
            <a:avLst/>
          </a:prstGeom>
        </p:spPr>
      </p:pic>
    </p:spTree>
    <p:extLst>
      <p:ext uri="{BB962C8B-B14F-4D97-AF65-F5344CB8AC3E}">
        <p14:creationId xmlns:p14="http://schemas.microsoft.com/office/powerpoint/2010/main" val="3637416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23</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smtClean="0"/>
              <a:t>Refactor skeleton given for this task so</a:t>
            </a:r>
          </a:p>
          <a:p>
            <a:pPr lvl="1"/>
            <a:r>
              <a:rPr lang="en-US" b="1" dirty="0" smtClean="0">
                <a:solidFill>
                  <a:schemeClr val="tx2">
                    <a:lumMod val="75000"/>
                  </a:schemeClr>
                </a:solidFill>
                <a:latin typeface="Consolas" panose="020B0609020204030204" pitchFamily="49" charset="0"/>
              </a:rPr>
              <a:t>DetailPrinter</a:t>
            </a:r>
            <a:r>
              <a:rPr lang="en-US" dirty="0" smtClean="0">
                <a:solidFill>
                  <a:schemeClr val="tx2">
                    <a:lumMod val="75000"/>
                  </a:schemeClr>
                </a:solidFill>
              </a:rPr>
              <a:t> </a:t>
            </a:r>
            <a:r>
              <a:rPr lang="en-US" dirty="0" smtClean="0"/>
              <a:t>class print correctly any kind of employee, which is in collection</a:t>
            </a:r>
          </a:p>
          <a:p>
            <a:pPr lvl="1"/>
            <a:r>
              <a:rPr lang="en-US" dirty="0" smtClean="0"/>
              <a:t>Remove any </a:t>
            </a:r>
            <a:r>
              <a:rPr lang="en-US" b="1" dirty="0" smtClean="0">
                <a:solidFill>
                  <a:schemeClr val="tx2">
                    <a:lumMod val="75000"/>
                  </a:schemeClr>
                </a:solidFill>
                <a:latin typeface="Consolas" panose="020B0609020204030204" pitchFamily="49" charset="0"/>
              </a:rPr>
              <a:t>instanceof</a:t>
            </a:r>
            <a:r>
              <a:rPr lang="en-US" dirty="0">
                <a:latin typeface="Consolas" panose="020B0609020204030204" pitchFamily="49" charset="0"/>
              </a:rPr>
              <a:t> </a:t>
            </a:r>
            <a:r>
              <a:rPr lang="en-US" dirty="0"/>
              <a:t>from your code</a:t>
            </a:r>
          </a:p>
          <a:p>
            <a:pPr lvl="1"/>
            <a:r>
              <a:rPr lang="en-US" dirty="0" smtClean="0"/>
              <a:t>Be sure if you </a:t>
            </a:r>
            <a:r>
              <a:rPr lang="en-US" b="1" dirty="0" smtClean="0">
                <a:solidFill>
                  <a:schemeClr val="tx2">
                    <a:lumMod val="75000"/>
                  </a:schemeClr>
                </a:solidFill>
              </a:rPr>
              <a:t>add new type </a:t>
            </a:r>
            <a:r>
              <a:rPr lang="en-US" dirty="0" smtClean="0"/>
              <a:t>of employee system will work correctly </a:t>
            </a:r>
            <a:r>
              <a:rPr lang="en-US" b="1" dirty="0" smtClean="0">
                <a:solidFill>
                  <a:schemeClr val="tx2">
                    <a:lumMod val="75000"/>
                  </a:schemeClr>
                </a:solidFill>
              </a:rPr>
              <a:t>without touching </a:t>
            </a:r>
            <a:r>
              <a:rPr lang="en-US" b="1" dirty="0">
                <a:solidFill>
                  <a:schemeClr val="tx2">
                    <a:lumMod val="75000"/>
                  </a:schemeClr>
                </a:solidFill>
                <a:latin typeface="Consolas" panose="020B0609020204030204" pitchFamily="49" charset="0"/>
              </a:rPr>
              <a:t>DetailPrinter</a:t>
            </a:r>
            <a:r>
              <a:rPr lang="en-US" b="1" dirty="0">
                <a:solidFill>
                  <a:schemeClr val="tx2">
                    <a:lumMod val="75000"/>
                  </a:schemeClr>
                </a:solidFill>
              </a:rPr>
              <a:t> </a:t>
            </a:r>
            <a:endParaRPr lang="en-US" b="1" dirty="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smtClean="0"/>
              <a:t>Problem: Detail Printer </a:t>
            </a:r>
            <a:endParaRPr lang="en-US" dirty="0"/>
          </a:p>
        </p:txBody>
      </p:sp>
    </p:spTree>
    <p:extLst>
      <p:ext uri="{BB962C8B-B14F-4D97-AF65-F5344CB8AC3E}">
        <p14:creationId xmlns:p14="http://schemas.microsoft.com/office/powerpoint/2010/main" val="4183677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24</a:t>
            </a:fld>
            <a:endParaRPr lang="en-US" dirty="0"/>
          </a:p>
        </p:txBody>
      </p:sp>
      <p:sp>
        <p:nvSpPr>
          <p:cNvPr id="793602" name="Rectangle 2"/>
          <p:cNvSpPr>
            <a:spLocks noGrp="1" noChangeArrowheads="1"/>
          </p:cNvSpPr>
          <p:nvPr>
            <p:ph type="title"/>
          </p:nvPr>
        </p:nvSpPr>
        <p:spPr/>
        <p:txBody>
          <a:bodyPr/>
          <a:lstStyle/>
          <a:p>
            <a:r>
              <a:rPr lang="en-US" dirty="0" smtClean="0"/>
              <a:t>Solution: Detail Printer</a:t>
            </a:r>
            <a:endParaRPr lang="en-US" dirty="0"/>
          </a:p>
        </p:txBody>
      </p:sp>
      <p:sp>
        <p:nvSpPr>
          <p:cNvPr id="18" name="Rectangle 17"/>
          <p:cNvSpPr>
            <a:spLocks noChangeArrowheads="1"/>
          </p:cNvSpPr>
          <p:nvPr/>
        </p:nvSpPr>
        <p:spPr bwMode="auto">
          <a:xfrm>
            <a:off x="569912" y="1143000"/>
            <a:ext cx="11049000" cy="52014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Employee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private </a:t>
            </a:r>
            <a:r>
              <a:rPr lang="en-US" sz="2800" b="1" noProof="1" smtClean="0">
                <a:solidFill>
                  <a:srgbClr val="FBEEDC"/>
                </a:solidFill>
                <a:effectLst>
                  <a:outerShdw blurRad="38100" dist="38100" dir="2700000" algn="tl">
                    <a:srgbClr val="000000">
                      <a:alpha val="43137"/>
                    </a:srgbClr>
                  </a:outerShdw>
                </a:effectLst>
                <a:latin typeface="Consolas" pitchFamily="49" charset="0"/>
              </a:rPr>
              <a:t>String name;</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rPr>
              <a:t>public Employee(String name)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this.name = name;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@Override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public String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toString()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return "Name: " + this.name;</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892084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25</a:t>
            </a:fld>
            <a:endParaRPr lang="en-US" dirty="0"/>
          </a:p>
        </p:txBody>
      </p:sp>
      <p:sp>
        <p:nvSpPr>
          <p:cNvPr id="793602" name="Rectangle 2"/>
          <p:cNvSpPr>
            <a:spLocks noGrp="1" noChangeArrowheads="1"/>
          </p:cNvSpPr>
          <p:nvPr>
            <p:ph type="title"/>
          </p:nvPr>
        </p:nvSpPr>
        <p:spPr/>
        <p:txBody>
          <a:bodyPr/>
          <a:lstStyle/>
          <a:p>
            <a:r>
              <a:rPr lang="en-US" dirty="0" smtClean="0"/>
              <a:t>Solution: Detail Printer (2)</a:t>
            </a:r>
            <a:endParaRPr lang="en-US" dirty="0"/>
          </a:p>
        </p:txBody>
      </p:sp>
      <p:sp>
        <p:nvSpPr>
          <p:cNvPr id="18" name="Rectangle 17"/>
          <p:cNvSpPr>
            <a:spLocks noChangeArrowheads="1"/>
          </p:cNvSpPr>
          <p:nvPr/>
        </p:nvSpPr>
        <p:spPr bwMode="auto">
          <a:xfrm>
            <a:off x="569912" y="1199376"/>
            <a:ext cx="11239500" cy="52014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Manager extends Employee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private </a:t>
            </a:r>
            <a:r>
              <a:rPr lang="en-US" sz="2800" b="1" noProof="1">
                <a:solidFill>
                  <a:srgbClr val="FBEEDC"/>
                </a:solidFill>
                <a:effectLst>
                  <a:outerShdw blurRad="38100" dist="38100" dir="2700000" algn="tl">
                    <a:srgbClr val="000000">
                      <a:alpha val="43137"/>
                    </a:srgbClr>
                  </a:outerShdw>
                </a:effectLst>
                <a:latin typeface="Consolas" pitchFamily="49" charset="0"/>
              </a:rPr>
              <a:t>Iterable&lt;String&gt; </a:t>
            </a:r>
            <a:r>
              <a:rPr lang="en-US" sz="2800" b="1" noProof="1" smtClean="0">
                <a:solidFill>
                  <a:srgbClr val="FBEEDC"/>
                </a:solidFill>
                <a:effectLst>
                  <a:outerShdw blurRad="38100" dist="38100" dir="2700000" algn="tl">
                    <a:srgbClr val="000000">
                      <a:alpha val="43137"/>
                    </a:srgbClr>
                  </a:outerShdw>
                </a:effectLst>
                <a:latin typeface="Consolas" pitchFamily="49" charset="0"/>
              </a:rPr>
              <a:t>docs;</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Manager(String name, Iterable&lt;String&gt; </a:t>
            </a:r>
            <a:r>
              <a:rPr lang="en-US" sz="2800" b="1" noProof="1" smtClean="0">
                <a:solidFill>
                  <a:srgbClr val="FBEEDC"/>
                </a:solidFill>
                <a:effectLst>
                  <a:outerShdw blurRad="38100" dist="38100" dir="2700000" algn="tl">
                    <a:srgbClr val="000000">
                      <a:alpha val="43137"/>
                    </a:srgbClr>
                  </a:outerShdw>
                </a:effectLst>
                <a:latin typeface="Consolas" pitchFamily="49" charset="0"/>
              </a:rPr>
              <a:t>docs)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super(name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this.documents </a:t>
            </a: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docs;</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String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toString()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return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super.toString() + "Documents: " +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this.docs</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325960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26</a:t>
            </a:fld>
            <a:endParaRPr lang="en-US" dirty="0"/>
          </a:p>
        </p:txBody>
      </p:sp>
      <p:sp>
        <p:nvSpPr>
          <p:cNvPr id="793602" name="Rectangle 2"/>
          <p:cNvSpPr>
            <a:spLocks noGrp="1" noChangeArrowheads="1"/>
          </p:cNvSpPr>
          <p:nvPr>
            <p:ph type="title"/>
          </p:nvPr>
        </p:nvSpPr>
        <p:spPr/>
        <p:txBody>
          <a:bodyPr/>
          <a:lstStyle/>
          <a:p>
            <a:r>
              <a:rPr lang="en-US" dirty="0" smtClean="0"/>
              <a:t>Solution: Detail Printer (3)</a:t>
            </a:r>
            <a:endParaRPr lang="en-US" dirty="0"/>
          </a:p>
        </p:txBody>
      </p:sp>
      <p:sp>
        <p:nvSpPr>
          <p:cNvPr id="18" name="Rectangle 17"/>
          <p:cNvSpPr>
            <a:spLocks noChangeArrowheads="1"/>
          </p:cNvSpPr>
          <p:nvPr/>
        </p:nvSpPr>
        <p:spPr bwMode="auto">
          <a:xfrm>
            <a:off x="569912" y="1199376"/>
            <a:ext cx="11239500" cy="52014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public class DetailsPrinter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private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Iterable&lt;Employee&gt; employees</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DetailsPrinter(Iterable&lt;Employee&gt; employees)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this.employees </a:t>
            </a:r>
            <a:r>
              <a:rPr lang="en-US" sz="2800" b="1" noProof="1">
                <a:solidFill>
                  <a:srgbClr val="FBEEDC"/>
                </a:solidFill>
                <a:effectLst>
                  <a:outerShdw blurRad="38100" dist="38100" dir="2700000" algn="tl">
                    <a:srgbClr val="000000">
                      <a:alpha val="43137"/>
                    </a:srgbClr>
                  </a:outerShdw>
                </a:effectLst>
                <a:latin typeface="Consolas" pitchFamily="49" charset="0"/>
              </a:rPr>
              <a:t>= employees;</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void printEmployees()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for(Employee e : employees)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System.out.println(</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e.toString()</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 }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491389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27</a:t>
            </a:fld>
            <a:endParaRPr lang="en-US" dirty="0"/>
          </a:p>
        </p:txBody>
      </p:sp>
      <p:sp>
        <p:nvSpPr>
          <p:cNvPr id="428035" name="Rectangle 3"/>
          <p:cNvSpPr>
            <a:spLocks noGrp="1" noChangeArrowheads="1"/>
          </p:cNvSpPr>
          <p:nvPr>
            <p:ph idx="1"/>
          </p:nvPr>
        </p:nvSpPr>
        <p:spPr/>
        <p:txBody>
          <a:bodyPr>
            <a:normAutofit/>
          </a:bodyPr>
          <a:lstStyle/>
          <a:p>
            <a:r>
              <a:rPr lang="en-GB" dirty="0"/>
              <a:t>OOP </a:t>
            </a:r>
            <a:r>
              <a:rPr lang="en-GB" dirty="0" smtClean="0"/>
              <a:t>Inheritance</a:t>
            </a:r>
            <a:endParaRPr lang="en-GB" dirty="0"/>
          </a:p>
          <a:p>
            <a:endParaRPr lang="en-GB" dirty="0" smtClean="0"/>
          </a:p>
          <a:p>
            <a:endParaRPr lang="en-GB" dirty="0"/>
          </a:p>
          <a:p>
            <a:r>
              <a:rPr lang="en-GB" dirty="0" smtClean="0"/>
              <a:t>Plus LSP</a:t>
            </a:r>
          </a:p>
          <a:p>
            <a:endParaRPr lang="en-GB" dirty="0"/>
          </a:p>
          <a:p>
            <a:endParaRPr lang="en-GB" dirty="0" smtClean="0"/>
          </a:p>
        </p:txBody>
      </p:sp>
      <p:sp>
        <p:nvSpPr>
          <p:cNvPr id="428034" name="Rectangle 2"/>
          <p:cNvSpPr>
            <a:spLocks noGrp="1" noChangeArrowheads="1"/>
          </p:cNvSpPr>
          <p:nvPr>
            <p:ph type="title"/>
          </p:nvPr>
        </p:nvSpPr>
        <p:spPr/>
        <p:txBody>
          <a:bodyPr/>
          <a:lstStyle/>
          <a:p>
            <a:r>
              <a:rPr lang="en-US" smtClean="0"/>
              <a:t>LSP Relationship</a:t>
            </a:r>
            <a:endParaRPr lang="en-GB" dirty="0"/>
          </a:p>
        </p:txBody>
      </p:sp>
      <p:sp>
        <p:nvSpPr>
          <p:cNvPr id="9" name="Rectangle 8"/>
          <p:cNvSpPr>
            <a:spLocks noChangeArrowheads="1"/>
          </p:cNvSpPr>
          <p:nvPr/>
        </p:nvSpPr>
        <p:spPr bwMode="auto">
          <a:xfrm>
            <a:off x="1560513" y="2024729"/>
            <a:ext cx="9067799"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Student</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IS-A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a:t>
            </a:r>
          </a:p>
        </p:txBody>
      </p:sp>
      <p:sp>
        <p:nvSpPr>
          <p:cNvPr id="10" name="Rectangle 9"/>
          <p:cNvSpPr>
            <a:spLocks noChangeArrowheads="1"/>
          </p:cNvSpPr>
          <p:nvPr/>
        </p:nvSpPr>
        <p:spPr bwMode="auto">
          <a:xfrm>
            <a:off x="1560512" y="4191000"/>
            <a:ext cx="9067800"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Student</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IS-SUBSTITUTED-FOR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a:t>
            </a:r>
          </a:p>
        </p:txBody>
      </p:sp>
    </p:spTree>
    <p:extLst>
      <p:ext uri="{BB962C8B-B14F-4D97-AF65-F5344CB8AC3E}">
        <p14:creationId xmlns:p14="http://schemas.microsoft.com/office/powerpoint/2010/main" val="52248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28</a:t>
            </a:fld>
            <a:endParaRPr lang="en-US" dirty="0"/>
          </a:p>
        </p:txBody>
      </p:sp>
      <p:sp>
        <p:nvSpPr>
          <p:cNvPr id="428034" name="Rectangle 2"/>
          <p:cNvSpPr>
            <a:spLocks noGrp="1" noChangeArrowheads="1"/>
          </p:cNvSpPr>
          <p:nvPr>
            <p:ph type="title"/>
          </p:nvPr>
        </p:nvSpPr>
        <p:spPr/>
        <p:txBody>
          <a:bodyPr/>
          <a:lstStyle/>
          <a:p>
            <a:r>
              <a:rPr lang="en-US" dirty="0" smtClean="0"/>
              <a:t>OCP vs LSP</a:t>
            </a:r>
            <a:endParaRPr lang="en-GB" dirty="0"/>
          </a:p>
        </p:txBody>
      </p:sp>
      <p:sp>
        <p:nvSpPr>
          <p:cNvPr id="7" name="Rectangle 6"/>
          <p:cNvSpPr>
            <a:spLocks noChangeArrowheads="1"/>
          </p:cNvSpPr>
          <p:nvPr/>
        </p:nvSpPr>
        <p:spPr bwMode="auto">
          <a:xfrm>
            <a:off x="960593" y="2133600"/>
            <a:ext cx="10577400" cy="286232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600" b="1" noProof="1" smtClean="0">
                <a:effectLst>
                  <a:outerShdw blurRad="38100" dist="38100" dir="2700000" algn="tl">
                    <a:srgbClr val="000000">
                      <a:alpha val="43137"/>
                    </a:srgbClr>
                  </a:outerShdw>
                </a:effectLst>
                <a:latin typeface="Consolas" pitchFamily="49" charset="0"/>
                <a:cs typeface="Consolas" pitchFamily="49" charset="0"/>
              </a:rPr>
              <a:t>“</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Liskov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Substitution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Principle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is just an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extension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of the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Close Principle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and it means that we must make sure that new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derived classes are extending the base classes without changing their behavior</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36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3600" b="1" noProof="1">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876331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29</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"I am not implemented"</a:t>
            </a:r>
          </a:p>
          <a:p>
            <a:pPr>
              <a:spcBef>
                <a:spcPts val="1200"/>
              </a:spcBef>
              <a:spcAft>
                <a:spcPts val="1200"/>
              </a:spcAft>
            </a:pPr>
            <a:r>
              <a:rPr lang="en-US" dirty="0"/>
              <a:t>Base class depends on its subtypes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US" dirty="0" smtClean="0"/>
              <a:t>LSP </a:t>
            </a:r>
            <a:r>
              <a:rPr lang="en-GB" dirty="0" smtClean="0"/>
              <a:t>– </a:t>
            </a:r>
            <a:r>
              <a:rPr lang="en-GB" dirty="0"/>
              <a:t>Violations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612" y="4252900"/>
            <a:ext cx="6477000" cy="2147900"/>
          </a:xfrm>
          <a:prstGeom prst="rect">
            <a:avLst/>
          </a:prstGeom>
        </p:spPr>
      </p:pic>
      <p:pic>
        <p:nvPicPr>
          <p:cNvPr id="7" name="Picture 2" descr="Резултат с изображение за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2" y="255451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96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9600" b="1" dirty="0" smtClean="0"/>
              <a:t>#java-fund</a:t>
            </a:r>
            <a:endParaRPr lang="en-US" sz="54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214963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30</a:t>
            </a:fld>
            <a:endParaRPr lang="en-US" dirty="0"/>
          </a:p>
        </p:txBody>
      </p:sp>
      <p:sp>
        <p:nvSpPr>
          <p:cNvPr id="6" name="Content Placeholder 5"/>
          <p:cNvSpPr>
            <a:spLocks noGrp="1"/>
          </p:cNvSpPr>
          <p:nvPr>
            <p:ph idx="1"/>
          </p:nvPr>
        </p:nvSpPr>
        <p:spPr/>
        <p:txBody>
          <a:bodyPr/>
          <a:lstStyle/>
          <a:p>
            <a:r>
              <a:rPr lang="en-US" dirty="0" smtClean="0"/>
              <a:t>We know from Math that square is a rectangle</a:t>
            </a:r>
          </a:p>
          <a:p>
            <a:r>
              <a:rPr lang="en-US" dirty="0" smtClean="0"/>
              <a:t>Look at the skeleton given for this task </a:t>
            </a:r>
          </a:p>
          <a:p>
            <a:r>
              <a:rPr lang="en-US" dirty="0" smtClean="0"/>
              <a:t>Think how to </a:t>
            </a:r>
            <a:r>
              <a:rPr lang="en-US" b="1" dirty="0" smtClean="0">
                <a:solidFill>
                  <a:schemeClr val="tx2">
                    <a:lumMod val="75000"/>
                  </a:schemeClr>
                </a:solidFill>
              </a:rPr>
              <a:t>refactor code </a:t>
            </a:r>
            <a:r>
              <a:rPr lang="en-US" dirty="0" smtClean="0"/>
              <a:t>so: </a:t>
            </a:r>
          </a:p>
          <a:p>
            <a:pPr lvl="1"/>
            <a:r>
              <a:rPr lang="en-US" b="1" dirty="0" smtClean="0">
                <a:solidFill>
                  <a:schemeClr val="tx2">
                    <a:lumMod val="75000"/>
                  </a:schemeClr>
                </a:solidFill>
              </a:rPr>
              <a:t>Square extends rectangle</a:t>
            </a:r>
            <a:r>
              <a:rPr lang="en-US" dirty="0" smtClean="0"/>
              <a:t> without producing bugs</a:t>
            </a:r>
          </a:p>
          <a:p>
            <a:r>
              <a:rPr lang="en-US" dirty="0" smtClean="0"/>
              <a:t>Prepare new </a:t>
            </a:r>
            <a:r>
              <a:rPr lang="en-US" b="1" dirty="0" smtClean="0">
                <a:solidFill>
                  <a:schemeClr val="tx2">
                    <a:lumMod val="75000"/>
                  </a:schemeClr>
                </a:solidFill>
              </a:rPr>
              <a:t>unit tests</a:t>
            </a:r>
            <a:r>
              <a:rPr lang="en-US" dirty="0" smtClean="0"/>
              <a:t> for Square after the refactoring</a:t>
            </a:r>
          </a:p>
        </p:txBody>
      </p:sp>
      <p:sp>
        <p:nvSpPr>
          <p:cNvPr id="793602" name="Rectangle 2"/>
          <p:cNvSpPr>
            <a:spLocks noGrp="1" noChangeArrowheads="1"/>
          </p:cNvSpPr>
          <p:nvPr>
            <p:ph type="title"/>
          </p:nvPr>
        </p:nvSpPr>
        <p:spPr/>
        <p:txBody>
          <a:bodyPr/>
          <a:lstStyle/>
          <a:p>
            <a:r>
              <a:rPr lang="en-US" smtClean="0"/>
              <a:t>Problem: Square</a:t>
            </a:r>
            <a:endParaRPr lang="en-US" dirty="0"/>
          </a:p>
        </p:txBody>
      </p:sp>
    </p:spTree>
    <p:extLst>
      <p:ext uri="{BB962C8B-B14F-4D97-AF65-F5344CB8AC3E}">
        <p14:creationId xmlns:p14="http://schemas.microsoft.com/office/powerpoint/2010/main" val="394479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31</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a:t>
            </a:r>
            <a:r>
              <a:rPr lang="en-GB" b="1" dirty="0">
                <a:solidFill>
                  <a:schemeClr val="tx2">
                    <a:lumMod val="75000"/>
                  </a:schemeClr>
                </a:solidFill>
              </a:rPr>
              <a:t>Tell, Don't Ask</a:t>
            </a:r>
            <a:r>
              <a:rPr lang="en-GB" dirty="0"/>
              <a:t>"</a:t>
            </a:r>
          </a:p>
          <a:p>
            <a:r>
              <a:rPr lang="en-GB" dirty="0"/>
              <a:t>Refactoring </a:t>
            </a:r>
            <a:r>
              <a:rPr lang="en-GB" dirty="0" smtClean="0"/>
              <a:t>in the </a:t>
            </a:r>
          </a:p>
          <a:p>
            <a:pPr marL="0" indent="0">
              <a:buNone/>
            </a:pPr>
            <a:r>
              <a:rPr lang="en-GB" b="1" dirty="0" smtClean="0">
                <a:solidFill>
                  <a:schemeClr val="tx2">
                    <a:lumMod val="75000"/>
                  </a:schemeClr>
                </a:solidFill>
              </a:rPr>
              <a:t>base </a:t>
            </a:r>
            <a:r>
              <a:rPr lang="en-GB" b="1" dirty="0">
                <a:solidFill>
                  <a:schemeClr val="tx2">
                    <a:lumMod val="75000"/>
                  </a:schemeClr>
                </a:solidFill>
              </a:rPr>
              <a:t>class</a:t>
            </a:r>
          </a:p>
          <a:p>
            <a:pPr marL="0" indent="0">
              <a:buNone/>
            </a:pPr>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smtClean="0"/>
              <a:t>LSP </a:t>
            </a:r>
            <a:r>
              <a:rPr lang="en-GB" dirty="0"/>
              <a:t>– </a:t>
            </a:r>
            <a:r>
              <a:rPr lang="en-GB" dirty="0" smtClean="0"/>
              <a:t>Solutions</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12" y="1752600"/>
            <a:ext cx="5637622" cy="4222775"/>
          </a:xfrm>
          <a:prstGeom prst="rect">
            <a:avLst/>
          </a:prstGeom>
        </p:spPr>
      </p:pic>
    </p:spTree>
    <p:extLst>
      <p:ext uri="{BB962C8B-B14F-4D97-AF65-F5344CB8AC3E}">
        <p14:creationId xmlns:p14="http://schemas.microsoft.com/office/powerpoint/2010/main" val="2664390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US" dirty="0" smtClean="0"/>
              <a:t>Liskov Substitution Principle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153435" y="914400"/>
            <a:ext cx="3524026" cy="3637568"/>
          </a:xfrm>
          <a:prstGeom prst="rect">
            <a:avLst/>
          </a:prstGeom>
        </p:spPr>
      </p:pic>
    </p:spTree>
    <p:extLst>
      <p:ext uri="{BB962C8B-B14F-4D97-AF65-F5344CB8AC3E}">
        <p14:creationId xmlns:p14="http://schemas.microsoft.com/office/powerpoint/2010/main" val="2746790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33</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00000"/>
              </a:lnSpc>
            </a:pPr>
            <a:r>
              <a:rPr lang="en-GB" sz="3200" dirty="0" smtClean="0">
                <a:solidFill>
                  <a:schemeClr val="accent1">
                    <a:lumMod val="60000"/>
                    <a:lumOff val="40000"/>
                  </a:schemeClr>
                </a:solidFill>
              </a:rPr>
              <a:t>OCP</a:t>
            </a:r>
            <a:r>
              <a:rPr lang="en-GB" sz="3200" dirty="0" smtClean="0"/>
              <a:t> </a:t>
            </a:r>
            <a:r>
              <a:rPr lang="en-GB" sz="3200" dirty="0"/>
              <a:t>– Open / Closed Principle</a:t>
            </a:r>
          </a:p>
          <a:p>
            <a:pPr marL="663521" lvl="1" indent="-358775">
              <a:lnSpc>
                <a:spcPct val="100000"/>
              </a:lnSpc>
            </a:pPr>
            <a:r>
              <a:rPr lang="en-GB" sz="3000" dirty="0"/>
              <a:t>Violations of </a:t>
            </a:r>
            <a:r>
              <a:rPr lang="en-GB" sz="3000" dirty="0">
                <a:solidFill>
                  <a:schemeClr val="accent1">
                    <a:lumMod val="60000"/>
                    <a:lumOff val="40000"/>
                  </a:schemeClr>
                </a:solidFill>
              </a:rPr>
              <a:t>OCP</a:t>
            </a:r>
          </a:p>
          <a:p>
            <a:pPr marL="358775" indent="-358775">
              <a:lnSpc>
                <a:spcPct val="100000"/>
              </a:lnSpc>
            </a:pPr>
            <a:r>
              <a:rPr lang="en-GB" sz="3200" dirty="0" smtClean="0">
                <a:solidFill>
                  <a:schemeClr val="accent1">
                    <a:lumMod val="60000"/>
                    <a:lumOff val="40000"/>
                  </a:schemeClr>
                </a:solidFill>
              </a:rPr>
              <a:t>LSP</a:t>
            </a:r>
            <a:r>
              <a:rPr lang="en-GB" sz="3200" dirty="0" smtClean="0"/>
              <a:t> </a:t>
            </a:r>
            <a:r>
              <a:rPr lang="en-GB" sz="3200" dirty="0"/>
              <a:t>– Liskov Substitution Principle</a:t>
            </a:r>
          </a:p>
          <a:p>
            <a:pPr marL="663521" lvl="1" indent="-358775">
              <a:lnSpc>
                <a:spcPct val="100000"/>
              </a:lnSpc>
            </a:pPr>
            <a:r>
              <a:rPr lang="en-GB" sz="3000" dirty="0"/>
              <a:t>Violations of </a:t>
            </a:r>
            <a:r>
              <a:rPr lang="en-GB" sz="3000" dirty="0" smtClean="0">
                <a:solidFill>
                  <a:schemeClr val="accent1">
                    <a:lumMod val="60000"/>
                    <a:lumOff val="40000"/>
                  </a:schemeClr>
                </a:solidFill>
              </a:rPr>
              <a:t>LSP</a:t>
            </a:r>
            <a:endParaRPr lang="en-GB" sz="3000" dirty="0">
              <a:solidFill>
                <a:schemeClr val="accent1">
                  <a:lumMod val="60000"/>
                  <a:lumOff val="40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812" y="4292603"/>
            <a:ext cx="2828925" cy="1619250"/>
          </a:xfrm>
          <a:prstGeom prst="rect">
            <a:avLst/>
          </a:prstGeom>
        </p:spPr>
      </p:pic>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7052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a:t>Java Advanced </a:t>
            </a:r>
            <a:r>
              <a:rPr lang="en-US" dirty="0"/>
              <a:t>– Course Overview</a:t>
            </a:r>
          </a:p>
        </p:txBody>
      </p:sp>
      <p:sp>
        <p:nvSpPr>
          <p:cNvPr id="3" name="Text Placeholder 2"/>
          <p:cNvSpPr>
            <a:spLocks noGrp="1"/>
          </p:cNvSpPr>
          <p:nvPr>
            <p:ph type="body" sz="quarter" idx="10"/>
          </p:nvPr>
        </p:nvSpPr>
        <p:spPr>
          <a:xfrm>
            <a:off x="1529384" y="6400802"/>
            <a:ext cx="10482604" cy="351754"/>
          </a:xfrm>
        </p:spPr>
        <p:txBody>
          <a:bodyPr/>
          <a:lstStyle/>
          <a:p>
            <a:r>
              <a:rPr lang="en-US" smtClean="0">
                <a:hlinkClick r:id="rId3"/>
              </a:rPr>
              <a:t>https://softuni.bg/courses/java-oop-advanced</a:t>
            </a:r>
            <a:endParaRPr lang="en-US" dirty="0"/>
          </a:p>
        </p:txBody>
      </p:sp>
      <p:pic>
        <p:nvPicPr>
          <p:cNvPr id="35" name="Picture 34">
            <a:hlinkClick r:id="rId4"/>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439214" y="3886200"/>
            <a:ext cx="2553355" cy="555520"/>
          </a:xfrm>
          <a:prstGeom prst="roundRect">
            <a:avLst>
              <a:gd name="adj" fmla="val 3250"/>
            </a:avLst>
          </a:prstGeom>
          <a:ln>
            <a:noFill/>
          </a:ln>
          <a:effectLst>
            <a:outerShdw blurRad="292100" dist="139700" dir="2700000" algn="tl" rotWithShape="0">
              <a:srgbClr val="333333">
                <a:alpha val="65000"/>
              </a:srgbClr>
            </a:outerShdw>
            <a:softEdge rad="0"/>
          </a:effectLst>
        </p:spPr>
      </p:pic>
      <p:pic>
        <p:nvPicPr>
          <p:cNvPr id="36" name="Picture 35">
            <a:hlinkClick r:id="rId6"/>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99188" y="2139879"/>
            <a:ext cx="2898399" cy="676293"/>
          </a:xfrm>
          <a:prstGeom prst="roundRect">
            <a:avLst>
              <a:gd name="adj" fmla="val 4155"/>
            </a:avLst>
          </a:prstGeom>
        </p:spPr>
      </p:pic>
      <p:pic>
        <p:nvPicPr>
          <p:cNvPr id="37" name="Picture 36">
            <a:hlinkClick r:id="rId8"/>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199188" y="2949166"/>
            <a:ext cx="1781120" cy="747246"/>
          </a:xfrm>
          <a:prstGeom prst="roundRect">
            <a:avLst>
              <a:gd name="adj" fmla="val 2634"/>
            </a:avLst>
          </a:prstGeom>
        </p:spPr>
      </p:pic>
      <p:pic>
        <p:nvPicPr>
          <p:cNvPr id="38" name="Picture 37">
            <a:hlinkClick r:id="rId10"/>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92924" y="2949165"/>
            <a:ext cx="2898399" cy="747246"/>
          </a:xfrm>
          <a:prstGeom prst="roundRect">
            <a:avLst>
              <a:gd name="adj" fmla="val 5533"/>
            </a:avLst>
          </a:prstGeom>
        </p:spPr>
      </p:pic>
      <p:pic>
        <p:nvPicPr>
          <p:cNvPr id="39" name="Picture 38">
            <a:hlinkClick r:id="rId12"/>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0213326" y="2139878"/>
            <a:ext cx="1780449" cy="676293"/>
          </a:xfrm>
          <a:prstGeom prst="roundRect">
            <a:avLst>
              <a:gd name="adj" fmla="val 3568"/>
            </a:avLst>
          </a:prstGeom>
        </p:spPr>
      </p:pic>
      <p:pic>
        <p:nvPicPr>
          <p:cNvPr id="40" name="Picture 39">
            <a:hlinkClick r:id="rId14"/>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99188" y="3886200"/>
            <a:ext cx="2142317" cy="555520"/>
          </a:xfrm>
          <a:prstGeom prst="roundRect">
            <a:avLst>
              <a:gd name="adj" fmla="val 3378"/>
            </a:avLst>
          </a:prstGeom>
        </p:spPr>
      </p:pic>
      <p:pic>
        <p:nvPicPr>
          <p:cNvPr id="41" name="Picture 40">
            <a:hlinkClick r:id="rId16"/>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138654" y="4626828"/>
            <a:ext cx="1853712" cy="1392971"/>
          </a:xfrm>
          <a:prstGeom prst="roundRect">
            <a:avLst>
              <a:gd name="adj" fmla="val 3461"/>
            </a:avLst>
          </a:prstGeom>
        </p:spPr>
      </p:pic>
      <p:pic>
        <p:nvPicPr>
          <p:cNvPr id="42" name="Picture 41">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161212" y="1313488"/>
            <a:ext cx="1534364" cy="660629"/>
          </a:xfrm>
          <a:prstGeom prst="roundRect">
            <a:avLst>
              <a:gd name="adj" fmla="val 3586"/>
            </a:avLst>
          </a:prstGeom>
        </p:spPr>
      </p:pic>
      <p:pic>
        <p:nvPicPr>
          <p:cNvPr id="43" name="Picture 42">
            <a:hlinkClick r:id="rId19"/>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200651" y="5405406"/>
            <a:ext cx="2798699" cy="614394"/>
          </a:xfrm>
          <a:prstGeom prst="roundRect">
            <a:avLst>
              <a:gd name="adj" fmla="val 5492"/>
            </a:avLst>
          </a:prstGeom>
        </p:spPr>
      </p:pic>
      <p:pic>
        <p:nvPicPr>
          <p:cNvPr id="44" name="Picture 43">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a:stretch/>
        </p:blipFill>
        <p:spPr>
          <a:xfrm>
            <a:off x="8805490" y="1304444"/>
            <a:ext cx="1482771" cy="669673"/>
          </a:xfrm>
          <a:prstGeom prst="roundRect">
            <a:avLst>
              <a:gd name="adj" fmla="val 4755"/>
            </a:avLst>
          </a:prstGeom>
        </p:spPr>
      </p:pic>
      <p:pic>
        <p:nvPicPr>
          <p:cNvPr id="45" name="Picture 44">
            <a:hlinkClick r:id="rId23"/>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449298" y="1295400"/>
            <a:ext cx="1512514" cy="678717"/>
          </a:xfrm>
          <a:prstGeom prst="roundRect">
            <a:avLst>
              <a:gd name="adj" fmla="val 6970"/>
            </a:avLst>
          </a:prstGeom>
        </p:spPr>
      </p:pic>
      <p:pic>
        <p:nvPicPr>
          <p:cNvPr id="46" name="Picture 45">
            <a:hlinkClick r:id="rId25"/>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a:stretch/>
        </p:blipFill>
        <p:spPr>
          <a:xfrm>
            <a:off x="7200651" y="4641647"/>
            <a:ext cx="2798699" cy="614393"/>
          </a:xfrm>
          <a:prstGeom prst="roundRect">
            <a:avLst>
              <a:gd name="adj" fmla="val 6594"/>
            </a:avLst>
          </a:prstGeom>
        </p:spPr>
      </p:pic>
    </p:spTree>
    <p:extLst>
      <p:ext uri="{BB962C8B-B14F-4D97-AF65-F5344CB8AC3E}">
        <p14:creationId xmlns:p14="http://schemas.microsoft.com/office/powerpoint/2010/main" val="3406495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3425710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36</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license</a:t>
            </a:r>
          </a:p>
          <a:p>
            <a:pPr lvl="1"/>
            <a:r>
              <a:rPr lang="en-US" sz="2000" dirty="0"/>
              <a:t>" </a:t>
            </a:r>
            <a:r>
              <a:rPr lang="en-GB" sz="2000" dirty="0"/>
              <a:t>Thinking in Java 4</a:t>
            </a:r>
            <a:r>
              <a:rPr lang="en-GB" sz="2000" baseline="30000" dirty="0"/>
              <a:t>th</a:t>
            </a:r>
            <a:r>
              <a:rPr lang="en-GB" sz="2000" dirty="0"/>
              <a:t> ed.</a:t>
            </a:r>
            <a:r>
              <a:rPr lang="en-US" sz="2000" dirty="0"/>
              <a:t>" book </a:t>
            </a:r>
            <a:r>
              <a:rPr lang="en-US" sz="2000" noProof="1"/>
              <a:t>by Bruce Eckel, </a:t>
            </a:r>
            <a:r>
              <a:rPr lang="en-GB" sz="2000" noProof="1"/>
              <a:t>Copyright © 2006 by Bruce Eckel</a:t>
            </a:r>
            <a:endParaRPr lang="en-US" sz="2000" dirty="0"/>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a:p>
            <a:pPr marL="377887" lvl="1" indent="0">
              <a:buNone/>
            </a:pPr>
            <a:endParaRPr lang="en-US" sz="2000" dirty="0"/>
          </a:p>
        </p:txBody>
      </p:sp>
    </p:spTree>
    <p:extLst>
      <p:ext uri="{BB962C8B-B14F-4D97-AF65-F5344CB8AC3E}">
        <p14:creationId xmlns:p14="http://schemas.microsoft.com/office/powerpoint/2010/main" val="368771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4812" y="5580200"/>
            <a:ext cx="8938472" cy="820600"/>
          </a:xfrm>
        </p:spPr>
        <p:txBody>
          <a:bodyPr/>
          <a:lstStyle/>
          <a:p>
            <a:r>
              <a:rPr lang="en-US" noProof="1" smtClean="0">
                <a:cs typeface="Consolas" panose="020B0609020204030204" pitchFamily="49" charset="0"/>
              </a:rPr>
              <a:t>Open/Closed Principle</a:t>
            </a:r>
            <a:endParaRPr lang="en-US" noProof="1">
              <a:cs typeface="Consolas" panose="020B0609020204030204" pitchFamily="49" charset="0"/>
            </a:endParaRP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048" y="262299"/>
            <a:ext cx="5334000" cy="5334000"/>
          </a:xfrm>
          <a:prstGeom prst="rect">
            <a:avLst/>
          </a:prstGeom>
        </p:spPr>
      </p:pic>
    </p:spTree>
    <p:extLst>
      <p:ext uri="{BB962C8B-B14F-4D97-AF65-F5344CB8AC3E}">
        <p14:creationId xmlns:p14="http://schemas.microsoft.com/office/powerpoint/2010/main" val="765138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 name="Title 3"/>
          <p:cNvSpPr>
            <a:spLocks noGrp="1"/>
          </p:cNvSpPr>
          <p:nvPr>
            <p:ph type="title"/>
          </p:nvPr>
        </p:nvSpPr>
        <p:spPr/>
        <p:txBody>
          <a:bodyPr/>
          <a:lstStyle/>
          <a:p>
            <a:r>
              <a:rPr lang="en-US" dirty="0" smtClean="0"/>
              <a:t>What is Open/Closed? </a:t>
            </a:r>
            <a:endParaRPr lang="en-US" dirty="0"/>
          </a:p>
        </p:txBody>
      </p:sp>
      <p:sp>
        <p:nvSpPr>
          <p:cNvPr id="7" name="Rectangle 6"/>
          <p:cNvSpPr>
            <a:spLocks noChangeArrowheads="1"/>
          </p:cNvSpPr>
          <p:nvPr/>
        </p:nvSpPr>
        <p:spPr bwMode="auto">
          <a:xfrm>
            <a:off x="684212" y="2209800"/>
            <a:ext cx="10820400" cy="175432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bg-BG"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Software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entities like classes, modules and functions should be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for extension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but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closed for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modifications</a:t>
            </a:r>
            <a:r>
              <a:rPr lang="bg-BG" sz="36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3600" b="1" noProof="1">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567362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6</a:t>
            </a:fld>
            <a:endParaRPr lang="en-US" dirty="0"/>
          </a:p>
        </p:txBody>
      </p:sp>
      <p:sp>
        <p:nvSpPr>
          <p:cNvPr id="428035" name="Rectangle 3"/>
          <p:cNvSpPr>
            <a:spLocks noGrp="1" noChangeArrowheads="1"/>
          </p:cNvSpPr>
          <p:nvPr>
            <p:ph idx="1"/>
          </p:nvPr>
        </p:nvSpPr>
        <p:spPr/>
        <p:txBody>
          <a:bodyPr/>
          <a:lstStyle/>
          <a:p>
            <a:pPr>
              <a:spcBef>
                <a:spcPts val="1800"/>
              </a:spcBef>
              <a:spcAft>
                <a:spcPts val="1800"/>
              </a:spcAft>
            </a:pPr>
            <a:r>
              <a:rPr lang="en-GB" dirty="0" smtClean="0"/>
              <a:t>Implementation takes </a:t>
            </a:r>
            <a:r>
              <a:rPr lang="en-GB" b="1" dirty="0" smtClean="0">
                <a:solidFill>
                  <a:schemeClr val="tx2">
                    <a:lumMod val="75000"/>
                  </a:schemeClr>
                </a:solidFill>
              </a:rPr>
              <a:t>future growth </a:t>
            </a:r>
            <a:r>
              <a:rPr lang="en-GB" dirty="0" smtClean="0"/>
              <a:t>into consideration</a:t>
            </a:r>
          </a:p>
          <a:p>
            <a:pPr>
              <a:spcBef>
                <a:spcPts val="1800"/>
              </a:spcBef>
              <a:spcAft>
                <a:spcPts val="1800"/>
              </a:spcAft>
            </a:pPr>
            <a:r>
              <a:rPr lang="en-US" dirty="0" smtClean="0"/>
              <a:t>Extensible </a:t>
            </a:r>
            <a:r>
              <a:rPr lang="en-US" dirty="0"/>
              <a:t>system is one whose </a:t>
            </a:r>
            <a:r>
              <a:rPr lang="en-US" dirty="0" smtClean="0"/>
              <a:t/>
            </a:r>
            <a:br>
              <a:rPr lang="en-US" dirty="0" smtClean="0"/>
            </a:br>
            <a:r>
              <a:rPr lang="en-US" dirty="0" smtClean="0"/>
              <a:t>internal </a:t>
            </a:r>
            <a:r>
              <a:rPr lang="en-US" b="1" dirty="0">
                <a:solidFill>
                  <a:schemeClr val="tx2">
                    <a:lumMod val="75000"/>
                  </a:schemeClr>
                </a:solidFill>
              </a:rPr>
              <a:t>structure</a:t>
            </a:r>
            <a:r>
              <a:rPr lang="en-US" dirty="0"/>
              <a:t> and </a:t>
            </a:r>
            <a:r>
              <a:rPr lang="en-US" b="1" dirty="0">
                <a:solidFill>
                  <a:schemeClr val="tx2">
                    <a:lumMod val="75000"/>
                  </a:schemeClr>
                </a:solidFill>
              </a:rPr>
              <a:t>data flow </a:t>
            </a:r>
            <a:r>
              <a:rPr lang="en-US" dirty="0" smtClean="0"/>
              <a:t/>
            </a:r>
            <a:br>
              <a:rPr lang="en-US" dirty="0" smtClean="0"/>
            </a:br>
            <a:r>
              <a:rPr lang="en-US" dirty="0" smtClean="0"/>
              <a:t>are </a:t>
            </a:r>
            <a:r>
              <a:rPr lang="en-US" b="1" dirty="0">
                <a:solidFill>
                  <a:schemeClr val="tx2">
                    <a:lumMod val="75000"/>
                  </a:schemeClr>
                </a:solidFill>
              </a:rPr>
              <a:t>minimally or not affected </a:t>
            </a:r>
            <a:r>
              <a:rPr lang="en-US" dirty="0"/>
              <a:t>by </a:t>
            </a:r>
            <a:r>
              <a:rPr lang="en-US" dirty="0" smtClean="0"/>
              <a:t/>
            </a:r>
            <a:br>
              <a:rPr lang="en-US" dirty="0" smtClean="0"/>
            </a:br>
            <a:r>
              <a:rPr lang="en-US" dirty="0" smtClean="0"/>
              <a:t>new </a:t>
            </a:r>
            <a:r>
              <a:rPr lang="en-US" dirty="0"/>
              <a:t>or modified functionality</a:t>
            </a:r>
            <a:endParaRPr lang="en-GB" dirty="0" smtClean="0"/>
          </a:p>
        </p:txBody>
      </p:sp>
      <p:sp>
        <p:nvSpPr>
          <p:cNvPr id="428034" name="Rectangle 2"/>
          <p:cNvSpPr>
            <a:spLocks noGrp="1" noChangeArrowheads="1"/>
          </p:cNvSpPr>
          <p:nvPr>
            <p:ph type="title"/>
          </p:nvPr>
        </p:nvSpPr>
        <p:spPr/>
        <p:txBody>
          <a:bodyPr/>
          <a:lstStyle/>
          <a:p>
            <a:r>
              <a:rPr lang="en-GB" dirty="0"/>
              <a:t>Extensibility</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2261901"/>
            <a:ext cx="3733800" cy="3733800"/>
          </a:xfrm>
          <a:prstGeom prst="rect">
            <a:avLst/>
          </a:prstGeom>
        </p:spPr>
      </p:pic>
    </p:spTree>
    <p:extLst>
      <p:ext uri="{BB962C8B-B14F-4D97-AF65-F5344CB8AC3E}">
        <p14:creationId xmlns:p14="http://schemas.microsoft.com/office/powerpoint/2010/main" val="37586575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7</a:t>
            </a:fld>
            <a:endParaRPr lang="en-US" dirty="0"/>
          </a:p>
        </p:txBody>
      </p:sp>
      <p:sp>
        <p:nvSpPr>
          <p:cNvPr id="428035" name="Rectangle 3"/>
          <p:cNvSpPr>
            <a:spLocks noGrp="1" noChangeArrowheads="1"/>
          </p:cNvSpPr>
          <p:nvPr>
            <p:ph idx="1"/>
          </p:nvPr>
        </p:nvSpPr>
        <p:spPr/>
        <p:txBody>
          <a:bodyPr/>
          <a:lstStyle/>
          <a:p>
            <a:r>
              <a:rPr lang="en-US" b="1" dirty="0" smtClean="0">
                <a:solidFill>
                  <a:schemeClr val="tx2">
                    <a:lumMod val="75000"/>
                  </a:schemeClr>
                </a:solidFill>
              </a:rPr>
              <a:t>Software </a:t>
            </a:r>
            <a:r>
              <a:rPr lang="en-US" b="1" dirty="0">
                <a:solidFill>
                  <a:schemeClr val="tx2">
                    <a:lumMod val="75000"/>
                  </a:schemeClr>
                </a:solidFill>
              </a:rPr>
              <a:t>reusability </a:t>
            </a:r>
            <a:r>
              <a:rPr lang="en-US" dirty="0"/>
              <a:t>more specifically refers to </a:t>
            </a:r>
            <a:r>
              <a:rPr lang="en-US" b="1" dirty="0">
                <a:solidFill>
                  <a:schemeClr val="tx2">
                    <a:lumMod val="75000"/>
                  </a:schemeClr>
                </a:solidFill>
              </a:rPr>
              <a:t>design features </a:t>
            </a:r>
            <a:r>
              <a:rPr lang="en-US" dirty="0"/>
              <a:t>of a software element that </a:t>
            </a:r>
            <a:r>
              <a:rPr lang="en-US" b="1" dirty="0">
                <a:solidFill>
                  <a:schemeClr val="tx2">
                    <a:lumMod val="75000"/>
                  </a:schemeClr>
                </a:solidFill>
              </a:rPr>
              <a:t>enhance its suitability for reuse</a:t>
            </a:r>
          </a:p>
          <a:p>
            <a:pPr>
              <a:spcBef>
                <a:spcPts val="2400"/>
              </a:spcBef>
              <a:spcAft>
                <a:spcPts val="1200"/>
              </a:spcAft>
            </a:pPr>
            <a:r>
              <a:rPr lang="en-GB" dirty="0" smtClean="0"/>
              <a:t>Modularity</a:t>
            </a:r>
          </a:p>
          <a:p>
            <a:pPr>
              <a:spcBef>
                <a:spcPts val="2400"/>
              </a:spcBef>
              <a:spcAft>
                <a:spcPts val="1200"/>
              </a:spcAft>
            </a:pPr>
            <a:r>
              <a:rPr lang="en-GB" dirty="0" smtClean="0"/>
              <a:t>Low coupling</a:t>
            </a:r>
          </a:p>
          <a:p>
            <a:pPr>
              <a:spcBef>
                <a:spcPts val="2400"/>
              </a:spcBef>
              <a:spcAft>
                <a:spcPts val="1200"/>
              </a:spcAft>
            </a:pPr>
            <a:r>
              <a:rPr lang="en-GB" dirty="0" smtClean="0"/>
              <a:t>High cohesion</a:t>
            </a:r>
            <a:endParaRPr lang="en-US" dirty="0"/>
          </a:p>
        </p:txBody>
      </p:sp>
      <p:sp>
        <p:nvSpPr>
          <p:cNvPr id="428034" name="Rectangle 2"/>
          <p:cNvSpPr>
            <a:spLocks noGrp="1" noChangeArrowheads="1"/>
          </p:cNvSpPr>
          <p:nvPr>
            <p:ph type="title"/>
          </p:nvPr>
        </p:nvSpPr>
        <p:spPr/>
        <p:txBody>
          <a:bodyPr/>
          <a:lstStyle/>
          <a:p>
            <a:r>
              <a:rPr lang="en-GB" dirty="0"/>
              <a:t>Reusability</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197" y="2819400"/>
            <a:ext cx="4515918" cy="3005138"/>
          </a:xfrm>
          <a:prstGeom prst="rect">
            <a:avLst/>
          </a:prstGeom>
        </p:spPr>
      </p:pic>
    </p:spTree>
    <p:extLst>
      <p:ext uri="{BB962C8B-B14F-4D97-AF65-F5344CB8AC3E}">
        <p14:creationId xmlns:p14="http://schemas.microsoft.com/office/powerpoint/2010/main" val="4273948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smtClean="0"/>
              <a:t>Create a class </a:t>
            </a:r>
            <a:r>
              <a:rPr lang="en-US" b="1" dirty="0" smtClean="0">
                <a:solidFill>
                  <a:schemeClr val="tx2">
                    <a:lumMod val="75000"/>
                  </a:schemeClr>
                </a:solidFill>
                <a:latin typeface="Consolas" panose="020B0609020204030204" pitchFamily="49" charset="0"/>
              </a:rPr>
              <a:t>ExtendedArrayList&lt;T&gt;</a:t>
            </a:r>
            <a:r>
              <a:rPr lang="en-US" dirty="0"/>
              <a:t>, </a:t>
            </a:r>
            <a:r>
              <a:rPr lang="en-US" dirty="0" smtClean="0"/>
              <a:t>which extends </a:t>
            </a:r>
            <a:r>
              <a:rPr lang="en-US" b="1" dirty="0">
                <a:solidFill>
                  <a:schemeClr val="tx2">
                    <a:lumMod val="75000"/>
                  </a:schemeClr>
                </a:solidFill>
                <a:latin typeface="Consolas" panose="020B0609020204030204" pitchFamily="49" charset="0"/>
              </a:rPr>
              <a:t>ArrayList&lt;T&gt;</a:t>
            </a:r>
            <a:r>
              <a:rPr lang="en-US" b="1" dirty="0" smtClean="0"/>
              <a:t> </a:t>
            </a:r>
            <a:r>
              <a:rPr lang="en-US" dirty="0" smtClean="0"/>
              <a:t>with two methods: </a:t>
            </a:r>
          </a:p>
          <a:p>
            <a:pPr lvl="1"/>
            <a:r>
              <a:rPr lang="en-US" sz="3400" b="1" dirty="0">
                <a:solidFill>
                  <a:schemeClr val="tx2">
                    <a:lumMod val="75000"/>
                  </a:schemeClr>
                </a:solidFill>
                <a:latin typeface="Consolas" panose="020B0609020204030204" pitchFamily="49" charset="0"/>
              </a:rPr>
              <a:t>max()</a:t>
            </a:r>
          </a:p>
          <a:p>
            <a:pPr lvl="1"/>
            <a:r>
              <a:rPr lang="en-US" sz="3400" b="1" dirty="0">
                <a:solidFill>
                  <a:schemeClr val="tx2">
                    <a:lumMod val="75000"/>
                  </a:schemeClr>
                </a:solidFill>
                <a:latin typeface="Consolas" panose="020B0609020204030204" pitchFamily="49" charset="0"/>
              </a:rPr>
              <a:t>min</a:t>
            </a:r>
            <a:r>
              <a:rPr lang="en-US" sz="3400" b="1" dirty="0" smtClean="0">
                <a:solidFill>
                  <a:schemeClr val="tx2">
                    <a:lumMod val="75000"/>
                  </a:schemeClr>
                </a:solidFill>
                <a:latin typeface="Consolas" panose="020B0609020204030204" pitchFamily="49" charset="0"/>
              </a:rPr>
              <a:t>()</a:t>
            </a:r>
            <a:endParaRPr lang="en-US" sz="3400" b="1" dirty="0">
              <a:solidFill>
                <a:schemeClr val="tx2">
                  <a:lumMod val="75000"/>
                </a:schemeClr>
              </a:solidFill>
              <a:latin typeface="Consolas" panose="020B0609020204030204" pitchFamily="49" charset="0"/>
            </a:endParaRPr>
          </a:p>
          <a:p>
            <a:r>
              <a:rPr lang="en-US" dirty="0"/>
              <a:t>Try to modify </a:t>
            </a:r>
            <a:r>
              <a:rPr lang="en-US" sz="3600" b="1" dirty="0" smtClean="0">
                <a:solidFill>
                  <a:schemeClr val="tx2">
                    <a:lumMod val="75000"/>
                  </a:schemeClr>
                </a:solidFill>
                <a:latin typeface="Consolas" panose="020B0609020204030204" pitchFamily="49" charset="0"/>
              </a:rPr>
              <a:t>ArrayList&lt;T&gt;</a:t>
            </a:r>
            <a:endParaRPr lang="en-US" sz="3600" b="1" dirty="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smtClean="0"/>
              <a:t>Problem: Extend ArrayList&lt;T&gt;</a:t>
            </a:r>
            <a:endParaRPr lang="en-US" dirty="0"/>
          </a:p>
        </p:txBody>
      </p:sp>
      <p:grpSp>
        <p:nvGrpSpPr>
          <p:cNvPr id="2" name="Group 1"/>
          <p:cNvGrpSpPr/>
          <p:nvPr/>
        </p:nvGrpSpPr>
        <p:grpSpPr>
          <a:xfrm>
            <a:off x="7085012" y="2590800"/>
            <a:ext cx="4166773" cy="3410973"/>
            <a:chOff x="7085012" y="2590800"/>
            <a:chExt cx="4166773" cy="3410973"/>
          </a:xfrm>
        </p:grpSpPr>
        <p:grpSp>
          <p:nvGrpSpPr>
            <p:cNvPr id="16" name="Group 15"/>
            <p:cNvGrpSpPr/>
            <p:nvPr/>
          </p:nvGrpSpPr>
          <p:grpSpPr>
            <a:xfrm>
              <a:off x="7085012" y="2590800"/>
              <a:ext cx="4166773" cy="3410973"/>
              <a:chOff x="5737639" y="2667000"/>
              <a:chExt cx="4166773" cy="3410973"/>
            </a:xfrm>
          </p:grpSpPr>
          <p:sp>
            <p:nvSpPr>
              <p:cNvPr id="7" name="Rectangle 3"/>
              <p:cNvSpPr>
                <a:spLocks noChangeArrowheads="1"/>
              </p:cNvSpPr>
              <p:nvPr/>
            </p:nvSpPr>
            <p:spPr bwMode="auto">
              <a:xfrm>
                <a:off x="5737639" y="2667000"/>
                <a:ext cx="4166773" cy="919072"/>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&lt;&lt;Iterator&lt;Book&gt;&gt;&gt;</a:t>
                </a:r>
              </a:p>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ArrayList</a:t>
                </a:r>
                <a:endParaRPr lang="en-US" sz="1800" b="1" noProof="1">
                  <a:solidFill>
                    <a:schemeClr val="tx2">
                      <a:lumMod val="75000"/>
                    </a:schemeClr>
                  </a:solidFill>
                  <a:latin typeface="Consolas" panose="020B0609020204030204" pitchFamily="49" charset="0"/>
                </a:endParaRPr>
              </a:p>
            </p:txBody>
          </p:sp>
          <p:grpSp>
            <p:nvGrpSpPr>
              <p:cNvPr id="12" name="Group 11"/>
              <p:cNvGrpSpPr/>
              <p:nvPr/>
            </p:nvGrpSpPr>
            <p:grpSpPr>
              <a:xfrm>
                <a:off x="5737639" y="4419600"/>
                <a:ext cx="4166773" cy="1658373"/>
                <a:chOff x="5226904" y="1474685"/>
                <a:chExt cx="3124200" cy="1095446"/>
              </a:xfrm>
            </p:grpSpPr>
            <p:sp>
              <p:nvSpPr>
                <p:cNvPr id="14" name="Rectangle 3"/>
                <p:cNvSpPr>
                  <a:spLocks noChangeArrowheads="1"/>
                </p:cNvSpPr>
                <p:nvPr/>
              </p:nvSpPr>
              <p:spPr bwMode="auto">
                <a:xfrm>
                  <a:off x="5226904" y="1474685"/>
                  <a:ext cx="3124200" cy="361716"/>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ExtendedArrayList&lt;T&gt;</a:t>
                  </a:r>
                  <a:endParaRPr lang="en-US" sz="1800" b="1" noProof="1">
                    <a:solidFill>
                      <a:schemeClr val="tx2">
                        <a:lumMod val="75000"/>
                      </a:schemeClr>
                    </a:solidFill>
                    <a:latin typeface="Consolas" panose="020B0609020204030204" pitchFamily="49" charset="0"/>
                  </a:endParaRPr>
                </a:p>
              </p:txBody>
            </p:sp>
            <p:sp>
              <p:nvSpPr>
                <p:cNvPr id="15" name="Rectangle 4"/>
                <p:cNvSpPr>
                  <a:spLocks noChangeArrowheads="1"/>
                </p:cNvSpPr>
                <p:nvPr/>
              </p:nvSpPr>
              <p:spPr bwMode="auto">
                <a:xfrm>
                  <a:off x="5226904" y="1852182"/>
                  <a:ext cx="3124200" cy="717949"/>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+max(): T</a:t>
                  </a:r>
                </a:p>
                <a:p>
                  <a:pPr eaLnBrk="0" hangingPunct="0">
                    <a:lnSpc>
                      <a:spcPts val="3000"/>
                    </a:lnSpc>
                    <a:spcBef>
                      <a:spcPts val="600"/>
                    </a:spcBef>
                    <a:buClr>
                      <a:schemeClr val="accent5">
                        <a:lumMod val="40000"/>
                        <a:lumOff val="60000"/>
                      </a:schemeClr>
                    </a:buClr>
                    <a:buSzPct val="70000"/>
                  </a:pPr>
                  <a:r>
                    <a:rPr lang="en-US" sz="2800" b="1" noProof="1">
                      <a:latin typeface="Consolas" panose="020B0609020204030204" pitchFamily="49" charset="0"/>
                    </a:rPr>
                    <a:t>+min</a:t>
                  </a:r>
                  <a:r>
                    <a:rPr lang="en-US" sz="2800" b="1" noProof="1" smtClean="0">
                      <a:latin typeface="Consolas" panose="020B0609020204030204" pitchFamily="49" charset="0"/>
                    </a:rPr>
                    <a:t>(): T</a:t>
                  </a:r>
                  <a:endParaRPr lang="en-US" sz="2800" b="1" noProof="1">
                    <a:latin typeface="Consolas" panose="020B0609020204030204" pitchFamily="49" charset="0"/>
                  </a:endParaRPr>
                </a:p>
              </p:txBody>
            </p:sp>
          </p:grpSp>
        </p:grpSp>
        <p:cxnSp>
          <p:nvCxnSpPr>
            <p:cNvPr id="5" name="Straight Arrow Connector 4"/>
            <p:cNvCxnSpPr/>
            <p:nvPr/>
          </p:nvCxnSpPr>
          <p:spPr>
            <a:xfrm flipV="1">
              <a:off x="9142412" y="3509872"/>
              <a:ext cx="0" cy="833528"/>
            </a:xfrm>
            <a:prstGeom prst="straightConnector1">
              <a:avLst/>
            </a:prstGeom>
            <a:ln w="254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2901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sp>
        <p:nvSpPr>
          <p:cNvPr id="793602" name="Rectangle 2"/>
          <p:cNvSpPr>
            <a:spLocks noGrp="1" noChangeArrowheads="1"/>
          </p:cNvSpPr>
          <p:nvPr>
            <p:ph type="title"/>
          </p:nvPr>
        </p:nvSpPr>
        <p:spPr/>
        <p:txBody>
          <a:bodyPr/>
          <a:lstStyle/>
          <a:p>
            <a:r>
              <a:rPr lang="en-US" dirty="0" smtClean="0"/>
              <a:t>Solution: Extend </a:t>
            </a:r>
            <a:r>
              <a:rPr lang="en-US" dirty="0"/>
              <a:t>ArrayList&lt;T&gt;</a:t>
            </a:r>
          </a:p>
        </p:txBody>
      </p:sp>
      <p:sp>
        <p:nvSpPr>
          <p:cNvPr id="18" name="Rectangle 17"/>
          <p:cNvSpPr>
            <a:spLocks noChangeArrowheads="1"/>
          </p:cNvSpPr>
          <p:nvPr/>
        </p:nvSpPr>
        <p:spPr bwMode="auto">
          <a:xfrm>
            <a:off x="569912" y="1295400"/>
            <a:ext cx="11049000" cy="504753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fr-FR" sz="2800" b="1" noProof="1">
                <a:solidFill>
                  <a:srgbClr val="FBEEDC"/>
                </a:solidFill>
                <a:effectLst>
                  <a:outerShdw blurRad="38100" dist="38100" dir="2700000" algn="tl">
                    <a:srgbClr val="000000">
                      <a:alpha val="43137"/>
                    </a:srgbClr>
                  </a:outerShdw>
                </a:effectLst>
                <a:latin typeface="Consolas" pitchFamily="49" charset="0"/>
              </a:rPr>
              <a:t>public class ExtendedArrayList&lt;</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T</a:t>
            </a: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extends Comparable&lt;T&gt;</a:t>
            </a:r>
            <a:r>
              <a:rPr lang="fr-FR" sz="2800" b="1" noProof="1">
                <a:solidFill>
                  <a:srgbClr val="FBEEDC"/>
                </a:solidFill>
                <a:effectLst>
                  <a:outerShdw blurRad="38100" dist="38100" dir="2700000" algn="tl">
                    <a:srgbClr val="000000">
                      <a:alpha val="43137"/>
                    </a:srgbClr>
                  </a:outerShdw>
                </a:effectLst>
                <a:latin typeface="Consolas" pitchFamily="49" charset="0"/>
              </a:rPr>
              <a:t>&gt;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extends ArrayList&lt;T&gt; </a:t>
            </a:r>
            <a:r>
              <a:rPr lang="fr-FR"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smtClean="0">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max()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TODO:</a:t>
            </a:r>
            <a:r>
              <a:rPr lang="en-US" sz="2800" b="1" noProof="1" smtClean="0">
                <a:solidFill>
                  <a:srgbClr val="FBEEDC"/>
                </a:solidFill>
                <a:effectLst>
                  <a:outerShdw blurRad="38100" dist="38100" dir="2700000" algn="tl">
                    <a:srgbClr val="000000">
                      <a:alpha val="43137"/>
                    </a:srgbClr>
                  </a:outerShdw>
                </a:effectLst>
                <a:latin typeface="Consolas" pitchFamily="49" charset="0"/>
              </a:rPr>
              <a:t> Add buisnes logic for finding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max</a:t>
            </a:r>
            <a:r>
              <a:rPr lang="en-US" sz="2800" b="1" noProof="1" smtClean="0">
                <a:solidFill>
                  <a:srgbClr val="FBEEDC"/>
                </a:solidFill>
                <a:effectLst>
                  <a:outerShdw blurRad="38100" dist="38100" dir="2700000" algn="tl">
                    <a:srgbClr val="000000">
                      <a:alpha val="43137"/>
                    </a:srgbClr>
                  </a:outerShdw>
                </a:effectLst>
                <a:latin typeface="Consolas" pitchFamily="49" charset="0"/>
              </a:rPr>
              <a:t> element</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rPr>
              <a:t>public 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min()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TODO</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rPr>
              <a:t> Add buisnes logic for finding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min</a:t>
            </a:r>
            <a:r>
              <a:rPr lang="en-US" sz="2800" b="1" noProof="1" smtClean="0">
                <a:solidFill>
                  <a:srgbClr val="FBEEDC"/>
                </a:solidFill>
                <a:effectLst>
                  <a:outerShdw blurRad="38100" dist="38100" dir="2700000" algn="tl">
                    <a:srgbClr val="000000">
                      <a:alpha val="43137"/>
                    </a:srgbClr>
                  </a:outerShdw>
                </a:effectLst>
                <a:latin typeface="Consolas" pitchFamily="49" charset="0"/>
              </a:rPr>
              <a:t> element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9680441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2317</Words>
  <Application>Microsoft Office PowerPoint</Application>
  <PresentationFormat>Custom</PresentationFormat>
  <Paragraphs>356</Paragraphs>
  <Slides>36</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Wingdings</vt:lpstr>
      <vt:lpstr>Wingdings 2</vt:lpstr>
      <vt:lpstr>SoftUni 16x9</vt:lpstr>
      <vt:lpstr>Open/Closed and Liskov Principles</vt:lpstr>
      <vt:lpstr>Table of Contents</vt:lpstr>
      <vt:lpstr>Questions</vt:lpstr>
      <vt:lpstr>Open/Closed Principle</vt:lpstr>
      <vt:lpstr>What is Open/Closed? </vt:lpstr>
      <vt:lpstr>Extensibility</vt:lpstr>
      <vt:lpstr>Reusability</vt:lpstr>
      <vt:lpstr>Problem: Extend ArrayList&lt;T&gt;</vt:lpstr>
      <vt:lpstr>Solution: Extend ArrayList&lt;T&gt;</vt:lpstr>
      <vt:lpstr>Open/Closed Principle (OCP)</vt:lpstr>
      <vt:lpstr>Problem: Stream Progress Info</vt:lpstr>
      <vt:lpstr>Solution: Stream Progress Info</vt:lpstr>
      <vt:lpstr>Solution: Stream Progress Info (2)</vt:lpstr>
      <vt:lpstr>OCP – Violations</vt:lpstr>
      <vt:lpstr>Problem: Graphic Editor</vt:lpstr>
      <vt:lpstr>Solution: Graphic Editor(1)</vt:lpstr>
      <vt:lpstr>Solution: Graphic Editor(2)</vt:lpstr>
      <vt:lpstr>OCP – Solutions</vt:lpstr>
      <vt:lpstr>Open/Closed Principle</vt:lpstr>
      <vt:lpstr>Liskov Substitution Principle</vt:lpstr>
      <vt:lpstr>What is Liskov Substitution? </vt:lpstr>
      <vt:lpstr>Liskov Substitution Principle (LSP)</vt:lpstr>
      <vt:lpstr>Problem: Detail Printer </vt:lpstr>
      <vt:lpstr>Solution: Detail Printer</vt:lpstr>
      <vt:lpstr>Solution: Detail Printer (2)</vt:lpstr>
      <vt:lpstr>Solution: Detail Printer (3)</vt:lpstr>
      <vt:lpstr>LSP Relationship</vt:lpstr>
      <vt:lpstr>OCP vs LSP</vt:lpstr>
      <vt:lpstr>LSP – Violations</vt:lpstr>
      <vt:lpstr>Problem: Square</vt:lpstr>
      <vt:lpstr>LSP – Solutions</vt:lpstr>
      <vt:lpstr>Liskov Substitution Principle</vt:lpstr>
      <vt:lpstr>Summary</vt:lpstr>
      <vt:lpstr>Java Advanced – Course Overview</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Types in OOP</dc:title>
  <dc:subject>C# Basics Course</dc:subject>
  <dc:creator/>
  <cp:keywords>Other Types, Enumerations, Structures, Generics, Attributes, OOP, programming, course, SoftUni, Software University, SOLID principles</cp:keywords>
  <dc:description>Software University Foundation - http://softuni.org</dc:description>
  <cp:lastModifiedBy/>
  <cp:revision>1</cp:revision>
  <dcterms:created xsi:type="dcterms:W3CDTF">2014-01-02T17:00:34Z</dcterms:created>
  <dcterms:modified xsi:type="dcterms:W3CDTF">2018-07-16T11:55:56Z</dcterms:modified>
  <cp:category>programming, software engineering, Java, OOP Advanced, SOLID</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