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9" r:id="rId18"/>
    <p:sldId id="562" r:id="rId19"/>
    <p:sldId id="563" r:id="rId20"/>
    <p:sldId id="560" r:id="rId21"/>
    <p:sldId id="561" r:id="rId22"/>
    <p:sldId id="349" r:id="rId23"/>
    <p:sldId id="540" r:id="rId24"/>
    <p:sldId id="541" r:id="rId25"/>
    <p:sldId id="542" r:id="rId26"/>
    <p:sldId id="543" r:id="rId27"/>
    <p:sldId id="5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Error Handling" id="{DC7D2DEA-79AA-4D87-8756-278C3D4FD99B}">
          <p14:sldIdLst>
            <p14:sldId id="545"/>
            <p14:sldId id="546"/>
            <p14:sldId id="547"/>
          </p14:sldIdLst>
        </p14:section>
        <p14:section name="HTTP Status Codes" id="{1B50FA60-D699-480B-AB61-AF82CE49E6DD}">
          <p14:sldIdLst>
            <p14:sldId id="548"/>
            <p14:sldId id="549"/>
            <p14:sldId id="550"/>
          </p14:sldIdLst>
        </p14:section>
        <p14:section name="Controller-Based Error Handling" id="{D5D05C25-8A69-4E84-8E52-D5EE8CEA9785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9"/>
            <p14:sldId id="562"/>
            <p14:sldId id="563"/>
            <p14:sldId id="560"/>
            <p14:sldId id="561"/>
          </p14:sldIdLst>
        </p14:section>
        <p14:section name="Conclusion" id="{10E03AB1-9AA8-4E86-9A64-D741901E50A2}">
          <p14:sldIdLst>
            <p14:sldId id="349"/>
            <p14:sldId id="540"/>
            <p14:sldId id="541"/>
            <p14:sldId id="542"/>
            <p14:sldId id="543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78" d="100"/>
          <a:sy n="78" d="100"/>
        </p:scale>
        <p:origin x="75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775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369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sv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7" Type="http://schemas.openxmlformats.org/officeDocument/2006/relationships/image" Target="../media/image73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pring.io/blog/2013/11/01/exception-handling-in-spring-mv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89.png"/><Relationship Id="rId26" Type="http://schemas.openxmlformats.org/officeDocument/2006/relationships/image" Target="../media/image9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86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83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87.png"/><Relationship Id="rId22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2.jpeg"/><Relationship Id="rId7" Type="http://schemas.openxmlformats.org/officeDocument/2006/relationships/image" Target="../media/image9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5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00" y="1303142"/>
            <a:ext cx="11401799" cy="882654"/>
          </a:xfrm>
        </p:spPr>
        <p:txBody>
          <a:bodyPr>
            <a:normAutofit/>
          </a:bodyPr>
          <a:lstStyle/>
          <a:p>
            <a:r>
              <a:rPr lang="en-US" dirty="0"/>
              <a:t>Exception Responses, Exception Handlers, Global Handlers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16124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DAD13-CDF4-49AF-BDDC-740FE65A6205}"/>
              </a:ext>
            </a:extLst>
          </p:cNvPr>
          <p:cNvGrpSpPr/>
          <p:nvPr/>
        </p:nvGrpSpPr>
        <p:grpSpPr>
          <a:xfrm>
            <a:off x="1162879" y="1938479"/>
            <a:ext cx="7343005" cy="2846881"/>
            <a:chOff x="1162879" y="1938479"/>
            <a:chExt cx="7343005" cy="2846881"/>
          </a:xfrm>
        </p:grpSpPr>
        <p:pic>
          <p:nvPicPr>
            <p:cNvPr id="5" name="Graphic 4" descr="Warning">
              <a:extLst>
                <a:ext uri="{FF2B5EF4-FFF2-40B4-BE49-F238E27FC236}">
                  <a16:creationId xmlns:a16="http://schemas.microsoft.com/office/drawing/2014/main" id="{06A46081-132F-443F-BF18-16610709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6328" y="1938479"/>
              <a:ext cx="1293158" cy="1293158"/>
            </a:xfrm>
            <a:prstGeom prst="rect">
              <a:avLst/>
            </a:prstGeom>
          </p:spPr>
        </p:pic>
        <p:pic>
          <p:nvPicPr>
            <p:cNvPr id="14" name="Graphic 13" descr="Link">
              <a:extLst>
                <a:ext uri="{FF2B5EF4-FFF2-40B4-BE49-F238E27FC236}">
                  <a16:creationId xmlns:a16="http://schemas.microsoft.com/office/drawing/2014/main" id="{1884A06B-4299-406D-8876-E513384A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702">
              <a:off x="5251964" y="3074097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AB7DEA-F271-4EAA-86D7-E53A5BD024E9}"/>
                </a:ext>
              </a:extLst>
            </p:cNvPr>
            <p:cNvGrpSpPr/>
            <p:nvPr/>
          </p:nvGrpSpPr>
          <p:grpSpPr>
            <a:xfrm>
              <a:off x="1162879" y="2276061"/>
              <a:ext cx="2757270" cy="2509299"/>
              <a:chOff x="1429625" y="2301066"/>
              <a:chExt cx="2460465" cy="2460464"/>
            </a:xfrm>
            <a:solidFill>
              <a:schemeClr val="tx1"/>
            </a:solidFill>
          </p:grpSpPr>
          <p:pic>
            <p:nvPicPr>
              <p:cNvPr id="7" name="Graphic 6" descr="Plug">
                <a:extLst>
                  <a:ext uri="{FF2B5EF4-FFF2-40B4-BE49-F238E27FC236}">
                    <a16:creationId xmlns:a16="http://schemas.microsoft.com/office/drawing/2014/main" id="{6BCFD44E-9643-4B01-BC74-59321A09A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429625" y="2301066"/>
                <a:ext cx="2460464" cy="246046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F1A989-5BC6-40F7-9B3F-FB0AC70EF7BF}"/>
                  </a:ext>
                </a:extLst>
              </p:cNvPr>
              <p:cNvSpPr/>
              <p:nvPr/>
            </p:nvSpPr>
            <p:spPr bwMode="auto">
              <a:xfrm>
                <a:off x="3480620" y="3178536"/>
                <a:ext cx="409470" cy="6065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0D761DC-0E02-45F5-B5EA-23051C4E8278}"/>
                </a:ext>
              </a:extLst>
            </p:cNvPr>
            <p:cNvSpPr/>
            <p:nvPr/>
          </p:nvSpPr>
          <p:spPr bwMode="auto">
            <a:xfrm>
              <a:off x="3420000" y="3438000"/>
              <a:ext cx="2952000" cy="180000"/>
            </a:xfrm>
            <a:prstGeom prst="rightArrow">
              <a:avLst/>
            </a:prstGeom>
            <a:solidFill>
              <a:schemeClr val="dk2"/>
            </a:solidFill>
            <a:ln w="1778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Graphic 21" descr="Monitor">
              <a:extLst>
                <a:ext uri="{FF2B5EF4-FFF2-40B4-BE49-F238E27FC236}">
                  <a16:creationId xmlns:a16="http://schemas.microsoft.com/office/drawing/2014/main" id="{95AC4AAB-844E-40BA-9BC7-70E959915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39486" y="2449519"/>
              <a:ext cx="2166398" cy="2166398"/>
            </a:xfrm>
            <a:prstGeom prst="rect">
              <a:avLst/>
            </a:prstGeom>
          </p:spPr>
        </p:pic>
        <p:pic>
          <p:nvPicPr>
            <p:cNvPr id="24" name="Graphic 23" descr="Forbidden">
              <a:extLst>
                <a:ext uri="{FF2B5EF4-FFF2-40B4-BE49-F238E27FC236}">
                  <a16:creationId xmlns:a16="http://schemas.microsoft.com/office/drawing/2014/main" id="{42941732-E076-4020-BCD0-4CFC711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9722" y="2884718"/>
              <a:ext cx="1003195" cy="1003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CD736518-32B8-4E57-B597-8841B985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264" y="1229032"/>
            <a:ext cx="1656724" cy="165672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8C1B6-9D2D-4DC5-8A71-65DA180AC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B14B0-DC8C-404A-9A73-DA278657DD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Exceptions &amp; Views, </a:t>
            </a:r>
            <a:r>
              <a:rPr lang="en-US" noProof="1"/>
              <a:t>@ExceptionHandler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D4B6-06A5-45BB-8636-11F7406C8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14D3EBC0-75EA-4EC7-A11B-8169BC130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9820" y="2052451"/>
            <a:ext cx="1919794" cy="19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74E87-3B19-488B-A24C-6F42FFFA8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73779" cy="5561125"/>
          </a:xfrm>
        </p:spPr>
        <p:txBody>
          <a:bodyPr>
            <a:normAutofit/>
          </a:bodyPr>
          <a:lstStyle/>
          <a:p>
            <a:r>
              <a:rPr lang="en-US" sz="3300" dirty="0"/>
              <a:t>You can defined Controller-specific Exception Handlers</a:t>
            </a:r>
          </a:p>
          <a:p>
            <a:pPr lvl="1"/>
            <a:r>
              <a:rPr lang="en-US" sz="3100" dirty="0"/>
              <a:t>Casual non-action methods in a Controller</a:t>
            </a:r>
          </a:p>
          <a:p>
            <a:pPr lvl="1"/>
            <a:r>
              <a:rPr lang="en-US" sz="3100" dirty="0"/>
              <a:t>Annotated with </a:t>
            </a:r>
            <a:r>
              <a:rPr lang="en-US" sz="3100" b="1" dirty="0">
                <a:solidFill>
                  <a:schemeClr val="bg1"/>
                </a:solidFill>
              </a:rPr>
              <a:t>@</a:t>
            </a:r>
            <a:r>
              <a:rPr lang="en-US" sz="3100" b="1" dirty="0" err="1">
                <a:solidFill>
                  <a:schemeClr val="bg1"/>
                </a:solidFill>
              </a:rPr>
              <a:t>ExceptionHandler</a:t>
            </a:r>
            <a:r>
              <a:rPr lang="en-US" sz="3100" b="1" dirty="0">
                <a:solidFill>
                  <a:schemeClr val="bg1"/>
                </a:solidFill>
              </a:rPr>
              <a:t> </a:t>
            </a:r>
            <a:r>
              <a:rPr lang="en-US" sz="3100" dirty="0"/>
              <a:t>annotation</a:t>
            </a:r>
          </a:p>
          <a:p>
            <a:pPr lvl="1"/>
            <a:r>
              <a:rPr lang="en-US" sz="3100" dirty="0"/>
              <a:t>They work </a:t>
            </a:r>
            <a:r>
              <a:rPr lang="en-US" sz="3100" b="1" dirty="0">
                <a:solidFill>
                  <a:schemeClr val="bg1"/>
                </a:solidFill>
              </a:rPr>
              <a:t>only</a:t>
            </a:r>
            <a:r>
              <a:rPr lang="en-US" sz="3100" dirty="0"/>
              <a:t> for the </a:t>
            </a:r>
            <a:r>
              <a:rPr lang="en-US" sz="3100" b="1" dirty="0">
                <a:solidFill>
                  <a:schemeClr val="bg1"/>
                </a:solidFill>
              </a:rPr>
              <a:t>Controller</a:t>
            </a:r>
            <a:r>
              <a:rPr lang="en-US" sz="3100" dirty="0"/>
              <a:t> they are defined in</a:t>
            </a:r>
          </a:p>
          <a:p>
            <a:pPr lvl="1"/>
            <a:r>
              <a:rPr lang="en-US" sz="3100" dirty="0"/>
              <a:t>Can be annotated with </a:t>
            </a:r>
            <a:r>
              <a:rPr lang="en-US" sz="3100" b="1" dirty="0">
                <a:solidFill>
                  <a:schemeClr val="bg1"/>
                </a:solidFill>
              </a:rPr>
              <a:t>@</a:t>
            </a:r>
            <a:r>
              <a:rPr lang="en-US" sz="3100" b="1" dirty="0" err="1">
                <a:solidFill>
                  <a:schemeClr val="bg1"/>
                </a:solidFill>
              </a:rPr>
              <a:t>ResponseStatus</a:t>
            </a:r>
            <a:r>
              <a:rPr lang="en-US" sz="3100" b="1" dirty="0">
                <a:solidFill>
                  <a:schemeClr val="bg1"/>
                </a:solidFill>
              </a:rPr>
              <a:t> </a:t>
            </a:r>
            <a:r>
              <a:rPr lang="en-US" sz="3100" dirty="0"/>
              <a:t>to convert HTTP status</a:t>
            </a:r>
          </a:p>
          <a:p>
            <a:pPr lvl="1"/>
            <a:r>
              <a:rPr lang="en-US" sz="3100" dirty="0"/>
              <a:t>Can accept the </a:t>
            </a:r>
            <a:r>
              <a:rPr lang="en-US" sz="3100" b="1" dirty="0">
                <a:solidFill>
                  <a:schemeClr val="bg1"/>
                </a:solidFill>
              </a:rPr>
              <a:t>caught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exception</a:t>
            </a:r>
            <a:r>
              <a:rPr lang="en-US" sz="3100" dirty="0"/>
              <a:t> as a </a:t>
            </a:r>
            <a:r>
              <a:rPr lang="en-US" sz="3100" b="1" dirty="0">
                <a:solidFill>
                  <a:schemeClr val="bg1"/>
                </a:solidFill>
              </a:rPr>
              <a:t>parameter</a:t>
            </a:r>
          </a:p>
          <a:p>
            <a:pPr lvl="1"/>
            <a:r>
              <a:rPr lang="en-US" sz="3100" dirty="0"/>
              <a:t>Can return </a:t>
            </a:r>
            <a:r>
              <a:rPr lang="en-US" sz="3100" b="1" dirty="0" err="1">
                <a:solidFill>
                  <a:schemeClr val="bg1"/>
                </a:solidFill>
              </a:rPr>
              <a:t>ModelAndView</a:t>
            </a:r>
            <a:r>
              <a:rPr lang="en-US" sz="3100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String</a:t>
            </a:r>
            <a:r>
              <a:rPr lang="en-US" sz="3100" dirty="0"/>
              <a:t> (view name)</a:t>
            </a:r>
          </a:p>
          <a:p>
            <a:pPr lvl="1"/>
            <a:r>
              <a:rPr lang="en-US" dirty="0"/>
              <a:t>Can catch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exception types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9058D7-7206-4413-B2BE-2A81722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6291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1674D-4175-4FE2-AB71-DC82EBF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790F1-4ED7-4756-8AF6-DFB75DD7C1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AB71-D680-4BB0-A980-29CA11FE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8938"/>
            <a:ext cx="9645445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PersistenceException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TransactionException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handleDbExceptions(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 modelAndView =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AD41F-C529-4CF9-A56F-3AFDC90F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63261"/>
            <a:ext cx="9645445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&lt;head&gt;...&lt;/head&gt;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&lt;h1&gt;An error occurred while processing your request!&lt;/h1&gt;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&lt;p th:text="|Error: 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}|"&gt;&lt;/p&gt;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EBFD-C994-4194-A8AD-98F72F6D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14" y="3032626"/>
            <a:ext cx="729615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665C48-02E6-459C-B3A3-9C03B62C8D5A}"/>
              </a:ext>
            </a:extLst>
          </p:cNvPr>
          <p:cNvSpPr/>
          <p:nvPr/>
        </p:nvSpPr>
        <p:spPr bwMode="auto">
          <a:xfrm>
            <a:off x="8629652" y="1849259"/>
            <a:ext cx="1625394" cy="913982"/>
          </a:xfrm>
          <a:prstGeom prst="wedgeRoundRectCallout">
            <a:avLst>
              <a:gd name="adj1" fmla="val -63229"/>
              <a:gd name="adj2" fmla="val -2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Exception</a:t>
            </a:r>
          </a:p>
        </p:txBody>
      </p:sp>
    </p:spTree>
    <p:extLst>
      <p:ext uri="{BB962C8B-B14F-4D97-AF65-F5344CB8AC3E}">
        <p14:creationId xmlns:p14="http://schemas.microsoft.com/office/powerpoint/2010/main" val="39515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71823"/>
          </a:xfrm>
        </p:spPr>
        <p:txBody>
          <a:bodyPr>
            <a:normAutofit/>
          </a:bodyPr>
          <a:lstStyle/>
          <a:p>
            <a:r>
              <a:rPr lang="en-US" noProof="1"/>
              <a:t>Handler methods have flexible signatures</a:t>
            </a:r>
          </a:p>
          <a:p>
            <a:pPr lvl="1"/>
            <a:r>
              <a:rPr lang="en-US" noProof="1"/>
              <a:t>You can pass in servlet-related objects as parameters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HttpServletRequest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HttpServletResponse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HttpSession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Principal</a:t>
            </a:r>
            <a:endParaRPr lang="en-US" noProof="1"/>
          </a:p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</a:rPr>
              <a:t>ModelAndView</a:t>
            </a:r>
            <a:r>
              <a:rPr lang="en-US" noProof="1"/>
              <a:t> cannot be a parameter though</a:t>
            </a:r>
          </a:p>
          <a:p>
            <a:pPr lvl="1"/>
            <a:r>
              <a:rPr lang="en-US" noProof="1"/>
              <a:t>Instead of passing it, you have to setup it inside the method</a:t>
            </a:r>
          </a:p>
          <a:p>
            <a:pPr lvl="1"/>
            <a:r>
              <a:rPr lang="en-US" noProof="1"/>
              <a:t>Nevertheless, this is not an issue because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container</a:t>
            </a:r>
            <a:r>
              <a:rPr lang="en-US" noProof="1"/>
              <a:t> </a:t>
            </a:r>
            <a:br>
              <a:rPr lang="en-US" noProof="1"/>
            </a:br>
            <a:r>
              <a:rPr lang="en-US" noProof="1"/>
              <a:t>would have done the same (pass an </a:t>
            </a:r>
            <a:r>
              <a:rPr lang="en-US" b="1" noProof="1">
                <a:solidFill>
                  <a:schemeClr val="bg1"/>
                </a:solidFill>
              </a:rPr>
              <a:t>empty instance</a:t>
            </a:r>
            <a:r>
              <a:rPr lang="en-US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CB44-E018-4460-ADC8-865D15AF47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7B998-8AED-42BA-9D8F-2D0497937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It is not a good practice for full error </a:t>
            </a:r>
            <a:r>
              <a:rPr lang="en-US" sz="3200" b="1" dirty="0" err="1">
                <a:solidFill>
                  <a:schemeClr val="bg1"/>
                </a:solidFill>
              </a:rPr>
              <a:t>stacktraces</a:t>
            </a:r>
            <a:r>
              <a:rPr lang="en-US" sz="3200" dirty="0"/>
              <a:t> to be exposed</a:t>
            </a:r>
          </a:p>
          <a:p>
            <a:pPr lvl="1"/>
            <a:r>
              <a:rPr lang="en-US" dirty="0"/>
              <a:t>Your users don’t need to see ugly exception web-pages</a:t>
            </a:r>
          </a:p>
          <a:p>
            <a:pPr lvl="1"/>
            <a:r>
              <a:rPr lang="en-US" dirty="0"/>
              <a:t>You may even have security policies which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strictly forbid </a:t>
            </a:r>
            <a:r>
              <a:rPr lang="en-US" dirty="0"/>
              <a:t>any public exception info</a:t>
            </a:r>
          </a:p>
          <a:p>
            <a:pPr lvl="1"/>
            <a:r>
              <a:rPr lang="en-US" dirty="0"/>
              <a:t>Hide as</a:t>
            </a:r>
            <a:r>
              <a:rPr lang="en-US" b="1" dirty="0">
                <a:solidFill>
                  <a:schemeClr val="bg1"/>
                </a:solidFill>
              </a:rPr>
              <a:t> much information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present </a:t>
            </a:r>
            <a:r>
              <a:rPr lang="en-US" b="1" dirty="0">
                <a:solidFill>
                  <a:schemeClr val="bg1"/>
                </a:solidFill>
              </a:rPr>
              <a:t>User-friendly </a:t>
            </a:r>
            <a:r>
              <a:rPr lang="en-US" dirty="0"/>
              <a:t>error pages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purposes you may view details</a:t>
            </a:r>
          </a:p>
          <a:p>
            <a:pPr lvl="2"/>
            <a:r>
              <a:rPr lang="en-US" dirty="0"/>
              <a:t>This may need an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077F8-5EE4-4072-940C-938FE99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F7EB-FC3E-403B-B557-4E78764E55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3AEA2-9D3A-4D5E-BA23-68594B95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08" y="2684206"/>
            <a:ext cx="3544216" cy="371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2874-5467-4191-B44F-0F5BC8C97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EDF573-9C1B-4D0B-AB0F-C65D91448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@ControllerAdvice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FD7D9-C9A4-4EFF-8E5D-B39DBA3118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3AA0E768-F059-47F4-AC35-D3CD92F7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296" y="1604793"/>
            <a:ext cx="2281407" cy="2281407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5F1B4ED3-B435-4825-A6F9-162CE13C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792" y="786168"/>
            <a:ext cx="1558413" cy="1558413"/>
          </a:xfrm>
          <a:prstGeom prst="rect">
            <a:avLst/>
          </a:prstGeom>
        </p:spPr>
      </p:pic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17B0A061-FF74-4483-99E3-AA705C711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5698" y="2278148"/>
            <a:ext cx="927566" cy="927566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633CA4FD-7FD2-407F-9440-CBF5ED376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2271" y="1232174"/>
            <a:ext cx="1140703" cy="1140703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72CB3FC1-F097-448B-BE84-53B97804C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9028" y="1275855"/>
            <a:ext cx="1053340" cy="1053340"/>
          </a:xfrm>
          <a:prstGeom prst="rect">
            <a:avLst/>
          </a:prstGeom>
        </p:spPr>
      </p:pic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DE10D1EF-1105-492F-B670-7B327EFBF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791" y="2998293"/>
            <a:ext cx="1558413" cy="1558413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A59B537B-A601-44D6-B195-714F5E5D1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849" y="2278148"/>
            <a:ext cx="927566" cy="9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872E7-BACB-4B47-AEC2-23308E63D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There is a way to achieve Global exception handling in Spring</a:t>
            </a:r>
          </a:p>
          <a:p>
            <a:pPr lvl="1"/>
            <a:r>
              <a:rPr lang="en-US" noProof="1"/>
              <a:t>This is done through the</a:t>
            </a:r>
            <a:r>
              <a:rPr lang="en-US" b="1" noProof="1">
                <a:solidFill>
                  <a:schemeClr val="bg1"/>
                </a:solidFill>
              </a:rPr>
              <a:t> @ControllerAdvise </a:t>
            </a:r>
            <a:r>
              <a:rPr lang="en-US" noProof="1"/>
              <a:t>annotation</a:t>
            </a:r>
          </a:p>
          <a:p>
            <a:r>
              <a:rPr lang="en-US" noProof="1"/>
              <a:t>Any class annotated with </a:t>
            </a:r>
            <a:r>
              <a:rPr lang="en-US" b="1" noProof="1">
                <a:solidFill>
                  <a:schemeClr val="bg1"/>
                </a:solidFill>
              </a:rPr>
              <a:t>@ControllerAdvise </a:t>
            </a:r>
            <a:r>
              <a:rPr lang="en-US" noProof="1"/>
              <a:t>turns into an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interceptor-like</a:t>
            </a:r>
            <a:r>
              <a:rPr lang="en-US" noProof="1"/>
              <a:t> controller: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global exception handling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 enhancement </a:t>
            </a:r>
            <a:r>
              <a:rPr lang="en-US" noProof="1"/>
              <a:t>methods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model-binding customization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FEA912-1CD0-412E-B9A6-21CBA76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Exception Handling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75C502-ADF3-4B29-96C8-A841B57A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33" y="3607277"/>
            <a:ext cx="2716622" cy="24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5BF99-67B4-4778-841B-2E7C3ECBE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classes you still 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 lvl="1"/>
            <a:r>
              <a:rPr lang="en-US" dirty="0"/>
              <a:t>However, this time it refers to the whole application</a:t>
            </a:r>
          </a:p>
          <a:p>
            <a:pPr lvl="1"/>
            <a:r>
              <a:rPr lang="en-US" dirty="0"/>
              <a:t>The error handling is not limited only to a specific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561F8-0E4D-4F4E-AAB1-C875D3A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B90BF-60BC-4F26-92BB-58BD0C316B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6A35C-BBBC-44DE-BCA2-5E472DB8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54" y="3257245"/>
            <a:ext cx="10299291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ModelAndView handleDatabaseErrors(DatabaseException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ModelAndView modelAndView = new ModelAndView("index");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modelAndView.addObject("message",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modelAndView.addObject("stack", {...}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Formatted Stack Trace */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00" b="1" dirty="0">
                <a:solidFill>
                  <a:schemeClr val="bg1"/>
                </a:solidFill>
              </a:rPr>
              <a:t>RESTful requests </a:t>
            </a:r>
            <a:r>
              <a:rPr lang="en-US" sz="3300" dirty="0"/>
              <a:t>may also generate unexpected exceptions</a:t>
            </a:r>
          </a:p>
          <a:p>
            <a:pPr lvl="1"/>
            <a:r>
              <a:rPr lang="en-US" sz="3100" dirty="0"/>
              <a:t>HTTP Error response codes are a good choice</a:t>
            </a:r>
          </a:p>
          <a:p>
            <a:pPr lvl="1"/>
            <a:r>
              <a:rPr lang="en-US" sz="3100" dirty="0"/>
              <a:t>However sometimes you might need more than just a status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Customized Error Object</a:t>
            </a:r>
            <a:r>
              <a:rPr lang="en-US" sz="2900" dirty="0"/>
              <a:t>, which can be presented on the Client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Limited Information </a:t>
            </a:r>
            <a:r>
              <a:rPr lang="en-US" sz="2900" dirty="0"/>
              <a:t>returned to the Client</a:t>
            </a:r>
          </a:p>
          <a:p>
            <a:r>
              <a:rPr lang="en-US" sz="3300" dirty="0"/>
              <a:t>You can customize the </a:t>
            </a:r>
            <a:r>
              <a:rPr lang="en-US" sz="3300" b="1" dirty="0">
                <a:solidFill>
                  <a:schemeClr val="bg1"/>
                </a:solidFill>
              </a:rPr>
              <a:t>Error Response </a:t>
            </a:r>
            <a:r>
              <a:rPr lang="en-US" sz="3300" dirty="0"/>
              <a:t>by introducing a class</a:t>
            </a:r>
          </a:p>
          <a:p>
            <a:pPr lvl="1"/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Error Handler </a:t>
            </a:r>
            <a:r>
              <a:rPr lang="en-US" sz="3100" dirty="0"/>
              <a:t>itself remains the same as in casual web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2F75E-E3D5-481C-92B4-45CD00F169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B8E7-20A9-4C48-BD1E-AE4ACFCE25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BD1FE-1973-4183-A8CE-1329ECC8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5" y="1379282"/>
            <a:ext cx="6211531" cy="2405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ErrorInfo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final String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final String ex;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ErrorInfo(String url, Exception 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this.url =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this.ex = ex.getLocalizedMessage();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5" y="3925390"/>
            <a:ext cx="11608305" cy="2405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GlobalRESTExceptionHandler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(HttpStatus.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INTERNAL_SERVER_ERROR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 ErrorInfo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handleRESTErrors(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req,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ErrorInfo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.getRequestURL(),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876535-BE01-4686-AA62-5EA3612036C1}"/>
              </a:ext>
            </a:extLst>
          </p:cNvPr>
          <p:cNvGrpSpPr/>
          <p:nvPr/>
        </p:nvGrpSpPr>
        <p:grpSpPr>
          <a:xfrm>
            <a:off x="8165689" y="1123725"/>
            <a:ext cx="2659627" cy="2659627"/>
            <a:chOff x="8165689" y="1123725"/>
            <a:chExt cx="2659627" cy="2659627"/>
          </a:xfrm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ADB99E3E-96CA-4043-AFD5-31AA83E6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5689" y="1123725"/>
              <a:ext cx="2659627" cy="2659627"/>
            </a:xfrm>
            <a:prstGeom prst="rect">
              <a:avLst/>
            </a:prstGeom>
          </p:spPr>
        </p:pic>
        <p:pic>
          <p:nvPicPr>
            <p:cNvPr id="12" name="Graphic 11" descr="Warning">
              <a:extLst>
                <a:ext uri="{FF2B5EF4-FFF2-40B4-BE49-F238E27FC236}">
                  <a16:creationId xmlns:a16="http://schemas.microsoft.com/office/drawing/2014/main" id="{68361117-C12B-44D1-A94C-1EC1482F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96452" y="1521542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Close">
              <a:extLst>
                <a:ext uri="{FF2B5EF4-FFF2-40B4-BE49-F238E27FC236}">
                  <a16:creationId xmlns:a16="http://schemas.microsoft.com/office/drawing/2014/main" id="{258175C2-04E0-47DA-BD1D-B46F9FF1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9760" y="2470411"/>
              <a:ext cx="710382" cy="710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dirty="0"/>
              <a:t>Error Handling</a:t>
            </a:r>
            <a:endParaRPr lang="bg-BG" dirty="0"/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dirty="0"/>
              <a:t>Exception Responses</a:t>
            </a:r>
            <a:endParaRPr lang="bg-BG" dirty="0"/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Controller-based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dirty="0"/>
              <a:t>Global Application Exception Handling</a:t>
            </a:r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ControllerAdvise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dirty="0"/>
              <a:t>Exception techniques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DB7B3-5673-4782-A272-852A32A263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B079E5-9953-493F-AAB2-22CDB6617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7D05-8E68-41F0-A33B-53D509BCAD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1F61D-F2FD-467E-8D1A-3BEFF0B48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763" y="664709"/>
            <a:ext cx="3058759" cy="37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00" noProof="1"/>
              <a:t>Spring offers many choices, when it comes to error handling</a:t>
            </a:r>
          </a:p>
          <a:p>
            <a:pPr lvl="1"/>
            <a:r>
              <a:rPr lang="en-US" sz="3100" noProof="1"/>
              <a:t>There are some semantics, that should be followed, though</a:t>
            </a:r>
          </a:p>
          <a:p>
            <a:r>
              <a:rPr lang="en-US" sz="3300" noProof="1"/>
              <a:t>Here are some rules for good error handling structure</a:t>
            </a:r>
            <a:r>
              <a:rPr lang="en-US" noProof="1"/>
              <a:t>:</a:t>
            </a:r>
          </a:p>
          <a:p>
            <a:pPr lvl="1"/>
            <a:r>
              <a:rPr lang="en-US" sz="3100" noProof="1"/>
              <a:t>For custom exceptions, </a:t>
            </a:r>
            <a:r>
              <a:rPr lang="en-US" sz="3100" b="1" noProof="1">
                <a:solidFill>
                  <a:schemeClr val="bg1"/>
                </a:solidFill>
              </a:rPr>
              <a:t>@ResponseStatus </a:t>
            </a:r>
            <a:r>
              <a:rPr lang="en-US" sz="3100" noProof="1"/>
              <a:t>is the ideal choice</a:t>
            </a:r>
          </a:p>
          <a:p>
            <a:pPr lvl="1"/>
            <a:r>
              <a:rPr lang="en-US" sz="3100" noProof="1"/>
              <a:t>For all other exceptions, </a:t>
            </a:r>
            <a:r>
              <a:rPr lang="en-US" sz="3100" b="1" noProof="1">
                <a:solidFill>
                  <a:schemeClr val="bg1"/>
                </a:solidFill>
              </a:rPr>
              <a:t>@ExceptionHandler </a:t>
            </a:r>
            <a:r>
              <a:rPr lang="en-US" sz="3100" noProof="1"/>
              <a:t>methods in </a:t>
            </a:r>
            <a:br>
              <a:rPr lang="en-US" sz="3100" noProof="1"/>
            </a:br>
            <a:r>
              <a:rPr lang="en-US" sz="3100" b="1" noProof="1">
                <a:solidFill>
                  <a:schemeClr val="bg1"/>
                </a:solidFill>
              </a:rPr>
              <a:t>@ControllerAdvice </a:t>
            </a:r>
            <a:r>
              <a:rPr lang="en-US" sz="3100" noProof="1"/>
              <a:t>classes should be implemented </a:t>
            </a:r>
          </a:p>
          <a:p>
            <a:pPr lvl="1"/>
            <a:r>
              <a:rPr lang="en-US" sz="3100" noProof="1"/>
              <a:t>For Controller-specific exceptions, </a:t>
            </a:r>
            <a:r>
              <a:rPr lang="en-US" sz="3100" b="1" noProof="1">
                <a:solidFill>
                  <a:schemeClr val="bg1"/>
                </a:solidFill>
              </a:rPr>
              <a:t>@ExceptionHandler </a:t>
            </a:r>
            <a:r>
              <a:rPr lang="en-US" sz="3100" noProof="1"/>
              <a:t>methods </a:t>
            </a:r>
            <a:br>
              <a:rPr lang="en-US" sz="3100" noProof="1"/>
            </a:br>
            <a:r>
              <a:rPr lang="en-US" sz="3100" noProof="1"/>
              <a:t>should be added alongside the actions</a:t>
            </a:r>
          </a:p>
          <a:p>
            <a:pPr lvl="1"/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</p:spTree>
    <p:extLst>
      <p:ext uri="{BB962C8B-B14F-4D97-AF65-F5344CB8AC3E}">
        <p14:creationId xmlns:p14="http://schemas.microsoft.com/office/powerpoint/2010/main" val="27259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5594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 </a:t>
            </a:r>
            <a:r>
              <a:rPr lang="en-US" sz="2800" noProof="1">
                <a:solidFill>
                  <a:schemeClr val="bg2"/>
                </a:solidFill>
              </a:rPr>
              <a:t>is essential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User Experience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Application maintenance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Error Handling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in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Spring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HTTP Error Response Status Codes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@ExceptionHandler </a:t>
            </a:r>
            <a:r>
              <a:rPr lang="en-US" sz="2600" noProof="1">
                <a:solidFill>
                  <a:schemeClr val="bg2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/>
                </a:solidFill>
              </a:rPr>
              <a:t>@ControllerAdvice </a:t>
            </a:r>
            <a:r>
              <a:rPr lang="en-US" sz="2600" noProof="1">
                <a:solidFill>
                  <a:schemeClr val="bg2"/>
                </a:solidFill>
              </a:rPr>
              <a:t>global handlers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When to use What?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Additional Error Handling information </a:t>
            </a:r>
            <a:r>
              <a:rPr lang="en-US" sz="2800" noProof="1">
                <a:solidFill>
                  <a:schemeClr val="bg2"/>
                </a:solidFill>
                <a:hlinkClick r:id="rId4"/>
              </a:rPr>
              <a:t>here</a:t>
            </a:r>
            <a:endParaRPr lang="en-US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7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372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FFB7D-2D18-4509-A8D3-C516F48668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891AF1-9300-44A6-95A8-A4B98AF92D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Anticipate! Detect! Resolve!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1A1DF-1382-4183-A1EF-D23A82EB35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28CAF9FC-F1B6-4DB2-AD0A-F534F486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054" y="1297769"/>
            <a:ext cx="2451891" cy="24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02DA4B-24DB-493F-A684-8C629EA94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refers to: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anticipation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resolution</a:t>
            </a:r>
            <a:r>
              <a:rPr lang="en-US" sz="3000" dirty="0"/>
              <a:t> of programming errors</a:t>
            </a:r>
          </a:p>
          <a:p>
            <a:pPr lvl="1"/>
            <a:r>
              <a:rPr lang="en-US" sz="3000" dirty="0"/>
              <a:t>The response &amp; recovery procedures from error conditions</a:t>
            </a:r>
          </a:p>
          <a:p>
            <a:r>
              <a:rPr lang="en-US" sz="3200" dirty="0"/>
              <a:t>Error handling is necessary!</a:t>
            </a:r>
          </a:p>
          <a:p>
            <a:pPr lvl="1"/>
            <a:r>
              <a:rPr lang="en-US" sz="3000" dirty="0"/>
              <a:t>Improves </a:t>
            </a:r>
            <a:r>
              <a:rPr lang="en-US" sz="3000" b="1" dirty="0">
                <a:solidFill>
                  <a:schemeClr val="bg1"/>
                </a:solidFill>
              </a:rPr>
              <a:t>user experience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Optimizes</a:t>
            </a:r>
            <a:r>
              <a:rPr lang="en-US" sz="3000" dirty="0"/>
              <a:t> debugging</a:t>
            </a:r>
          </a:p>
          <a:p>
            <a:pPr lvl="1"/>
            <a:r>
              <a:rPr lang="en-US" sz="3000" dirty="0"/>
              <a:t>Facilitates </a:t>
            </a:r>
            <a:r>
              <a:rPr lang="en-US" sz="3000" b="1" dirty="0">
                <a:solidFill>
                  <a:schemeClr val="bg1"/>
                </a:solidFill>
              </a:rPr>
              <a:t>code maintenance</a:t>
            </a:r>
          </a:p>
          <a:p>
            <a:pPr lvl="1"/>
            <a:r>
              <a:rPr lang="en-US" sz="3000" dirty="0"/>
              <a:t>Ensures </a:t>
            </a:r>
            <a:r>
              <a:rPr lang="en-US" sz="3000" b="1" dirty="0">
                <a:solidFill>
                  <a:schemeClr val="bg1"/>
                </a:solidFill>
              </a:rPr>
              <a:t>product quality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F24801-E377-4BCC-8757-2D02FB8C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C1B5C0F3-126F-4ADD-A8F8-36C9BC52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5277" y="2557793"/>
            <a:ext cx="2708787" cy="2708787"/>
          </a:xfrm>
          <a:prstGeom prst="rect">
            <a:avLst/>
          </a:prstGeom>
        </p:spPr>
      </p:pic>
      <p:pic>
        <p:nvPicPr>
          <p:cNvPr id="12" name="Graphic 11" descr="Tablet">
            <a:extLst>
              <a:ext uri="{FF2B5EF4-FFF2-40B4-BE49-F238E27FC236}">
                <a16:creationId xmlns:a16="http://schemas.microsoft.com/office/drawing/2014/main" id="{54556425-5E57-42E8-A8D9-62BD0E64F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5276" y="4307481"/>
            <a:ext cx="2708787" cy="2708787"/>
          </a:xfrm>
          <a:prstGeom prst="rect">
            <a:avLst/>
          </a:prstGeom>
        </p:spPr>
      </p:pic>
      <p:sp>
        <p:nvSpPr>
          <p:cNvPr id="13" name="Minus Sign 12">
            <a:extLst>
              <a:ext uri="{FF2B5EF4-FFF2-40B4-BE49-F238E27FC236}">
                <a16:creationId xmlns:a16="http://schemas.microsoft.com/office/drawing/2014/main" id="{9638E8EF-830B-4F31-8C10-AF757972602E}"/>
              </a:ext>
            </a:extLst>
          </p:cNvPr>
          <p:cNvSpPr/>
          <p:nvPr/>
        </p:nvSpPr>
        <p:spPr bwMode="auto">
          <a:xfrm>
            <a:off x="5083275" y="4640825"/>
            <a:ext cx="7541343" cy="294969"/>
          </a:xfrm>
          <a:prstGeom prst="mathMinus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16CE48-4C26-41B8-B780-63B7E85C38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3" r="31072"/>
          <a:stretch/>
        </p:blipFill>
        <p:spPr>
          <a:xfrm>
            <a:off x="6334430" y="3366918"/>
            <a:ext cx="1730478" cy="10486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6BE26-2F52-4049-A749-1D9C3541DA86}"/>
              </a:ext>
            </a:extLst>
          </p:cNvPr>
          <p:cNvSpPr txBox="1"/>
          <p:nvPr/>
        </p:nvSpPr>
        <p:spPr>
          <a:xfrm>
            <a:off x="6223330" y="5412620"/>
            <a:ext cx="1952678" cy="91721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We’ve encountered a </a:t>
            </a:r>
            <a:br>
              <a:rPr lang="en-US" sz="1400" dirty="0"/>
            </a:br>
            <a:r>
              <a:rPr lang="en-US" sz="1400" dirty="0"/>
              <a:t>problem! Don’t worry, </a:t>
            </a:r>
            <a:br>
              <a:rPr lang="en-US" sz="1400" dirty="0"/>
            </a:br>
            <a:r>
              <a:rPr lang="en-US" sz="1400" dirty="0"/>
              <a:t>we are working on it!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73129-1614-4891-9D85-A3D8ADAF0130}"/>
              </a:ext>
            </a:extLst>
          </p:cNvPr>
          <p:cNvSpPr txBox="1"/>
          <p:nvPr/>
        </p:nvSpPr>
        <p:spPr>
          <a:xfrm>
            <a:off x="6542967" y="4993513"/>
            <a:ext cx="13134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Oops…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AED1AB-6C16-4280-9E9E-AD987449C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3946" y="2902694"/>
            <a:ext cx="2344996" cy="17587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A68432-CC6E-4D11-94ED-B71CB1BED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3760" y="4896065"/>
            <a:ext cx="2465368" cy="15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344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Spring MVC provides several approaches to error handling</a:t>
            </a:r>
            <a:endParaRPr lang="en-US" sz="3000" noProof="1"/>
          </a:p>
          <a:p>
            <a:pPr lvl="1"/>
            <a:r>
              <a:rPr lang="en-US" sz="3000" noProof="1"/>
              <a:t>Per exception, Per controller, Globally</a:t>
            </a:r>
          </a:p>
          <a:p>
            <a:r>
              <a:rPr lang="en-US" sz="3200" noProof="1"/>
              <a:t>Depending on the option you are ought to choose</a:t>
            </a:r>
          </a:p>
          <a:p>
            <a:pPr lvl="1"/>
            <a:r>
              <a:rPr lang="en-US" sz="3000" noProof="1"/>
              <a:t>Because each option has its own </a:t>
            </a:r>
            <a:r>
              <a:rPr lang="en-US" sz="3000" b="1" noProof="1">
                <a:solidFill>
                  <a:schemeClr val="bg1"/>
                </a:solidFill>
              </a:rPr>
              <a:t>use cases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circumstances</a:t>
            </a:r>
          </a:p>
          <a:p>
            <a:pPr lvl="1"/>
            <a:r>
              <a:rPr lang="en-US" sz="3000" noProof="1"/>
              <a:t>You can use </a:t>
            </a:r>
          </a:p>
          <a:p>
            <a:pPr lvl="2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Response-annotated</a:t>
            </a:r>
            <a:r>
              <a:rPr lang="en-US" sz="2800" noProof="1"/>
              <a:t> custom exceptions</a:t>
            </a:r>
          </a:p>
          <a:p>
            <a:pPr lvl="2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Controller-based</a:t>
            </a:r>
            <a:r>
              <a:rPr lang="en-US" sz="2800" noProof="1"/>
              <a:t> handlers on specified actions</a:t>
            </a:r>
          </a:p>
          <a:p>
            <a:pPr lvl="2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@ControllerAdvise </a:t>
            </a:r>
            <a:r>
              <a:rPr lang="en-US" sz="2800" noProof="1"/>
              <a:t>annotated classes for global handlers</a:t>
            </a:r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169AC-04C8-4933-ABB6-D85F4E449D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8C1B6-9D2D-4DC5-8A71-65DA180AC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B14B0-DC8C-404A-9A73-DA278657DD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Annotated Custom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D4B6-06A5-45BB-8636-11F7406C8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31AD48-F394-46FD-A2F0-F1F13044BADD}"/>
              </a:ext>
            </a:extLst>
          </p:cNvPr>
          <p:cNvGrpSpPr/>
          <p:nvPr/>
        </p:nvGrpSpPr>
        <p:grpSpPr>
          <a:xfrm>
            <a:off x="4587349" y="1050795"/>
            <a:ext cx="3017302" cy="3017302"/>
            <a:chOff x="4587349" y="1050795"/>
            <a:chExt cx="3017302" cy="3017302"/>
          </a:xfrm>
          <a:solidFill>
            <a:schemeClr val="bg2"/>
          </a:solidFill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01FF33FD-461D-483D-83A3-AEEE2CC78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349" y="1050795"/>
              <a:ext cx="3017302" cy="3017302"/>
            </a:xfrm>
            <a:prstGeom prst="rect">
              <a:avLst/>
            </a:prstGeom>
          </p:spPr>
        </p:pic>
        <p:pic>
          <p:nvPicPr>
            <p:cNvPr id="8" name="Graphic 7" descr="No sign">
              <a:extLst>
                <a:ext uri="{FF2B5EF4-FFF2-40B4-BE49-F238E27FC236}">
                  <a16:creationId xmlns:a16="http://schemas.microsoft.com/office/drawing/2014/main" id="{E0425752-5CF1-4756-A602-10A6609F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6439" y="2627761"/>
              <a:ext cx="722581" cy="722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37BE7-BFC6-44E6-9BE1-121D56660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327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Unhandled exceptions during a request produce HTTP 500 response</a:t>
            </a:r>
          </a:p>
          <a:p>
            <a:r>
              <a:rPr lang="en-US" sz="3200" dirty="0"/>
              <a:t>Any custom exception can be annotated with </a:t>
            </a:r>
            <a:r>
              <a:rPr lang="en-US" sz="3200" b="1" noProof="1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ResponseStatus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Supports all HTTP status codes</a:t>
            </a:r>
          </a:p>
          <a:p>
            <a:pPr lvl="1"/>
            <a:r>
              <a:rPr lang="en-US" sz="3000" dirty="0"/>
              <a:t>When thrown and unhandled – produces error page with </a:t>
            </a:r>
            <a:br>
              <a:rPr lang="en-US" sz="3000" dirty="0"/>
            </a:br>
            <a:r>
              <a:rPr lang="en-US" sz="3000" dirty="0"/>
              <a:t>appropriate response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9F8CB-673E-48EC-BDC3-FCE3599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8AF85-1758-4899-852E-2B79FB0D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50" y="4827445"/>
            <a:ext cx="109433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HttpStatus.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NOT_FOUND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"Product was not found.")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ProductNotFoundException extends RuntimeException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Exception definition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8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BD2FBF-F681-4A1B-8811-9A26622D9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controller action, throwing the exception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28BFB-95B0-4334-B09C-C0FE66D4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0865F-B97D-4CED-BEC9-CB6BCD01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93" y="1801725"/>
            <a:ext cx="11579875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@GetMapping("/products/details/{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ModelAndView productDetails(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@PathVariable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String id, ModelAndView modelAndView)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Product product = this.productRepository.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findProductById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throw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ProductNotFoundException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modelAndView.addObject("product", product);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this.view("product/details", modelAndView);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AF2B9-1ECD-453D-9344-DCC46B10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16" y="4256531"/>
            <a:ext cx="7782684" cy="2500719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D6B7570-FF50-47CB-B92D-B0DB17924157}"/>
              </a:ext>
            </a:extLst>
          </p:cNvPr>
          <p:cNvSpPr/>
          <p:nvPr/>
        </p:nvSpPr>
        <p:spPr bwMode="auto">
          <a:xfrm>
            <a:off x="8209934" y="3519948"/>
            <a:ext cx="2133601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requested URL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94BD5D8-AA17-4277-85BF-E8385EA0703F}"/>
              </a:ext>
            </a:extLst>
          </p:cNvPr>
          <p:cNvSpPr/>
          <p:nvPr/>
        </p:nvSpPr>
        <p:spPr bwMode="auto">
          <a:xfrm>
            <a:off x="1012723" y="5379264"/>
            <a:ext cx="2831689" cy="913982"/>
          </a:xfrm>
          <a:prstGeom prst="wedgeRoundRectCallout">
            <a:avLst>
              <a:gd name="adj1" fmla="val 57699"/>
              <a:gd name="adj2" fmla="val 3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produced HTTP Status &amp; Message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C4F1F9-4908-47FB-85CF-8DACA5A0CE3D}"/>
              </a:ext>
            </a:extLst>
          </p:cNvPr>
          <p:cNvSpPr/>
          <p:nvPr/>
        </p:nvSpPr>
        <p:spPr bwMode="auto">
          <a:xfrm>
            <a:off x="9488582" y="5238171"/>
            <a:ext cx="2403986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exception’s message</a:t>
            </a:r>
          </a:p>
        </p:txBody>
      </p:sp>
    </p:spTree>
    <p:extLst>
      <p:ext uri="{BB962C8B-B14F-4D97-AF65-F5344CB8AC3E}">
        <p14:creationId xmlns:p14="http://schemas.microsoft.com/office/powerpoint/2010/main" val="1574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1124</Words>
  <Application>Microsoft Office PowerPoint</Application>
  <PresentationFormat>Widescreen</PresentationFormat>
  <Paragraphs>223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Error Handling</vt:lpstr>
      <vt:lpstr>Table of Contents</vt:lpstr>
      <vt:lpstr>Questions</vt:lpstr>
      <vt:lpstr>PowerPoint Presentation</vt:lpstr>
      <vt:lpstr>Error Handling</vt:lpstr>
      <vt:lpstr>Error Handling</vt:lpstr>
      <vt:lpstr>PowerPoint Presentation</vt:lpstr>
      <vt:lpstr>HTTP Status Codes</vt:lpstr>
      <vt:lpstr>HTTP Status Codes</vt:lpstr>
      <vt:lpstr>PowerPoint Presentation</vt:lpstr>
      <vt:lpstr>Controller-Based Error Handling</vt:lpstr>
      <vt:lpstr>Controller-Based Error Handling</vt:lpstr>
      <vt:lpstr>Controller-Based Error Handling</vt:lpstr>
      <vt:lpstr>Controller-Based Error Handling</vt:lpstr>
      <vt:lpstr>PowerPoint Presentation</vt:lpstr>
      <vt:lpstr>Global Exception Handling</vt:lpstr>
      <vt:lpstr>Global Exception Handling</vt:lpstr>
      <vt:lpstr>Global Exception Handling (REST)</vt:lpstr>
      <vt:lpstr>Global Exception Handling (REST)</vt:lpstr>
      <vt:lpstr>PowerPoint Presentation</vt:lpstr>
      <vt:lpstr>What to use When?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Ivaylo Jelev</cp:lastModifiedBy>
  <cp:revision>527</cp:revision>
  <dcterms:created xsi:type="dcterms:W3CDTF">2018-05-23T13:08:44Z</dcterms:created>
  <dcterms:modified xsi:type="dcterms:W3CDTF">2019-03-29T15:57:50Z</dcterms:modified>
</cp:coreProperties>
</file>