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9" r:id="rId4"/>
    <p:sldId id="263" r:id="rId5"/>
    <p:sldId id="264" r:id="rId6"/>
    <p:sldId id="268" r:id="rId7"/>
    <p:sldId id="265" r:id="rId8"/>
    <p:sldId id="272" r:id="rId9"/>
    <p:sldId id="261" r:id="rId10"/>
    <p:sldId id="260" r:id="rId11"/>
    <p:sldId id="262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025" autoAdjust="0"/>
  </p:normalViewPr>
  <p:slideViewPr>
    <p:cSldViewPr snapToGrid="0" snapToObjects="1">
      <p:cViewPr varScale="1">
        <p:scale>
          <a:sx n="59" d="100"/>
          <a:sy n="59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7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77A19-1DFE-A445-816D-4E4F7140010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302D-5DD4-4C47-8BA2-C96D1900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5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5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A112-A42F-A746-BB40-4B96DFF2437A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EA19-43BC-7947-BE2C-B6F7CCE7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ending?l=R&amp;since=monthl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yhathq.com/posts/10-R-packages-I-wish-I-knew-about-earli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pensci.org/packag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unes.apple.com/WebObjects/MZStore.woa/wa/viewSoftware?id=975044230&amp;mt=8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eek.org/" TargetMode="External"/><Relationship Id="rId4" Type="http://schemas.openxmlformats.org/officeDocument/2006/relationships/hyperlink" Target="http://crantastic.org/" TargetMode="External"/><Relationship Id="rId5" Type="http://schemas.openxmlformats.org/officeDocument/2006/relationships/hyperlink" Target="http://www.inside-r.org/packages" TargetMode="External"/><Relationship Id="rId6" Type="http://schemas.openxmlformats.org/officeDocument/2006/relationships/hyperlink" Target="https://www.versioney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ocumentatio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-logs.rstudio.com/" TargetMode="External"/><Relationship Id="rId3" Type="http://schemas.openxmlformats.org/officeDocument/2006/relationships/hyperlink" Target="http://cran.r-project.org/web/packages/available_packages_by_nam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-macaw-wallpaper-35865-36682-hd-wallpap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" y="844825"/>
            <a:ext cx="7838414" cy="52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Trending Packages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01629"/>
              </p:ext>
            </p:extLst>
          </p:nvPr>
        </p:nvGraphicFramePr>
        <p:xfrm>
          <a:off x="457200" y="1868569"/>
          <a:ext cx="10479328" cy="4644666"/>
        </p:xfrm>
        <a:graphic>
          <a:graphicData uri="http://schemas.openxmlformats.org/drawingml/2006/table">
            <a:tbl>
              <a:tblPr/>
              <a:tblGrid>
                <a:gridCol w="1138077"/>
                <a:gridCol w="1284563"/>
                <a:gridCol w="8056688"/>
              </a:tblGrid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 Account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Package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 does it do?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swirldev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swirl_courses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collection of interactive courses for the swirl R package.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hadley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rvest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web scraping for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rstudio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shiny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Easy interactive web applications with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genomicsclass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 for HarvardX courses: PH525x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hadley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ggplot2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implementation of the Grammar of Graphics in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stan-dev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shinystan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shinyStan R package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yihui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knitr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general-purpose tool for dynamic report generation in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rstudio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rmarkdown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Dynamic Documents for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genomicsclass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dagdata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for the HarvardX courses: PH525x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rstudio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ggvis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Interactive grammar of graphics for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amplab-extras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SparkR-pkg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frontend for Spark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takluyver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IRkernel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kernel for IPython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smbache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Import Mechanism For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rich-iannone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DiagrammeR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graph diagrams and flowcharts using R.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ramnathv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htmlwidgets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HTML Widgets for 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RAPPOR: Privacy-Preserving Reporting Algorithms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systematicinvestor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Systematic Investor Toolkit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topepo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caret (Classification And Regression Training) R package that contains misc functions for training and plotting classification and regression models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rstudio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Interface to the jQuery Plug-in DataTables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ropensci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plotly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beautiful, interactive, online Plotly graphs with R and ggplot2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JJ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top-github-users-data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obtained with the top-github-users script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stan-dev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rstan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RStan, the R interface to Stan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vqv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ggbiplot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biplot based on ggplot2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Rapporter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pander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R Pandoc Writer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6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ajdamico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usgsd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Analyze Survey Data for Free with the R Language</a:t>
                      </a:r>
                    </a:p>
                  </a:txBody>
                  <a:tcPr marL="8849" marR="8849" marT="88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8522" y="1232974"/>
            <a:ext cx="47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https://github.com/trending?l=R&amp;since=</a:t>
            </a:r>
            <a:r>
              <a:rPr lang="en-US" dirty="0" smtClean="0">
                <a:hlinkClick r:id="rId2"/>
              </a:rPr>
              <a:t>monthly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0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Bioconductor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Bioconductor</a:t>
            </a:r>
            <a:r>
              <a:rPr lang="en-US" dirty="0"/>
              <a:t> provides tools for the analysis and comprehension of high-throughput genomic data. </a:t>
            </a:r>
            <a:r>
              <a:rPr lang="en-US" dirty="0" err="1"/>
              <a:t>Bioconductor</a:t>
            </a:r>
            <a:r>
              <a:rPr lang="en-US" dirty="0"/>
              <a:t> uses the R statistical programming language, and is open source and open development. It has two releases each year, 934 software packages, and an active user community. </a:t>
            </a:r>
            <a:r>
              <a:rPr lang="en-US" dirty="0" err="1"/>
              <a:t>Bioconductor</a:t>
            </a:r>
            <a:r>
              <a:rPr lang="en-US" dirty="0"/>
              <a:t> is also available as an AMI (Amazon Machine Image) and a series of </a:t>
            </a:r>
            <a:r>
              <a:rPr lang="en-US" dirty="0" err="1"/>
              <a:t>Docker</a:t>
            </a:r>
            <a:r>
              <a:rPr lang="en-US" dirty="0"/>
              <a:t> images.</a:t>
            </a:r>
          </a:p>
        </p:txBody>
      </p:sp>
    </p:spTree>
    <p:extLst>
      <p:ext uri="{BB962C8B-B14F-4D97-AF65-F5344CB8AC3E}">
        <p14:creationId xmlns:p14="http://schemas.microsoft.com/office/powerpoint/2010/main" val="413898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-03-17 02.5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67" y="737347"/>
            <a:ext cx="3722805" cy="242415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368" y="193781"/>
            <a:ext cx="5837942" cy="24005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Are </a:t>
            </a:r>
            <a:r>
              <a:rPr lang="en-US" b="1" dirty="0"/>
              <a:t>There Too Many R Packages</a:t>
            </a:r>
            <a:r>
              <a:rPr lang="en-US" b="1" dirty="0" smtClean="0"/>
              <a:t>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Kurt </a:t>
            </a:r>
            <a:r>
              <a:rPr lang="en-US" dirty="0" err="1"/>
              <a:t>Hornik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Wirtschaftsuniversitat</a:t>
            </a:r>
            <a:r>
              <a:rPr lang="en-US" sz="2400" dirty="0" smtClean="0"/>
              <a:t> at </a:t>
            </a:r>
            <a:r>
              <a:rPr lang="en-US" sz="2400" dirty="0"/>
              <a:t>Wien</a:t>
            </a:r>
          </a:p>
          <a:p>
            <a:pPr marL="0" indent="0">
              <a:buNone/>
            </a:pPr>
            <a:r>
              <a:rPr lang="en-US" sz="2000" dirty="0"/>
              <a:t>AUSTRIAN JOURNAL OF STATISTICS</a:t>
            </a:r>
          </a:p>
          <a:p>
            <a:pPr marL="0" indent="0">
              <a:buNone/>
            </a:pPr>
            <a:r>
              <a:rPr lang="en-US" sz="2000" dirty="0"/>
              <a:t>Volume 41 (2012), Number 1, 59–66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2015-03-17 02.5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8" y="3717453"/>
            <a:ext cx="5126062" cy="3140548"/>
          </a:xfrm>
          <a:prstGeom prst="rect">
            <a:avLst/>
          </a:prstGeom>
        </p:spPr>
      </p:pic>
      <p:pic>
        <p:nvPicPr>
          <p:cNvPr id="9" name="Picture 8" descr="2015-03-17 04.1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461770"/>
            <a:ext cx="3509439" cy="3396231"/>
          </a:xfrm>
          <a:prstGeom prst="rect">
            <a:avLst/>
          </a:prstGeom>
        </p:spPr>
      </p:pic>
      <p:pic>
        <p:nvPicPr>
          <p:cNvPr id="7" name="Picture 6" descr="2015-03-17 02.59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8" y="2584447"/>
            <a:ext cx="6819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09" y="145261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Possible </a:t>
            </a:r>
            <a:r>
              <a:rPr lang="en-US" b="1" dirty="0"/>
              <a:t>Directions for Improving</a:t>
            </a:r>
          </a:p>
          <a:p>
            <a:pPr marL="0" indent="0">
              <a:buNone/>
            </a:pPr>
            <a:r>
              <a:rPr lang="en-US" b="1" dirty="0"/>
              <a:t>Dependency Versioning in R</a:t>
            </a:r>
          </a:p>
          <a:p>
            <a:pPr marL="0" indent="0">
              <a:buNone/>
            </a:pPr>
            <a:r>
              <a:rPr lang="en-US" dirty="0" err="1" smtClean="0"/>
              <a:t>Jeroen</a:t>
            </a:r>
            <a:r>
              <a:rPr lang="en-US" dirty="0" smtClean="0"/>
              <a:t> </a:t>
            </a:r>
            <a:r>
              <a:rPr lang="en-US" dirty="0" err="1" smtClean="0"/>
              <a:t>Ooms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The R Journal Vol. 5/1, June 2013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dependency </a:t>
            </a:r>
            <a:r>
              <a:rPr lang="en-US" dirty="0" smtClean="0"/>
              <a:t>network</a:t>
            </a:r>
          </a:p>
          <a:p>
            <a:r>
              <a:rPr lang="en-US" dirty="0"/>
              <a:t>Package </a:t>
            </a:r>
            <a:r>
              <a:rPr lang="en-US" dirty="0" smtClean="0"/>
              <a:t>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4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yHat</a:t>
            </a:r>
            <a:r>
              <a:rPr lang="en-US" dirty="0" smtClean="0"/>
              <a:t> Suggested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6293"/>
            <a:ext cx="8229600" cy="34498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sqldf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forecast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plyr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stringr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RPostgreSQL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RMySQL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RMongo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RODBC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RSQLite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lubridate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ggplot2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qcc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reshape2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randomForest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754" y="1708138"/>
            <a:ext cx="796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http://blog.yhathq.com/posts/10-R-packages-I-wish-I-knew-about-</a:t>
            </a:r>
            <a:r>
              <a:rPr lang="en-US" dirty="0" smtClean="0">
                <a:hlinkClick r:id="rId2"/>
              </a:rPr>
              <a:t>earlier.html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6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rOpenSci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0792" y="1515658"/>
            <a:ext cx="529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http://ropensci.org/packages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2"/>
              </a:rPr>
              <a:t>/</a:t>
            </a:r>
            <a:endParaRPr lang="en-US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1466" y="2185388"/>
            <a:ext cx="5953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Publication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Access</a:t>
            </a:r>
            <a:r>
              <a:rPr lang="en-US" sz="2800" dirty="0"/>
              <a:t> 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Literature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Altmetrics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Reproducibility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Databases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Visualization</a:t>
            </a:r>
            <a:r>
              <a:rPr lang="en-US" sz="2800" dirty="0"/>
              <a:t> 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Geospatial </a:t>
            </a:r>
            <a:r>
              <a:rPr lang="en-US" sz="2800" dirty="0"/>
              <a:t>Spatial data I/O and mapping.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6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360" y="2081377"/>
            <a:ext cx="740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itunes.apple.com</a:t>
            </a:r>
            <a:r>
              <a:rPr lang="en-US" dirty="0">
                <a:hlinkClick r:id="rId2"/>
              </a:rPr>
              <a:t>/WebObjects/</a:t>
            </a:r>
            <a:r>
              <a:rPr lang="en-US" dirty="0" err="1">
                <a:hlinkClick r:id="rId2"/>
              </a:rPr>
              <a:t>MZStore.woa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viewSoftware?id</a:t>
            </a:r>
            <a:r>
              <a:rPr lang="en-US" dirty="0">
                <a:hlinkClick r:id="rId2"/>
              </a:rPr>
              <a:t>=975044230&amp;mt=</a:t>
            </a:r>
            <a:r>
              <a:rPr lang="en-US" dirty="0" smtClean="0">
                <a:hlinkClick r:id="rId2"/>
              </a:rPr>
              <a:t>8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3817" y="666483"/>
            <a:ext cx="596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That’s All</a:t>
            </a:r>
            <a:endParaRPr lang="en-US" sz="5400" b="1" dirty="0"/>
          </a:p>
        </p:txBody>
      </p:sp>
      <p:pic>
        <p:nvPicPr>
          <p:cNvPr id="7" name="Picture 6" descr="2015-03-17 05.2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07" y="2972968"/>
            <a:ext cx="6231986" cy="38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.jp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861" y="-526889"/>
            <a:ext cx="9985099" cy="8322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 Packages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</a:t>
            </a:r>
            <a:r>
              <a:rPr lang="en-US" sz="4000" b="1" dirty="0" smtClean="0">
                <a:solidFill>
                  <a:schemeClr val="tx1"/>
                </a:solidFill>
              </a:rPr>
              <a:t> survey of…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Packages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Cran</a:t>
            </a:r>
            <a:r>
              <a:rPr lang="en-US" dirty="0" smtClean="0"/>
              <a:t> - 6,418 packages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– 939 packages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- ???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1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Search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 package search platforms</a:t>
            </a:r>
            <a:endParaRPr lang="en-US" dirty="0" smtClean="0">
              <a:solidFill>
                <a:srgbClr val="000000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://www.rdocumentation.org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7,393 packages; 150,590 functions</a:t>
            </a:r>
          </a:p>
          <a:p>
            <a:pPr lvl="1"/>
            <a:r>
              <a:rPr lang="en-US" dirty="0">
                <a:hlinkClick r:id="rId3"/>
              </a:rPr>
              <a:t>http://rseek.org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http://crantastic.org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http://www.inside-r.org/</a:t>
            </a:r>
            <a:r>
              <a:rPr lang="en-US" dirty="0" smtClean="0">
                <a:hlinkClick r:id="rId5"/>
              </a:rPr>
              <a:t>packages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https://www.versioneye.com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places to find packages</a:t>
            </a:r>
            <a:endParaRPr lang="en-US" dirty="0"/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5202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Documentation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Bayesian</a:t>
            </a:r>
          </a:p>
          <a:p>
            <a:r>
              <a:rPr lang="en-US" dirty="0" err="1" smtClean="0"/>
              <a:t>Chem</a:t>
            </a:r>
            <a:r>
              <a:rPr lang="en-US" dirty="0" smtClean="0"/>
              <a:t> </a:t>
            </a:r>
            <a:r>
              <a:rPr lang="en-US" dirty="0" err="1" smtClean="0"/>
              <a:t>Phys</a:t>
            </a:r>
            <a:endParaRPr lang="en-US" dirty="0"/>
          </a:p>
          <a:p>
            <a:r>
              <a:rPr lang="en-US" dirty="0" smtClean="0"/>
              <a:t>Clinical Trials</a:t>
            </a:r>
            <a:endParaRPr lang="en-US" dirty="0"/>
          </a:p>
          <a:p>
            <a:r>
              <a:rPr lang="en-US" dirty="0" smtClean="0"/>
              <a:t>Cluster</a:t>
            </a:r>
          </a:p>
          <a:p>
            <a:r>
              <a:rPr lang="en-US" dirty="0" smtClean="0"/>
              <a:t>Differential Equations</a:t>
            </a:r>
            <a:endParaRPr lang="en-US" dirty="0"/>
          </a:p>
          <a:p>
            <a:r>
              <a:rPr lang="en-US" dirty="0" smtClean="0"/>
              <a:t>Distributions</a:t>
            </a:r>
          </a:p>
          <a:p>
            <a:r>
              <a:rPr lang="en-US" dirty="0" smtClean="0"/>
              <a:t>Econometrics</a:t>
            </a:r>
          </a:p>
          <a:p>
            <a:r>
              <a:rPr lang="en-US" dirty="0" err="1" smtClean="0"/>
              <a:t>Environmetrics</a:t>
            </a:r>
            <a:endParaRPr lang="en-US" dirty="0"/>
          </a:p>
          <a:p>
            <a:r>
              <a:rPr lang="en-US" dirty="0" smtClean="0"/>
              <a:t>Experimental Design</a:t>
            </a:r>
            <a:endParaRPr lang="en-US" dirty="0"/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Genetics</a:t>
            </a:r>
          </a:p>
          <a:p>
            <a:r>
              <a:rPr lang="en-US" dirty="0" err="1" smtClean="0"/>
              <a:t>gR</a:t>
            </a:r>
            <a:endParaRPr lang="en-US" dirty="0"/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High Performance Computing</a:t>
            </a:r>
            <a:endParaRPr lang="en-US" dirty="0"/>
          </a:p>
          <a:p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 smtClean="0"/>
              <a:t>Medical Imaging</a:t>
            </a:r>
            <a:endParaRPr lang="en-US" dirty="0"/>
          </a:p>
          <a:p>
            <a:r>
              <a:rPr lang="en-US" dirty="0" smtClean="0"/>
              <a:t>Meta Analysis</a:t>
            </a:r>
            <a:endParaRPr lang="en-US" dirty="0"/>
          </a:p>
          <a:p>
            <a:r>
              <a:rPr lang="en-US" dirty="0" smtClean="0"/>
              <a:t>Multivariate</a:t>
            </a:r>
          </a:p>
          <a:p>
            <a:r>
              <a:rPr lang="en-US" dirty="0" smtClean="0"/>
              <a:t>Natural Language Processing</a:t>
            </a:r>
            <a:endParaRPr lang="en-US" dirty="0"/>
          </a:p>
          <a:p>
            <a:r>
              <a:rPr lang="en-US" dirty="0" smtClean="0"/>
              <a:t>Numerical Mathematics</a:t>
            </a:r>
            <a:endParaRPr lang="en-US" dirty="0"/>
          </a:p>
          <a:p>
            <a:r>
              <a:rPr lang="en-US" dirty="0" smtClean="0"/>
              <a:t>Official Statistics</a:t>
            </a:r>
            <a:endParaRPr lang="en-US" dirty="0"/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Pharmacokinetics</a:t>
            </a:r>
          </a:p>
          <a:p>
            <a:r>
              <a:rPr lang="en-US" dirty="0" err="1" smtClean="0"/>
              <a:t>Phylogenetics</a:t>
            </a:r>
            <a:endParaRPr lang="en-US" dirty="0"/>
          </a:p>
          <a:p>
            <a:r>
              <a:rPr lang="en-US" dirty="0" smtClean="0"/>
              <a:t>Psychometrics</a:t>
            </a:r>
          </a:p>
          <a:p>
            <a:r>
              <a:rPr lang="en-US" dirty="0" smtClean="0"/>
              <a:t>Reproducible Research</a:t>
            </a:r>
            <a:endParaRPr lang="en-US" dirty="0"/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Social Sciences</a:t>
            </a:r>
            <a:endParaRPr lang="en-US" dirty="0"/>
          </a:p>
          <a:p>
            <a:r>
              <a:rPr lang="en-US" dirty="0" smtClean="0"/>
              <a:t>Spatial</a:t>
            </a:r>
          </a:p>
          <a:p>
            <a:r>
              <a:rPr lang="en-US" dirty="0" err="1" smtClean="0"/>
              <a:t>Spatio</a:t>
            </a:r>
            <a:r>
              <a:rPr lang="en-US" dirty="0" smtClean="0"/>
              <a:t> Temporal</a:t>
            </a:r>
            <a:endParaRPr lang="en-US" dirty="0"/>
          </a:p>
          <a:p>
            <a:r>
              <a:rPr lang="en-US" dirty="0" smtClean="0"/>
              <a:t>Survival</a:t>
            </a:r>
          </a:p>
          <a:p>
            <a:r>
              <a:rPr lang="en-US" dirty="0" smtClean="0"/>
              <a:t>Time Series</a:t>
            </a:r>
            <a:endParaRPr lang="en-US" dirty="0"/>
          </a:p>
          <a:p>
            <a:r>
              <a:rPr lang="en-US" dirty="0" smtClean="0"/>
              <a:t>Web Technologies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Cran</a:t>
            </a:r>
            <a:r>
              <a:rPr lang="en-US" dirty="0"/>
              <a:t> logs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://cran-logs.rstudio.com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Cran</a:t>
            </a:r>
            <a:r>
              <a:rPr lang="en-US" dirty="0" smtClean="0"/>
              <a:t> Packages by Name</a:t>
            </a:r>
            <a:endParaRPr lang="en-US" dirty="0"/>
          </a:p>
          <a:p>
            <a:r>
              <a:rPr lang="en-US" dirty="0">
                <a:hlinkClick r:id="rId3"/>
              </a:rPr>
              <a:t>http://cran.r-project.org/web/packages/</a:t>
            </a:r>
            <a:r>
              <a:rPr lang="en-US" dirty="0" smtClean="0">
                <a:hlinkClick r:id="rId3"/>
              </a:rPr>
              <a:t>available_packages_by_name.html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8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3866"/>
          <a:stretch>
            <a:fillRect/>
          </a:stretch>
        </p:blipFill>
        <p:spPr>
          <a:xfrm>
            <a:off x="2" y="830493"/>
            <a:ext cx="9612359" cy="5286428"/>
          </a:xfrm>
        </p:spPr>
      </p:pic>
    </p:spTree>
    <p:extLst>
      <p:ext uri="{BB962C8B-B14F-4D97-AF65-F5344CB8AC3E}">
        <p14:creationId xmlns:p14="http://schemas.microsoft.com/office/powerpoint/2010/main" val="34333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-03-17 04.4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0"/>
            <a:ext cx="778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7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Cran</a:t>
            </a:r>
            <a:r>
              <a:rPr lang="en-US" dirty="0" smtClean="0"/>
              <a:t> </a:t>
            </a:r>
            <a:r>
              <a:rPr lang="en-US" dirty="0" smtClean="0"/>
              <a:t>10 Packages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41305"/>
              </p:ext>
            </p:extLst>
          </p:nvPr>
        </p:nvGraphicFramePr>
        <p:xfrm>
          <a:off x="520357" y="1390330"/>
          <a:ext cx="9536594" cy="4945061"/>
        </p:xfrm>
        <a:graphic>
          <a:graphicData uri="http://schemas.openxmlformats.org/drawingml/2006/table">
            <a:tbl>
              <a:tblPr/>
              <a:tblGrid>
                <a:gridCol w="1753050"/>
                <a:gridCol w="7783544"/>
              </a:tblGrid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Package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 does it do?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ggplot2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 implementation of the Grammar of Graphics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Rcpp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Seamless R and C++ Integration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plyr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for splitting, applying and combining data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digest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cryptographic hash digests of R objects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 it easier to work with strings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reshape2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Flexibly reshape data: a reboot of the reshape package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RColorBrewer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ColorBrewer palettes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BayHaz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Bayesian estimation of smooth hazard rates via CPP and BPS priors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colorspace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 Space Manipulation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 functions for graphics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732</Words>
  <Application>Microsoft Macintosh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R Packages</vt:lpstr>
      <vt:lpstr>How Many Packages Are There?</vt:lpstr>
      <vt:lpstr>Package Search Resources</vt:lpstr>
      <vt:lpstr>R Documentation Categories</vt:lpstr>
      <vt:lpstr>PowerPoint Presentation</vt:lpstr>
      <vt:lpstr>PowerPoint Presentation</vt:lpstr>
      <vt:lpstr>PowerPoint Presentation</vt:lpstr>
      <vt:lpstr>Top Cran 10 Packages</vt:lpstr>
      <vt:lpstr>GitHub Trending Packages</vt:lpstr>
      <vt:lpstr>Bioconductor </vt:lpstr>
      <vt:lpstr>PowerPoint Presentation</vt:lpstr>
      <vt:lpstr>PowerPoint Presentation</vt:lpstr>
      <vt:lpstr>yHat Suggested Packages</vt:lpstr>
      <vt:lpstr>rOpenSci</vt:lpstr>
      <vt:lpstr>PowerPoint Presentation</vt:lpstr>
    </vt:vector>
  </TitlesOfParts>
  <Company>Perscio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Packages</dc:title>
  <dc:creator>Matt Gilliam</dc:creator>
  <cp:lastModifiedBy>Matt Gilliam</cp:lastModifiedBy>
  <cp:revision>28</cp:revision>
  <dcterms:created xsi:type="dcterms:W3CDTF">2015-03-14T20:46:13Z</dcterms:created>
  <dcterms:modified xsi:type="dcterms:W3CDTF">2015-03-18T02:04:07Z</dcterms:modified>
</cp:coreProperties>
</file>