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60" r:id="rId2"/>
    <p:sldId id="285" r:id="rId3"/>
    <p:sldId id="289" r:id="rId4"/>
    <p:sldId id="292" r:id="rId5"/>
    <p:sldId id="293" r:id="rId6"/>
    <p:sldId id="295" r:id="rId7"/>
    <p:sldId id="296" r:id="rId8"/>
    <p:sldId id="275" r:id="rId9"/>
    <p:sldId id="297" r:id="rId10"/>
    <p:sldId id="302" r:id="rId11"/>
    <p:sldId id="312" r:id="rId12"/>
    <p:sldId id="305" r:id="rId13"/>
    <p:sldId id="313" r:id="rId14"/>
    <p:sldId id="306" r:id="rId15"/>
    <p:sldId id="298" r:id="rId16"/>
    <p:sldId id="308" r:id="rId17"/>
    <p:sldId id="309" r:id="rId18"/>
    <p:sldId id="299" r:id="rId19"/>
    <p:sldId id="311" r:id="rId20"/>
    <p:sldId id="307" r:id="rId21"/>
    <p:sldId id="314" r:id="rId22"/>
    <p:sldId id="315" r:id="rId23"/>
    <p:sldId id="316" r:id="rId24"/>
    <p:sldId id="288" r:id="rId25"/>
    <p:sldId id="287" r:id="rId26"/>
    <p:sldId id="276" r:id="rId27"/>
    <p:sldId id="278" r:id="rId28"/>
    <p:sldId id="280" r:id="rId29"/>
    <p:sldId id="300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A1"/>
    <a:srgbClr val="337AB7"/>
    <a:srgbClr val="02339E"/>
    <a:srgbClr val="0033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1" autoAdjust="0"/>
    <p:restoredTop sz="93369" autoAdjust="0"/>
  </p:normalViewPr>
  <p:slideViewPr>
    <p:cSldViewPr>
      <p:cViewPr varScale="1">
        <p:scale>
          <a:sx n="87" d="100"/>
          <a:sy n="87" d="100"/>
        </p:scale>
        <p:origin x="282" y="60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2928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049" cy="465758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84" y="0"/>
            <a:ext cx="3038049" cy="465758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43"/>
            <a:ext cx="3038049" cy="465758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l">
              <a:defRPr sz="11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830643"/>
            <a:ext cx="3038049" cy="465758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r">
              <a:defRPr sz="11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19"/>
          </a:xfrm>
          <a:prstGeom prst="rect">
            <a:avLst/>
          </a:prstGeom>
        </p:spPr>
        <p:txBody>
          <a:bodyPr vert="horz" lIns="89828" tIns="44914" rIns="89828" bIns="44914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19"/>
          </a:xfrm>
          <a:prstGeom prst="rect">
            <a:avLst/>
          </a:prstGeom>
        </p:spPr>
        <p:txBody>
          <a:bodyPr vert="horz" lIns="89828" tIns="44914" rIns="89828" bIns="44914" rtlCol="0"/>
          <a:lstStyle>
            <a:lvl1pPr algn="r">
              <a:defRPr sz="1200"/>
            </a:lvl1pPr>
          </a:lstStyle>
          <a:p>
            <a:fld id="{B1986778-4955-48BF-B9A5-723767A6F1B2}" type="datetimeFigureOut">
              <a:rPr lang="en-US" smtClean="0"/>
              <a:pPr/>
              <a:t>4/25/2017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28" tIns="44914" rIns="89828" bIns="4491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89828" tIns="44914" rIns="89828" bIns="449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19"/>
          </a:xfrm>
          <a:prstGeom prst="rect">
            <a:avLst/>
          </a:prstGeom>
        </p:spPr>
        <p:txBody>
          <a:bodyPr vert="horz" lIns="89828" tIns="44914" rIns="89828" bIns="44914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19"/>
          </a:xfrm>
          <a:prstGeom prst="rect">
            <a:avLst/>
          </a:prstGeom>
        </p:spPr>
        <p:txBody>
          <a:bodyPr vert="horz" lIns="89828" tIns="44914" rIns="89828" bIns="44914" rtlCol="0" anchor="b"/>
          <a:lstStyle>
            <a:lvl1pPr algn="r">
              <a:defRPr sz="12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5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want to know what the world looks like today, collect data.  Or look out the window!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57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can mean: </a:t>
            </a:r>
          </a:p>
          <a:p>
            <a:r>
              <a:rPr lang="en-US" dirty="0"/>
              <a:t>Project-level differences</a:t>
            </a:r>
          </a:p>
          <a:p>
            <a:r>
              <a:rPr lang="en-US" dirty="0"/>
              <a:t>Big changes (like self-driving cars)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Mike Batty &amp; E. Thames Airport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Probably not: </a:t>
            </a:r>
          </a:p>
          <a:p>
            <a:r>
              <a:rPr lang="en-US" dirty="0"/>
              <a:t>Broad regional calibration measures</a:t>
            </a:r>
          </a:p>
          <a:p>
            <a:r>
              <a:rPr lang="en-US" dirty="0"/>
              <a:t>That subdivision down the road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37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STOPS.  Perhaps MATSIM.  I’m looking at you </a:t>
            </a:r>
            <a:r>
              <a:rPr lang="en-US" dirty="0" err="1"/>
              <a:t>SidewalkLabs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31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661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100" dirty="0"/>
              <a:t>Possible problems:  </a:t>
            </a:r>
            <a:r>
              <a:rPr lang="en-GB" dirty="0"/>
              <a:t>Technical Problems, Optimism bias, Selection bias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86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09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eg.erhardt@uky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transportlab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blogs.nytimes.com/2014/10/08/guest-post-practical-tools-for-teaching-news-literac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049" y="1256659"/>
            <a:ext cx="7803545" cy="2619762"/>
          </a:xfrm>
        </p:spPr>
        <p:txBody>
          <a:bodyPr/>
          <a:lstStyle/>
          <a:p>
            <a:r>
              <a:rPr lang="en-GB" sz="3600" b="0" dirty="0"/>
              <a:t>Subjecting travel forecasting to rigorous, scientific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699030"/>
            <a:ext cx="5940660" cy="1962502"/>
          </a:xfrm>
        </p:spPr>
        <p:txBody>
          <a:bodyPr/>
          <a:lstStyle/>
          <a:p>
            <a:r>
              <a:rPr lang="en-US" sz="1800" b="1" dirty="0"/>
              <a:t>Gregory D. Erhardt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Assistant Professor</a:t>
            </a:r>
            <a:br>
              <a:rPr lang="en-US" sz="1800" dirty="0"/>
            </a:br>
            <a:r>
              <a:rPr lang="en-US" sz="1800" dirty="0"/>
              <a:t>Department of Civil Engineering, University of Kentucky</a:t>
            </a:r>
            <a:br>
              <a:rPr lang="en-US" sz="1800" dirty="0"/>
            </a:br>
            <a:r>
              <a:rPr lang="en-US" sz="1800" dirty="0"/>
              <a:t>261 Oliver H. Raymond Bldg., Lexington, KY 40506</a:t>
            </a:r>
            <a:br>
              <a:rPr lang="en-US" sz="1800" dirty="0"/>
            </a:br>
            <a:r>
              <a:rPr lang="en-US" sz="1800" dirty="0"/>
              <a:t>859-323-4856 (office), 859-699-1761 (mobile)</a:t>
            </a:r>
            <a:br>
              <a:rPr lang="en-US" sz="1800" dirty="0"/>
            </a:br>
            <a:r>
              <a:rPr lang="en-US" sz="1800" u="sng" dirty="0">
                <a:hlinkClick r:id="rId3"/>
              </a:rPr>
              <a:t>greg.erhardt@uky.edu</a:t>
            </a:r>
            <a:r>
              <a:rPr lang="en-US" sz="1800" dirty="0"/>
              <a:t> </a:t>
            </a:r>
          </a:p>
          <a:p>
            <a:r>
              <a:rPr lang="en-US" sz="1800" u="sng" dirty="0">
                <a:hlinkClick r:id="rId4"/>
              </a:rPr>
              <a:t>http://transportlab.net</a:t>
            </a:r>
            <a:r>
              <a:rPr lang="en-US" sz="18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45233"/>
            <a:ext cx="9154510" cy="726115"/>
          </a:xfrm>
          <a:prstGeom prst="rect">
            <a:avLst/>
          </a:prstGeom>
          <a:solidFill>
            <a:srgbClr val="003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5832140" y="382668"/>
            <a:ext cx="2951005" cy="4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GB" sz="2000" kern="0" dirty="0">
                <a:solidFill>
                  <a:schemeClr val="bg1"/>
                </a:solidFill>
              </a:rPr>
              <a:t>April 20 2017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0" y="6128318"/>
            <a:ext cx="8352420" cy="72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 dirty="0">
                <a:solidFill>
                  <a:schemeClr val="bg1"/>
                </a:solidFill>
              </a:rPr>
              <a:t>NSF Workshop: </a:t>
            </a:r>
          </a:p>
          <a:p>
            <a:r>
              <a:rPr lang="en-US" sz="2000" kern="0" dirty="0">
                <a:solidFill>
                  <a:schemeClr val="bg1"/>
                </a:solidFill>
              </a:rPr>
              <a:t>Advancing the Science of Transportation Demand Forecasting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25" y="2078850"/>
            <a:ext cx="2115235" cy="38854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7245" y="5904275"/>
            <a:ext cx="855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2"/>
                </a:solidFill>
              </a:rPr>
              <a:t>xkcd.com</a:t>
            </a:r>
            <a:endParaRPr lang="en-GB" sz="1100" b="1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predictions about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58770"/>
            <a:ext cx="8489950" cy="522058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NCHRP 08-110: Traffic Forecast Accuracy Assessment Research</a:t>
            </a:r>
          </a:p>
          <a:p>
            <a:pPr marL="0" indent="0">
              <a:buNone/>
            </a:pPr>
            <a:r>
              <a:rPr lang="en-US" dirty="0"/>
              <a:t>“The objective of this study is to develop a process to analyze and improve the accuracy, reliability, and utility of project-level traffic forecasts.”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To do this, we are: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Compiling and analyzing existing predicted and actual traffic forecasts.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Developing a Forecast Archive &amp; Information System to record and store new forecasts.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77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540000">
            <a:off x="132436" y="1526768"/>
            <a:ext cx="8972726" cy="40663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530" y="5769260"/>
            <a:ext cx="843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/>
                </a:solidFill>
              </a:rPr>
              <a:t>Silver, N</a:t>
            </a:r>
            <a:r>
              <a:rPr lang="en-GB" sz="1100" i="1" dirty="0">
                <a:solidFill>
                  <a:schemeClr val="bg2"/>
                </a:solidFill>
              </a:rPr>
              <a:t>., The Signal and the Noise: Why so many predictions fail, but some don’t</a:t>
            </a:r>
            <a:r>
              <a:rPr lang="en-GB" sz="1100" dirty="0">
                <a:solidFill>
                  <a:schemeClr val="bg2"/>
                </a:solidFill>
              </a:rPr>
              <a:t>, Penguin, 2011.</a:t>
            </a:r>
          </a:p>
          <a:p>
            <a:endParaRPr lang="en-GB" sz="1100" dirty="0">
              <a:solidFill>
                <a:schemeClr val="bg2"/>
              </a:solidFill>
            </a:endParaRPr>
          </a:p>
          <a:p>
            <a:r>
              <a:rPr lang="en-GB" sz="1100" dirty="0">
                <a:solidFill>
                  <a:schemeClr val="bg2"/>
                </a:solidFill>
              </a:rPr>
              <a:t>Updated with 2012-2016 data from: NOAA National </a:t>
            </a:r>
            <a:r>
              <a:rPr lang="en-GB" sz="1100" dirty="0" err="1">
                <a:solidFill>
                  <a:schemeClr val="bg2"/>
                </a:solidFill>
              </a:rPr>
              <a:t>Centers</a:t>
            </a:r>
            <a:r>
              <a:rPr lang="en-GB" sz="1100" dirty="0">
                <a:solidFill>
                  <a:schemeClr val="bg2"/>
                </a:solidFill>
              </a:rPr>
              <a:t> for Environmental information, Climate at a Glance: Global Time Series, published April 2017, retrieved on April 25, 2017 from http://www.ncdc.noaa.gov/cag/</a:t>
            </a:r>
            <a:endParaRPr lang="en-GB" sz="1100" b="1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6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predictions about the past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583795"/>
            <a:ext cx="8489950" cy="4573485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“Because of </a:t>
            </a:r>
            <a:r>
              <a:rPr lang="en-GB" sz="2400" b="1" dirty="0">
                <a:solidFill>
                  <a:schemeClr val="accent2"/>
                </a:solidFill>
              </a:rPr>
              <a:t>data limitations</a:t>
            </a:r>
            <a:r>
              <a:rPr lang="en-GB" sz="2400" dirty="0"/>
              <a:t>, however, changes in behaviour from before to after were not compared.”</a:t>
            </a:r>
          </a:p>
          <a:p>
            <a:pPr marL="0" indent="0">
              <a:buNone/>
            </a:pPr>
            <a:r>
              <a:rPr lang="en-GB" sz="1600" i="1" dirty="0" err="1"/>
              <a:t>Ferdous</a:t>
            </a:r>
            <a:r>
              <a:rPr lang="en-GB" sz="1600" i="1" dirty="0"/>
              <a:t> et al., “Comparison of Four-Step Versus Tour-Based Models for Prediction of Travel </a:t>
            </a:r>
            <a:r>
              <a:rPr lang="en-GB" sz="1600" i="1" dirty="0" err="1"/>
              <a:t>Behavior</a:t>
            </a:r>
            <a:r>
              <a:rPr lang="en-GB" sz="1600" i="1" dirty="0"/>
              <a:t> Before and After Transportation System Changes,” Transportation Research Record: Journal of the Transportation Research Board, vol. 2303, no. 1, pp. 46–60, Dec. 2012.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400" dirty="0"/>
              <a:t>“The lack of availability for </a:t>
            </a:r>
            <a:r>
              <a:rPr lang="en-GB" sz="2400" b="1" dirty="0">
                <a:solidFill>
                  <a:schemeClr val="accent2"/>
                </a:solidFill>
              </a:rPr>
              <a:t>necessary data items </a:t>
            </a:r>
            <a:r>
              <a:rPr lang="en-GB" sz="2400" dirty="0"/>
              <a:t>is a general problem and probably the biggest limitation to advances in the field.”</a:t>
            </a:r>
          </a:p>
          <a:p>
            <a:pPr marL="0" indent="0">
              <a:buNone/>
            </a:pPr>
            <a:r>
              <a:rPr lang="en-GB" sz="1600" i="1" dirty="0" err="1"/>
              <a:t>Nicolaisen</a:t>
            </a:r>
            <a:r>
              <a:rPr lang="en-GB" sz="1600" i="1" dirty="0"/>
              <a:t>, M.S., and P.A. Driscoll. 2014. “Ex-Post Evaluations of Demand Forecast Accuracy: A Literature Review.” Transport Reviews 34, no. 4: 540–57. </a:t>
            </a:r>
          </a:p>
          <a:p>
            <a:pPr marL="0" indent="0" algn="r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12</a:t>
            </a:fld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16504" y="5904276"/>
            <a:ext cx="9027495" cy="63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GB" sz="2800" kern="0" dirty="0">
                <a:solidFill>
                  <a:schemeClr val="accent2"/>
                </a:solidFill>
              </a:rPr>
              <a:t>Cross-sectional surveys don’t tell us about change!</a:t>
            </a:r>
          </a:p>
        </p:txBody>
      </p:sp>
    </p:spTree>
    <p:extLst>
      <p:ext uri="{BB962C8B-B14F-4D97-AF65-F5344CB8AC3E}">
        <p14:creationId xmlns:p14="http://schemas.microsoft.com/office/powerpoint/2010/main" val="32273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longer trend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367995"/>
            <a:ext cx="7052993" cy="51213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13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367388"/>
            <a:ext cx="7041028" cy="511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24488" y="638690"/>
            <a:ext cx="2458122" cy="281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1900" kern="1200" spc="15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None/>
              <a:defRPr sz="16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None/>
              <a:defRPr sz="13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000" dirty="0">
                <a:solidFill>
                  <a:schemeClr val="bg2"/>
                </a:solidFill>
              </a:rPr>
              <a:t>Image from: wikipedia.com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49757" y="2654384"/>
            <a:ext cx="8489950" cy="2115235"/>
          </a:xfrm>
        </p:spPr>
        <p:txBody>
          <a:bodyPr/>
          <a:lstStyle/>
          <a:p>
            <a:pPr algn="l"/>
            <a:r>
              <a:rPr lang="en-GB" b="0" dirty="0">
                <a:solidFill>
                  <a:schemeClr val="tx1"/>
                </a:solidFill>
              </a:rPr>
              <a:t>Increasingly, relevant and detailed data are being </a:t>
            </a:r>
            <a:r>
              <a:rPr lang="en-GB" dirty="0">
                <a:solidFill>
                  <a:schemeClr val="accent2"/>
                </a:solidFill>
              </a:rPr>
              <a:t>continuously collected</a:t>
            </a:r>
            <a:r>
              <a:rPr lang="en-GB" b="0" dirty="0">
                <a:solidFill>
                  <a:schemeClr val="tx1"/>
                </a:solidFill>
              </a:rPr>
              <a:t>, providing an </a:t>
            </a:r>
            <a:r>
              <a:rPr lang="en-GB" dirty="0">
                <a:solidFill>
                  <a:schemeClr val="accent2"/>
                </a:solidFill>
              </a:rPr>
              <a:t>opportunity</a:t>
            </a:r>
            <a:r>
              <a:rPr lang="en-GB" b="0" dirty="0">
                <a:solidFill>
                  <a:schemeClr val="tx1"/>
                </a:solidFill>
              </a:rPr>
              <a:t> to measure the changes that occur in the transport system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14</a:t>
            </a:fld>
            <a:endParaRPr lang="en-GB" dirty="0"/>
          </a:p>
        </p:txBody>
      </p:sp>
      <p:pic>
        <p:nvPicPr>
          <p:cNvPr id="1028" name="Picture 4" descr="File:Clipper card tagging us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/>
          <a:stretch/>
        </p:blipFill>
        <p:spPr bwMode="auto">
          <a:xfrm>
            <a:off x="6462210" y="953725"/>
            <a:ext cx="1755195" cy="172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ubtitle 2"/>
          <p:cNvSpPr txBox="1">
            <a:spLocks/>
          </p:cNvSpPr>
          <p:nvPr/>
        </p:nvSpPr>
        <p:spPr>
          <a:xfrm>
            <a:off x="5978459" y="673416"/>
            <a:ext cx="2913677" cy="281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1900" kern="1200" spc="15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None/>
              <a:defRPr sz="16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None/>
              <a:defRPr sz="13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000" dirty="0">
                <a:solidFill>
                  <a:schemeClr val="bg2"/>
                </a:solidFill>
              </a:rPr>
              <a:t>Image from: commons.wikimedia.org</a:t>
            </a:r>
          </a:p>
        </p:txBody>
      </p:sp>
      <p:pic>
        <p:nvPicPr>
          <p:cNvPr id="1030" name="Picture 6" descr="http://www.appliedcomm.com/Images/avlgraph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567" y="1043735"/>
            <a:ext cx="3080603" cy="154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ubtitle 2"/>
          <p:cNvSpPr txBox="1">
            <a:spLocks/>
          </p:cNvSpPr>
          <p:nvPr/>
        </p:nvSpPr>
        <p:spPr>
          <a:xfrm>
            <a:off x="3156261" y="673416"/>
            <a:ext cx="2458122" cy="281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1900" kern="1200" spc="15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None/>
              <a:defRPr sz="16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None/>
              <a:defRPr sz="13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000" dirty="0">
                <a:solidFill>
                  <a:schemeClr val="bg2"/>
                </a:solidFill>
              </a:rPr>
              <a:t>Image from: appliedcomm.com</a:t>
            </a:r>
          </a:p>
        </p:txBody>
      </p:sp>
      <p:pic>
        <p:nvPicPr>
          <p:cNvPr id="1032" name="Picture 8" descr="http://upload.wikimedia.org/wikipedia/commons/f/f9/Cycle_coun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9" y="998730"/>
            <a:ext cx="2081511" cy="156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fpark.org/wp-content/uploads/2010/03/SFP_video_3-620x34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875543"/>
            <a:ext cx="2569195" cy="143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ubtitle 2"/>
          <p:cNvSpPr txBox="1">
            <a:spLocks/>
          </p:cNvSpPr>
          <p:nvPr/>
        </p:nvSpPr>
        <p:spPr>
          <a:xfrm>
            <a:off x="4945717" y="6297006"/>
            <a:ext cx="2458122" cy="281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1900" kern="1200" spc="15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None/>
              <a:defRPr sz="16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None/>
              <a:defRPr sz="13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000" dirty="0">
                <a:solidFill>
                  <a:schemeClr val="bg2"/>
                </a:solidFill>
              </a:rPr>
              <a:t>Image from: sfpark.org</a:t>
            </a:r>
          </a:p>
        </p:txBody>
      </p:sp>
      <p:pic>
        <p:nvPicPr>
          <p:cNvPr id="1036" name="Picture 12" descr="http://upload.wikimedia.org/wikipedia/commons/0/07/Traffic_Monitorin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22086"/>
            <a:ext cx="1982979" cy="14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866290" y="6272539"/>
            <a:ext cx="2913677" cy="281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1900" kern="1200" spc="15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None/>
              <a:defRPr sz="16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None/>
              <a:defRPr sz="13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000" dirty="0">
                <a:solidFill>
                  <a:schemeClr val="bg2"/>
                </a:solidFill>
              </a:rPr>
              <a:t>Image from: commons.wikimedia.org</a:t>
            </a:r>
          </a:p>
        </p:txBody>
      </p:sp>
    </p:spTree>
    <p:extLst>
      <p:ext uri="{BB962C8B-B14F-4D97-AF65-F5344CB8AC3E}">
        <p14:creationId xmlns:p14="http://schemas.microsoft.com/office/powerpoint/2010/main" val="16085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50" y="5814265"/>
            <a:ext cx="8055895" cy="1043736"/>
          </a:xfrm>
        </p:spPr>
        <p:txBody>
          <a:bodyPr/>
          <a:lstStyle/>
          <a:p>
            <a:r>
              <a:rPr lang="en-US" dirty="0"/>
              <a:t>A rubric for evaluating travel forecasts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91580" y="-36385"/>
            <a:ext cx="7403069" cy="1043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/>
              <a:t>What about stuff that hasn’t happened before? </a:t>
            </a:r>
            <a:endParaRPr lang="en-US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1313765"/>
            <a:ext cx="8622450" cy="41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4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890" y="593685"/>
            <a:ext cx="5562110" cy="57436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Fields with successful forecasts: </a:t>
            </a:r>
          </a:p>
          <a:p>
            <a:r>
              <a:rPr lang="en-US" dirty="0"/>
              <a:t>Understand the underlying behavior</a:t>
            </a:r>
          </a:p>
          <a:p>
            <a:r>
              <a:rPr lang="en-US" dirty="0"/>
              <a:t>Have access to plenty of data</a:t>
            </a:r>
          </a:p>
          <a:p>
            <a:r>
              <a:rPr lang="en-US" dirty="0"/>
              <a:t>Account for diverse perspectives </a:t>
            </a:r>
          </a:p>
          <a:p>
            <a:r>
              <a:rPr lang="en-US" dirty="0"/>
              <a:t>Think probabilistically</a:t>
            </a:r>
          </a:p>
          <a:p>
            <a:r>
              <a:rPr lang="en-US" dirty="0"/>
              <a:t>Consider out-of-sample possibilities</a:t>
            </a:r>
          </a:p>
          <a:p>
            <a:r>
              <a:rPr lang="en-US" dirty="0"/>
              <a:t>Use feedback to evaluate their predictions</a:t>
            </a:r>
          </a:p>
          <a:p>
            <a:r>
              <a:rPr lang="en-US" dirty="0"/>
              <a:t>Avoid perverse incentives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88740"/>
            <a:ext cx="3206215" cy="48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4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Claim-Evidence-Reasoning Rubric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17</a:t>
            </a:fld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25" y="1268760"/>
            <a:ext cx="8656041" cy="51661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1540" y="6309320"/>
            <a:ext cx="8865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  <a:effectLst/>
              </a:rPr>
              <a:t>National Science Teachers’ Association</a:t>
            </a:r>
          </a:p>
        </p:txBody>
      </p:sp>
    </p:spTree>
    <p:extLst>
      <p:ext uri="{BB962C8B-B14F-4D97-AF65-F5344CB8AC3E}">
        <p14:creationId xmlns:p14="http://schemas.microsoft.com/office/powerpoint/2010/main" val="88952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51297"/>
            <a:ext cx="8489950" cy="5407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IMVAIN Source Reliability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83794"/>
            <a:ext cx="8489950" cy="4994698"/>
          </a:xfrm>
        </p:spPr>
        <p:txBody>
          <a:bodyPr/>
          <a:lstStyle/>
          <a:p>
            <a:r>
              <a:rPr lang="en-US" sz="2400" b="1" dirty="0"/>
              <a:t>Independent</a:t>
            </a:r>
            <a:r>
              <a:rPr lang="en-US" sz="2400" dirty="0"/>
              <a:t> sources are preferable to self-interested sources.</a:t>
            </a:r>
          </a:p>
          <a:p>
            <a:r>
              <a:rPr lang="en-US" sz="2400" b="1" dirty="0"/>
              <a:t>Multiple</a:t>
            </a:r>
            <a:r>
              <a:rPr lang="en-US" sz="2400" dirty="0"/>
              <a:t> sources are preferable to a report based on a single source.</a:t>
            </a:r>
          </a:p>
          <a:p>
            <a:r>
              <a:rPr lang="en-US" sz="2400" dirty="0"/>
              <a:t>Sources who </a:t>
            </a:r>
            <a:r>
              <a:rPr lang="en-US" sz="2400" b="1" dirty="0"/>
              <a:t>Verify</a:t>
            </a:r>
            <a:r>
              <a:rPr lang="en-US" sz="2400" dirty="0"/>
              <a:t> or provide verifiable information are preferable to those who merely assert.</a:t>
            </a:r>
          </a:p>
          <a:p>
            <a:r>
              <a:rPr lang="en-US" sz="2400" b="1" dirty="0"/>
              <a:t>Authoritative</a:t>
            </a:r>
            <a:r>
              <a:rPr lang="en-US" sz="2400" dirty="0"/>
              <a:t> and/or </a:t>
            </a:r>
            <a:r>
              <a:rPr lang="en-US" sz="2400" b="1" dirty="0"/>
              <a:t>Informed</a:t>
            </a:r>
            <a:r>
              <a:rPr lang="en-US" sz="2400" dirty="0"/>
              <a:t> sources are preferable to sources who are uninformed or lack authoritative background.</a:t>
            </a:r>
          </a:p>
          <a:p>
            <a:r>
              <a:rPr lang="en-US" sz="2400" b="1" dirty="0"/>
              <a:t>Named</a:t>
            </a:r>
            <a:r>
              <a:rPr lang="en-US" sz="2400" dirty="0"/>
              <a:t> sources are better than anonymous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18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0200" y="5800392"/>
            <a:ext cx="8489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R. O’Connor, “Practical Tools for Teaching News Literacy,” </a:t>
            </a:r>
            <a:r>
              <a:rPr lang="en-US" sz="1400" i="1" dirty="0"/>
              <a:t>The Learning Network - Teaching and Learning with the New York Times</a:t>
            </a:r>
            <a:r>
              <a:rPr lang="en-US" sz="1400" dirty="0"/>
              <a:t>, 08-Oct-2014. </a:t>
            </a:r>
            <a:r>
              <a:rPr lang="en-US" sz="1400" u="sng" dirty="0">
                <a:hlinkClick r:id="rId2"/>
              </a:rPr>
              <a:t>https://learning.blogs.nytimes.com/2014/10/08/guest-post-practical-tools-for-teaching-news-literacy/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969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25" y="548680"/>
            <a:ext cx="8489950" cy="540730"/>
          </a:xfrm>
        </p:spPr>
        <p:txBody>
          <a:bodyPr>
            <a:normAutofit fontScale="90000"/>
          </a:bodyPr>
          <a:lstStyle/>
          <a:p>
            <a:r>
              <a:rPr lang="en-US" dirty="0"/>
              <a:t>PERS Forecast Evaluation Rubric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19</a:t>
            </a:fld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517870"/>
              </p:ext>
            </p:extLst>
          </p:nvPr>
        </p:nvGraphicFramePr>
        <p:xfrm>
          <a:off x="-1" y="1066800"/>
          <a:ext cx="9144001" cy="57912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62181">
                  <a:extLst>
                    <a:ext uri="{9D8B030D-6E8A-4147-A177-3AD203B41FA5}">
                      <a16:colId xmlns:a16="http://schemas.microsoft.com/office/drawing/2014/main" val="231549581"/>
                    </a:ext>
                  </a:extLst>
                </a:gridCol>
                <a:gridCol w="2693940">
                  <a:extLst>
                    <a:ext uri="{9D8B030D-6E8A-4147-A177-3AD203B41FA5}">
                      <a16:colId xmlns:a16="http://schemas.microsoft.com/office/drawing/2014/main" val="406784964"/>
                    </a:ext>
                  </a:extLst>
                </a:gridCol>
                <a:gridCol w="2693940">
                  <a:extLst>
                    <a:ext uri="{9D8B030D-6E8A-4147-A177-3AD203B41FA5}">
                      <a16:colId xmlns:a16="http://schemas.microsoft.com/office/drawing/2014/main" val="2225057515"/>
                    </a:ext>
                  </a:extLst>
                </a:gridCol>
                <a:gridCol w="2693940">
                  <a:extLst>
                    <a:ext uri="{9D8B030D-6E8A-4147-A177-3AD203B41FA5}">
                      <a16:colId xmlns:a16="http://schemas.microsoft.com/office/drawing/2014/main" val="362755419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Category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Most Credible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Standard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Be Suspicious!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683125"/>
                  </a:ext>
                </a:extLst>
              </a:tr>
              <a:tr h="9358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Prediction</a:t>
                      </a:r>
                    </a:p>
                    <a:p>
                      <a:pPr algn="l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Makes a prediction.  Non-modelers care about the prediction.  The prediction can be tested.  </a:t>
                      </a: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Makes a prediction, but that prediction may be vague, hard to test, or of limited importance. </a:t>
                      </a: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Does not make a prediction (claim), that prediction is untestable, or non-modelers do not care about the prediction. </a:t>
                      </a: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62504"/>
                  </a:ext>
                </a:extLst>
              </a:tr>
              <a:tr h="11988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Evidence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Provides multiple sources of evidence, such as the combination of a forecasting model and the empirical evaluation of similar projects.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Provides evidence in support of the prediction, such as the empirical analysis of similar projects, or travel model forecasts.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Does not provide credible evidence, or that evidence is too narrow or does not apply to the situation.  For example, making broad claims from evidence in one city.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351276"/>
                  </a:ext>
                </a:extLst>
              </a:tr>
              <a:tr h="959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Reasoning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Strong explanation for why the prediction makes sense.  Notes potential limitations and the implications of those limitations. Considers and evaluates the possibility of out-of-sample future outcomes.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Explains why the prediction makes sense.  Notes potential limitations. Considers a reasonable range of possible outcomes.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Does not provide reasoning for why the claim is sound, or reasoning is flawed.  Merely refers back to evidence (the model says so).  Uses excessive buzz words. Based on a single, deterministic forecast.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81691"/>
                  </a:ext>
                </a:extLst>
              </a:tr>
              <a:tr h="13273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Forecaster is independent and objective, or forecaster has a track-record of publicly evaluating their forecasts against actual outcomes.  Language is neutral. Model has been back-validated for similar predictions.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Forecaster works for an organization that could potentially be incentivized towards an outcome, but is acting as a professional.  Language is neutral.  Model has been back-validated. </a:t>
                      </a: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Forecaster is acting as an advocate, works for an advocacy organization, or has an incentive to forecast a specific outcome.  Language may be reactionary or charged.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18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08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11" y="728700"/>
            <a:ext cx="8775974" cy="540060"/>
          </a:xfrm>
        </p:spPr>
        <p:txBody>
          <a:bodyPr/>
          <a:lstStyle/>
          <a:p>
            <a:r>
              <a:rPr lang="en-US" dirty="0"/>
              <a:t>Be subject to rigorous, scientific testing…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Scientific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511" y="2174874"/>
            <a:ext cx="4335877" cy="39727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Observation</a:t>
            </a:r>
            <a:r>
              <a:rPr lang="en-US" sz="2000" dirty="0"/>
              <a:t> and description of natural phenomenon.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Formulation of a </a:t>
            </a:r>
            <a:r>
              <a:rPr lang="en-US" sz="2000" b="1" dirty="0"/>
              <a:t>hypothesis</a:t>
            </a:r>
            <a:r>
              <a:rPr lang="en-US" sz="2000" dirty="0"/>
              <a:t> to explain the phenomenon.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hypothesis to </a:t>
            </a:r>
            <a:r>
              <a:rPr lang="en-US" sz="2000" b="1" dirty="0"/>
              <a:t>predict</a:t>
            </a:r>
            <a:r>
              <a:rPr lang="en-US" sz="2000" dirty="0"/>
              <a:t> other phenomenon or results.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Perform an </a:t>
            </a:r>
            <a:r>
              <a:rPr lang="en-US" sz="2000" b="1" dirty="0"/>
              <a:t>experiment</a:t>
            </a:r>
            <a:r>
              <a:rPr lang="en-US" sz="2000" dirty="0"/>
              <a:t> or experiments to ensure that results predicted based on hypothesis are achieved in the experiments.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382471" cy="54695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Travel Forecasting Research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7035" y="2174875"/>
            <a:ext cx="4050450" cy="41344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Collect and analyze travel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Develop model based on a hypothesis of travel behavior.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Let the MPOs worry about making predictions.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the money and run!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80988" y="6147605"/>
            <a:ext cx="843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2"/>
                </a:solidFill>
              </a:rPr>
              <a:t>Adapted from: </a:t>
            </a:r>
            <a:r>
              <a:rPr lang="en-US" sz="1100" dirty="0" err="1">
                <a:solidFill>
                  <a:schemeClr val="bg2"/>
                </a:solidFill>
              </a:rPr>
              <a:t>Sant</a:t>
            </a:r>
            <a:r>
              <a:rPr lang="en-US" sz="1100" dirty="0">
                <a:solidFill>
                  <a:schemeClr val="bg2"/>
                </a:solidFill>
              </a:rPr>
              <a:t>, Joseph (2017). The Scientific Method, Hypothesis, Prediction and Test. Retrieved from http://www.scientus.org/Science-Method.html on Apr 14, 2017.</a:t>
            </a:r>
            <a:endParaRPr lang="en-GB" sz="1100" b="1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53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11" y="728700"/>
            <a:ext cx="8775974" cy="540060"/>
          </a:xfrm>
        </p:spPr>
        <p:txBody>
          <a:bodyPr/>
          <a:lstStyle/>
          <a:p>
            <a:r>
              <a:rPr lang="en-US" dirty="0"/>
              <a:t>Be subject to rigorous, scientific testing…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3765"/>
            <a:ext cx="4040188" cy="57883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Scientific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511" y="1988840"/>
            <a:ext cx="4335877" cy="39727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Observation</a:t>
            </a:r>
            <a:r>
              <a:rPr lang="en-US" sz="2000" dirty="0"/>
              <a:t> and description of natural phenomenon.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Formulation of a </a:t>
            </a:r>
            <a:r>
              <a:rPr lang="en-US" sz="2000" b="1" dirty="0"/>
              <a:t>hypothesis</a:t>
            </a:r>
            <a:r>
              <a:rPr lang="en-US" sz="2000" dirty="0"/>
              <a:t> to explain the phenomenon.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hypothesis to </a:t>
            </a:r>
            <a:r>
              <a:rPr lang="en-US" sz="2000" b="1" dirty="0"/>
              <a:t>predict</a:t>
            </a:r>
            <a:r>
              <a:rPr lang="en-US" sz="2000" dirty="0"/>
              <a:t> other phenomenon or results.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Perform an </a:t>
            </a:r>
            <a:r>
              <a:rPr lang="en-US" sz="2000" b="1" dirty="0"/>
              <a:t>experiment</a:t>
            </a:r>
            <a:r>
              <a:rPr lang="en-US" sz="2000" dirty="0"/>
              <a:t> or experiments to ensure that results predicted based on hypothesis are achieved in the experiments.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345654"/>
            <a:ext cx="4382471" cy="54695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Travel Forecasting Research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7035" y="1988841"/>
            <a:ext cx="4050450" cy="41344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Collect and analyze travel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Develop model based on a hypothesis of travel behavior.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trike="sngStrike" dirty="0"/>
              <a:t>Let the MPOs worry about making predictions.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Publish forecasts, not just models.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strike="sngStrike" dirty="0"/>
              <a:t>Take the money and run!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Conduct systematic ex-post evaluations.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 bwMode="auto">
          <a:xfrm>
            <a:off x="251520" y="5859270"/>
            <a:ext cx="864096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accent2"/>
                </a:solidFill>
              </a:rPr>
              <a:t>While we are waiting to test our predictions, subject them to an agreed-upon evaluation rubric. </a:t>
            </a:r>
          </a:p>
        </p:txBody>
      </p:sp>
    </p:spTree>
    <p:extLst>
      <p:ext uri="{BB962C8B-B14F-4D97-AF65-F5344CB8AC3E}">
        <p14:creationId xmlns:p14="http://schemas.microsoft.com/office/powerpoint/2010/main" val="15303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715"/>
            <a:ext cx="9144000" cy="55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39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0" y="1808820"/>
            <a:ext cx="3771448" cy="3879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925" y="908720"/>
            <a:ext cx="5006250" cy="5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57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74" y="1853825"/>
            <a:ext cx="6215926" cy="4594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30" y="638690"/>
            <a:ext cx="8100900" cy="1146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25" y="1988840"/>
            <a:ext cx="3675427" cy="41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85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</p:spTree>
    <p:extLst>
      <p:ext uri="{BB962C8B-B14F-4D97-AF65-F5344CB8AC3E}">
        <p14:creationId xmlns:p14="http://schemas.microsoft.com/office/powerpoint/2010/main" val="3879446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83695"/>
            <a:ext cx="8489950" cy="540730"/>
          </a:xfrm>
        </p:spPr>
        <p:txBody>
          <a:bodyPr/>
          <a:lstStyle/>
          <a:p>
            <a:r>
              <a:rPr lang="en-GB" dirty="0"/>
              <a:t>Once in a while, we do look back…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9368" y="5902242"/>
            <a:ext cx="78935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 dirty="0">
                <a:solidFill>
                  <a:schemeClr val="bg2"/>
                </a:solidFill>
              </a:rPr>
              <a:t>Federal Transit Administration, Office of Planning and Environment, and </a:t>
            </a:r>
            <a:r>
              <a:rPr lang="en-GB" sz="1100" dirty="0" err="1">
                <a:solidFill>
                  <a:schemeClr val="bg2"/>
                </a:solidFill>
              </a:rPr>
              <a:t>Vanasse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Hangen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Brustlin</a:t>
            </a:r>
            <a:r>
              <a:rPr lang="en-GB" sz="1100" dirty="0">
                <a:solidFill>
                  <a:schemeClr val="bg2"/>
                </a:solidFill>
              </a:rPr>
              <a:t>, Inc. 2008. The Predicted and Actual Impacts of New Starts Projects -- 2007: Capital Cost and Ridership.</a:t>
            </a:r>
          </a:p>
          <a:p>
            <a:pPr>
              <a:spcAft>
                <a:spcPts val="600"/>
              </a:spcAft>
            </a:pPr>
            <a:r>
              <a:rPr lang="en-GB" sz="1100" dirty="0">
                <a:solidFill>
                  <a:schemeClr val="bg2"/>
                </a:solidFill>
              </a:rPr>
              <a:t>Bain, R. 2009. “Error and Optimism Bias in Toll Road Traffic Forecasts.” </a:t>
            </a:r>
            <a:r>
              <a:rPr lang="en-GB" sz="1100" i="1" dirty="0">
                <a:solidFill>
                  <a:schemeClr val="bg2"/>
                </a:solidFill>
              </a:rPr>
              <a:t>Transportation</a:t>
            </a:r>
            <a:r>
              <a:rPr lang="en-GB" sz="1100" dirty="0">
                <a:solidFill>
                  <a:schemeClr val="bg2"/>
                </a:solidFill>
              </a:rPr>
              <a:t> 36, no. 5: 469–82.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25</a:t>
            </a:fld>
            <a:endParaRPr lang="en-GB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34013" y="1769029"/>
            <a:ext cx="4212760" cy="7642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2000" b="1" kern="0" dirty="0">
                <a:solidFill>
                  <a:schemeClr val="accent2"/>
                </a:solidFill>
              </a:rPr>
              <a:t>US urban rail: </a:t>
            </a:r>
          </a:p>
          <a:p>
            <a:pPr marL="0" indent="0" algn="ctr">
              <a:buNone/>
            </a:pPr>
            <a:r>
              <a:rPr lang="en-GB" sz="2000" b="1" kern="0" dirty="0">
                <a:solidFill>
                  <a:schemeClr val="accent2"/>
                </a:solidFill>
              </a:rPr>
              <a:t>25% lower than forecast</a:t>
            </a:r>
          </a:p>
          <a:p>
            <a:pPr marL="0" indent="0" algn="ctr">
              <a:buNone/>
            </a:pPr>
            <a:r>
              <a:rPr lang="en-GB" sz="2400" b="1" kern="0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4124"/>
            <a:ext cx="4436985" cy="323514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06" y="2714134"/>
            <a:ext cx="4212760" cy="304619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695306" y="1769029"/>
            <a:ext cx="4212760" cy="7642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2000" b="1" kern="0" dirty="0">
                <a:solidFill>
                  <a:schemeClr val="accent2"/>
                </a:solidFill>
              </a:rPr>
              <a:t>Global toll roads: </a:t>
            </a:r>
          </a:p>
          <a:p>
            <a:pPr marL="0" indent="0" algn="ctr">
              <a:buNone/>
            </a:pPr>
            <a:r>
              <a:rPr lang="en-GB" sz="2000" b="1" kern="0" dirty="0">
                <a:solidFill>
                  <a:schemeClr val="accent2"/>
                </a:solidFill>
              </a:rPr>
              <a:t>23% lower than forecast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11760" y="2888940"/>
            <a:ext cx="0" cy="23402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72300" y="3113965"/>
            <a:ext cx="0" cy="22052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0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Models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200" y="5948805"/>
            <a:ext cx="843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2"/>
                </a:solidFill>
              </a:rPr>
              <a:t>N. </a:t>
            </a:r>
            <a:r>
              <a:rPr lang="en-US" sz="1100" dirty="0" err="1">
                <a:solidFill>
                  <a:schemeClr val="bg2"/>
                </a:solidFill>
              </a:rPr>
              <a:t>Ferdous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i="1" dirty="0">
                <a:solidFill>
                  <a:schemeClr val="bg2"/>
                </a:solidFill>
              </a:rPr>
              <a:t>et al.</a:t>
            </a:r>
            <a:r>
              <a:rPr lang="en-US" sz="1100" dirty="0">
                <a:solidFill>
                  <a:schemeClr val="bg2"/>
                </a:solidFill>
              </a:rPr>
              <a:t>, “Comparison of Four-Step Versus Tour-Based Models for Prediction of Travel Behavior Before and After Transportation System Changes,” </a:t>
            </a:r>
            <a:r>
              <a:rPr lang="en-US" sz="1100" i="1" dirty="0">
                <a:solidFill>
                  <a:schemeClr val="bg2"/>
                </a:solidFill>
              </a:rPr>
              <a:t>Transportation Research Record: Journal of the Transportation Research Board</a:t>
            </a:r>
            <a:r>
              <a:rPr lang="en-US" sz="1100" dirty="0">
                <a:solidFill>
                  <a:schemeClr val="bg2"/>
                </a:solidFill>
              </a:rPr>
              <a:t>, vol. 2303, no. 1, pp. 46–60, Dec. 2012.</a:t>
            </a:r>
          </a:p>
          <a:p>
            <a:endParaRPr lang="en-GB" sz="1100" b="1" dirty="0">
              <a:solidFill>
                <a:schemeClr val="bg2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545" y="1318700"/>
            <a:ext cx="805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effectLst/>
              </a:rPr>
              <a:t>Trip-Based vs Tour-Based Models in Columbus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572"/>
          <a:stretch/>
        </p:blipFill>
        <p:spPr>
          <a:xfrm>
            <a:off x="1342192" y="1787534"/>
            <a:ext cx="6324600" cy="4005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653" y="4485612"/>
            <a:ext cx="8055894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2000" b="1" dirty="0">
              <a:solidFill>
                <a:schemeClr val="accent2"/>
              </a:solidFill>
              <a:effectLst/>
            </a:endParaRPr>
          </a:p>
          <a:p>
            <a:pPr algn="ctr"/>
            <a:r>
              <a:rPr lang="en-GB" sz="2000" b="1" dirty="0">
                <a:solidFill>
                  <a:schemeClr val="accent2"/>
                </a:solidFill>
                <a:effectLst/>
              </a:rPr>
              <a:t>“Because of data limitations, however, changes in behaviour from before to after were not compared.”</a:t>
            </a:r>
          </a:p>
          <a:p>
            <a:pPr algn="ctr"/>
            <a:endParaRPr lang="en-GB" sz="2000" b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344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1538790"/>
            <a:ext cx="3645405" cy="46285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27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56965" y="1493785"/>
            <a:ext cx="4590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Galileo </a:t>
            </a:r>
            <a:r>
              <a:rPr lang="en-US" sz="2400" i="1" dirty="0"/>
              <a:t>Two New Sciences</a:t>
            </a:r>
          </a:p>
          <a:p>
            <a:endParaRPr lang="en-US" sz="2400" i="1" dirty="0"/>
          </a:p>
          <a:p>
            <a:r>
              <a:rPr lang="en-GB" sz="2400" dirty="0"/>
              <a:t>Even with a strong scientific process, additional community-level components are required to ensure the validity and credibility of science. These include: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 recording and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Reproducibility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External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5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 a model…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…an integrated activity-based model and dynamic traffic assignment model.  It accepts and integrates scraped social network communications data.  </a:t>
            </a:r>
          </a:p>
          <a:p>
            <a:pPr marL="0" indent="0">
              <a:buNone/>
            </a:pPr>
            <a:r>
              <a:rPr lang="en-GB" b="1" dirty="0"/>
              <a:t>Data recording and sharing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Reproducibility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External review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28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7905" y="3339084"/>
            <a:ext cx="8382245" cy="58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solidFill>
                  <a:schemeClr val="accent2"/>
                </a:solidFill>
                <a:sym typeface="Wingdings" panose="05000000000000000000" pitchFamily="2" charset="2"/>
              </a:rPr>
              <a:t> Is it left on the laptop of a student who left 2 years ago?</a:t>
            </a:r>
            <a:endParaRPr lang="en-GB" sz="2400" kern="0" dirty="0">
              <a:solidFill>
                <a:schemeClr val="accent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7905" y="4405965"/>
            <a:ext cx="8382245" cy="58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solidFill>
                  <a:schemeClr val="accent2"/>
                </a:solidFill>
                <a:sym typeface="Wingdings" panose="05000000000000000000" pitchFamily="2" charset="2"/>
              </a:rPr>
              <a:t> If you want to add one more variable, how hard is it?</a:t>
            </a:r>
            <a:endParaRPr lang="en-GB" sz="2400" kern="0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25067" y="5472846"/>
            <a:ext cx="8382245" cy="8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solidFill>
                  <a:schemeClr val="accent2"/>
                </a:solidFill>
                <a:sym typeface="Wingdings" panose="05000000000000000000" pitchFamily="2" charset="2"/>
              </a:rPr>
              <a:t> Did someone review the model itself, or a description of the model?</a:t>
            </a:r>
            <a:endParaRPr lang="en-GB" sz="24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1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Freedman Standard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910"/>
          <a:stretch/>
        </p:blipFill>
        <p:spPr>
          <a:xfrm>
            <a:off x="566555" y="1448780"/>
            <a:ext cx="7830870" cy="43331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29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31540" y="5994285"/>
            <a:ext cx="8865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Joel Freedman. “Generative Model of Urban Activities from Cellular Data: A </a:t>
            </a:r>
            <a:r>
              <a:rPr lang="en-GB" sz="1400" dirty="0" err="1">
                <a:solidFill>
                  <a:schemeClr val="bg2"/>
                </a:solidFill>
              </a:rPr>
              <a:t>Practioner’s</a:t>
            </a:r>
            <a:r>
              <a:rPr lang="en-GB" sz="1400" dirty="0">
                <a:solidFill>
                  <a:schemeClr val="bg2"/>
                </a:solidFill>
              </a:rPr>
              <a:t> Perspective.” presented at the Transportation Research Board Annual Meeting, Washington, D.C., January 10, 2017.</a:t>
            </a:r>
            <a:endParaRPr lang="en-GB" sz="1400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980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this right?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673804"/>
            <a:ext cx="8489950" cy="46634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Make predictions</a:t>
            </a:r>
          </a:p>
          <a:p>
            <a:pPr marL="914400" lvl="1" indent="-514350"/>
            <a:r>
              <a:rPr lang="en-US" dirty="0"/>
              <a:t>Ideally competing predictions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2: Test predictions</a:t>
            </a:r>
          </a:p>
          <a:p>
            <a:pPr lvl="1"/>
            <a:r>
              <a:rPr lang="en-US" dirty="0"/>
              <a:t>About the future: A Forecast Repository</a:t>
            </a:r>
          </a:p>
          <a:p>
            <a:pPr lvl="1"/>
            <a:r>
              <a:rPr lang="en-US" dirty="0"/>
              <a:t>About the past: Big Data for Ex-Post Evaluation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about stuff that hasn’t happened before? </a:t>
            </a:r>
          </a:p>
          <a:p>
            <a:pPr marL="914400" lvl="1" indent="-514350"/>
            <a:r>
              <a:rPr lang="en-US" dirty="0"/>
              <a:t>A rubric for evaluating forecasts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02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1: Make Predictions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1043735"/>
            <a:ext cx="6947816" cy="5724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500" y="6399330"/>
            <a:ext cx="990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2"/>
                </a:solidFill>
              </a:rPr>
              <a:t>Image from medium.com</a:t>
            </a:r>
            <a:endParaRPr lang="en-GB" sz="1100" b="1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040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Principle of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We build models to predict change.  We should evaluate them on their ability to do so.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If you want to know what the world looks like today, collect data…or look out the window!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Implication: Stress less about cross-sectional calibration.  Consider pivoting.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62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Principle of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79"/>
            <a:ext cx="8489950" cy="50855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We should make testable predictions of important outcomes.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means:  </a:t>
            </a:r>
          </a:p>
          <a:p>
            <a:pPr marL="514350" indent="-514350">
              <a:buAutoNum type="arabicPeriod"/>
            </a:pPr>
            <a:r>
              <a:rPr lang="en-US" dirty="0"/>
              <a:t>We should record them.</a:t>
            </a:r>
          </a:p>
          <a:p>
            <a:pPr marL="514350" indent="-514350">
              <a:buAutoNum type="arabicPeriod"/>
            </a:pPr>
            <a:r>
              <a:rPr lang="en-US" dirty="0"/>
              <a:t>We should collect the data needed to test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1510" y="5409220"/>
            <a:ext cx="88474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chemeClr val="accent2"/>
                </a:solidFill>
              </a:rPr>
              <a:t>im·por·tant</a:t>
            </a:r>
            <a:r>
              <a:rPr lang="fr-FR" sz="2800" b="1" dirty="0">
                <a:solidFill>
                  <a:schemeClr val="accent2"/>
                </a:solidFill>
              </a:rPr>
              <a:t>   </a:t>
            </a:r>
            <a:r>
              <a:rPr lang="fr-FR" sz="2800" b="1" i="1" dirty="0">
                <a:solidFill>
                  <a:schemeClr val="accent2"/>
                </a:solidFill>
              </a:rPr>
              <a:t>adjective</a:t>
            </a:r>
          </a:p>
          <a:p>
            <a:r>
              <a:rPr lang="fr-FR" sz="2800" b="1" dirty="0">
                <a:solidFill>
                  <a:schemeClr val="accent2"/>
                </a:solidFill>
              </a:rPr>
              <a:t>a </a:t>
            </a:r>
            <a:r>
              <a:rPr lang="fr-FR" sz="2800" b="1" dirty="0" err="1">
                <a:solidFill>
                  <a:schemeClr val="accent2"/>
                </a:solidFill>
              </a:rPr>
              <a:t>person</a:t>
            </a:r>
            <a:r>
              <a:rPr lang="fr-FR" sz="2800" b="1" dirty="0">
                <a:solidFill>
                  <a:schemeClr val="accent2"/>
                </a:solidFill>
              </a:rPr>
              <a:t> </a:t>
            </a:r>
            <a:r>
              <a:rPr lang="fr-FR" sz="2800" b="1" dirty="0" err="1">
                <a:solidFill>
                  <a:schemeClr val="accent2"/>
                </a:solidFill>
              </a:rPr>
              <a:t>who</a:t>
            </a:r>
            <a:r>
              <a:rPr lang="fr-FR" sz="2800" b="1" dirty="0">
                <a:solidFill>
                  <a:schemeClr val="accent2"/>
                </a:solidFill>
              </a:rPr>
              <a:t> </a:t>
            </a:r>
            <a:r>
              <a:rPr lang="fr-FR" sz="2800" b="1" dirty="0" err="1">
                <a:solidFill>
                  <a:schemeClr val="accent2"/>
                </a:solidFill>
              </a:rPr>
              <a:t>is</a:t>
            </a:r>
            <a:r>
              <a:rPr lang="fr-FR" sz="2800" b="1" dirty="0">
                <a:solidFill>
                  <a:schemeClr val="accent2"/>
                </a:solidFill>
              </a:rPr>
              <a:t> not a </a:t>
            </a:r>
            <a:r>
              <a:rPr lang="fr-FR" sz="2800" b="1" dirty="0" err="1">
                <a:solidFill>
                  <a:schemeClr val="accent2"/>
                </a:solidFill>
              </a:rPr>
              <a:t>travel</a:t>
            </a:r>
            <a:r>
              <a:rPr lang="fr-FR" sz="2800" b="1" dirty="0">
                <a:solidFill>
                  <a:schemeClr val="accent2"/>
                </a:solidFill>
              </a:rPr>
              <a:t> modeler cares about </a:t>
            </a:r>
            <a:r>
              <a:rPr lang="fr-FR" sz="2800" b="1" dirty="0" err="1">
                <a:solidFill>
                  <a:schemeClr val="accent2"/>
                </a:solidFill>
              </a:rPr>
              <a:t>it</a:t>
            </a:r>
            <a:endParaRPr lang="fr-FR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26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Principle of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25" y="1358769"/>
            <a:ext cx="8489950" cy="52655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To compare models, we need competing predictions.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experiment to test whether Model A is better than Model B means controlling for everything but the model.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Implication: We should build “interchangeable parts” models that can be deployed in multiple regions with moderate effort.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9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8700"/>
            <a:ext cx="9142223" cy="540730"/>
          </a:xfrm>
        </p:spPr>
        <p:txBody>
          <a:bodyPr/>
          <a:lstStyle/>
          <a:p>
            <a:r>
              <a:rPr lang="en-GB" dirty="0"/>
              <a:t>An example: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200" y="6115097"/>
            <a:ext cx="843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/>
                </a:solidFill>
              </a:rPr>
              <a:t>Erhardt, G.D</a:t>
            </a:r>
            <a:r>
              <a:rPr lang="en-GB" sz="1100" b="1" dirty="0">
                <a:solidFill>
                  <a:schemeClr val="bg2"/>
                </a:solidFill>
              </a:rPr>
              <a:t>.</a:t>
            </a:r>
            <a:r>
              <a:rPr lang="en-GB" sz="1100" dirty="0">
                <a:solidFill>
                  <a:schemeClr val="bg2"/>
                </a:solidFill>
              </a:rPr>
              <a:t>, E. Sall, L. Zorn, D. </a:t>
            </a:r>
            <a:r>
              <a:rPr lang="en-GB" sz="1100" dirty="0" err="1">
                <a:solidFill>
                  <a:schemeClr val="bg2"/>
                </a:solidFill>
              </a:rPr>
              <a:t>Tischler</a:t>
            </a:r>
            <a:r>
              <a:rPr lang="en-GB" sz="1100" dirty="0">
                <a:solidFill>
                  <a:schemeClr val="bg2"/>
                </a:solidFill>
              </a:rPr>
              <a:t>, R. </a:t>
            </a:r>
            <a:r>
              <a:rPr lang="en-GB" sz="1100" dirty="0" err="1">
                <a:solidFill>
                  <a:schemeClr val="bg2"/>
                </a:solidFill>
              </a:rPr>
              <a:t>Alsup</a:t>
            </a:r>
            <a:r>
              <a:rPr lang="en-GB" sz="1100" dirty="0">
                <a:solidFill>
                  <a:schemeClr val="bg2"/>
                </a:solidFill>
              </a:rPr>
              <a:t>, and N. Nassir. 2013. “Development and Application of a Dynamic Traffic Assignment Model for San Francisco.” In 41st European Transport Conference, September 30-October 2, 2013, Frankfurt, Germany. </a:t>
            </a:r>
            <a:endParaRPr lang="en-GB" sz="1100" b="1" dirty="0">
              <a:solidFill>
                <a:schemeClr val="bg2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545" y="1318700"/>
            <a:ext cx="805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>
                <a:solidFill>
                  <a:schemeClr val="accent2"/>
                </a:solidFill>
                <a:effectLst/>
              </a:rPr>
              <a:t>Modeled</a:t>
            </a:r>
            <a:r>
              <a:rPr lang="en-GB" sz="2000" b="1" dirty="0">
                <a:solidFill>
                  <a:schemeClr val="accent2"/>
                </a:solidFill>
                <a:effectLst/>
              </a:rPr>
              <a:t> traffic volume change for Mission St. bus rapid transit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8</a:t>
            </a:fld>
            <a:endParaRPr lang="en-GB" dirty="0"/>
          </a:p>
        </p:txBody>
      </p:sp>
      <p:pic>
        <p:nvPicPr>
          <p:cNvPr id="12" name="Picture 11" descr="BRT_Volume_Closeup_New2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38762" y="2227565"/>
            <a:ext cx="3909438" cy="3276600"/>
          </a:xfrm>
          <a:prstGeom prst="rect">
            <a:avLst/>
          </a:prstGeom>
        </p:spPr>
      </p:pic>
      <p:pic>
        <p:nvPicPr>
          <p:cNvPr id="16" name="Picture 15" descr="Flow_Comparison_BRT_DTA_3Hour2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953000" y="2223563"/>
            <a:ext cx="3810000" cy="328060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8600" y="5504165"/>
            <a:ext cx="42672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>
              <a:spcAft>
                <a:spcPts val="900"/>
              </a:spcAft>
              <a:buClr>
                <a:srgbClr val="BCCCA8"/>
              </a:buClr>
              <a:defRPr/>
            </a:pPr>
            <a:r>
              <a:rPr lang="en-US" sz="1000" b="1" kern="0" dirty="0"/>
              <a:t>	</a:t>
            </a:r>
            <a:r>
              <a:rPr lang="en-US" sz="1000" kern="0" dirty="0"/>
              <a:t>Map of Flow Change from Static BRT Test (Red links – flow loss of at least 250 vehicles, Blue links – flow gain of at least 250 vehicles)</a:t>
            </a:r>
            <a:endParaRPr lang="en-US" sz="1000" kern="0" dirty="0">
              <a:solidFill>
                <a:srgbClr val="3A443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3000" y="5504165"/>
            <a:ext cx="4191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spcAft>
                <a:spcPts val="900"/>
              </a:spcAft>
              <a:buClr>
                <a:srgbClr val="BCCCA8"/>
              </a:buClr>
              <a:defRPr/>
            </a:pPr>
            <a:r>
              <a:rPr lang="en-US" sz="1000" kern="0" dirty="0"/>
              <a:t>Map of Flow Change from DTA BRT Test (Red links – flow loss of at least 250 vehicles, Blue links – flow gain of at least 250 vehicles)</a:t>
            </a:r>
            <a:endParaRPr lang="en-US" sz="1000" kern="0" dirty="0">
              <a:solidFill>
                <a:srgbClr val="3A443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6565" y="1854231"/>
            <a:ext cx="306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Static Traffic Assignment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87035" y="1863406"/>
            <a:ext cx="32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Dynamic Traffic Assignment</a:t>
            </a:r>
          </a:p>
        </p:txBody>
      </p:sp>
    </p:spTree>
    <p:extLst>
      <p:ext uri="{BB962C8B-B14F-4D97-AF65-F5344CB8AC3E}">
        <p14:creationId xmlns:p14="http://schemas.microsoft.com/office/powerpoint/2010/main" val="56962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2: Test Predictions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998730"/>
            <a:ext cx="7174616" cy="585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008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16861</TotalTime>
  <Words>1752</Words>
  <Application>Microsoft Office PowerPoint</Application>
  <PresentationFormat>On-screen Show (4:3)</PresentationFormat>
  <Paragraphs>219</Paragraphs>
  <Slides>29</Slides>
  <Notes>7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Wingdings</vt:lpstr>
      <vt:lpstr>Wingdings 2</vt:lpstr>
      <vt:lpstr>Custom Design</vt:lpstr>
      <vt:lpstr>Subjecting travel forecasting to rigorous, scientific testing</vt:lpstr>
      <vt:lpstr>Be subject to rigorous, scientific testing…</vt:lpstr>
      <vt:lpstr>How do we get this right?</vt:lpstr>
      <vt:lpstr>PowerPoint Presentation</vt:lpstr>
      <vt:lpstr>1st Principle of Model Evaluation</vt:lpstr>
      <vt:lpstr>2nd Principle of Model Evaluation</vt:lpstr>
      <vt:lpstr>3rd Principle of Model Evaluation</vt:lpstr>
      <vt:lpstr>An example:</vt:lpstr>
      <vt:lpstr>PowerPoint Presentation</vt:lpstr>
      <vt:lpstr>Testing predictions about the future</vt:lpstr>
      <vt:lpstr>An example</vt:lpstr>
      <vt:lpstr>Testing predictions about the past</vt:lpstr>
      <vt:lpstr>The longer trend</vt:lpstr>
      <vt:lpstr>Increasingly, relevant and detailed data are being continuously collected, providing an opportunity to measure the changes that occur in the transport system.</vt:lpstr>
      <vt:lpstr>A rubric for evaluating travel forecasts</vt:lpstr>
      <vt:lpstr>PowerPoint Presentation</vt:lpstr>
      <vt:lpstr>The Claim-Evidence-Reasoning Rubric</vt:lpstr>
      <vt:lpstr>IMVAIN Source Reliability Checklist</vt:lpstr>
      <vt:lpstr>PERS Forecast Evaluation Rubric</vt:lpstr>
      <vt:lpstr>Be subject to rigorous, scientific testing…</vt:lpstr>
      <vt:lpstr>PowerPoint Presentation</vt:lpstr>
      <vt:lpstr>PowerPoint Presentation</vt:lpstr>
      <vt:lpstr>PowerPoint Presentation</vt:lpstr>
      <vt:lpstr>PowerPoint Presentation</vt:lpstr>
      <vt:lpstr>Once in a while, we do look back…</vt:lpstr>
      <vt:lpstr>Comparing Models</vt:lpstr>
      <vt:lpstr>Some history…</vt:lpstr>
      <vt:lpstr>Consider a model…</vt:lpstr>
      <vt:lpstr>The Freedman Standard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Erhardt, Greg</cp:lastModifiedBy>
  <cp:revision>3100</cp:revision>
  <cp:lastPrinted>2017-04-14T21:32:42Z</cp:lastPrinted>
  <dcterms:created xsi:type="dcterms:W3CDTF">2005-07-13T12:26:50Z</dcterms:created>
  <dcterms:modified xsi:type="dcterms:W3CDTF">2017-04-25T12:48:32Z</dcterms:modified>
</cp:coreProperties>
</file>