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49CD80-6ACA-4943-97DC-827BEB15AF69}">
  <a:tblStyle styleId="{2F49CD80-6ACA-4943-97DC-827BEB15A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ac33285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ac33285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c33285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c33285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c33285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c33285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ac33285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ac33285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ac332858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ac332858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ac33285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ac33285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c33285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ac33285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0f4a29c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b0f4a29c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35ca883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35ca883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e35ca883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e35ca883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a42b93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a42b93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b0f4a29c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b0f4a29c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37679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37679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b19d51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b19d51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e13be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e13be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b0f4a29c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b0f4a29c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b0f4a29c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b0f4a29c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b0f4a29c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b0f4a29c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UEOMsXnG-K0wo7uIZVfrvczIu6rk0w6V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172250" y="803250"/>
            <a:ext cx="6799500" cy="16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Advance Web </a:t>
            </a:r>
            <a:r>
              <a:rPr lang="en-GB" sz="3200"/>
              <a:t>Scraping and Search</a:t>
            </a:r>
            <a:r>
              <a:rPr lang="en-GB" sz="3200"/>
              <a:t> </a:t>
            </a:r>
            <a:endParaRPr sz="32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59650" y="3049875"/>
            <a:ext cx="62247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220" u="sng"/>
              <a:t>Group No 7:</a:t>
            </a:r>
            <a:endParaRPr sz="222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220"/>
              <a:t>Sajida Malik</a:t>
            </a:r>
            <a:endParaRPr sz="222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220"/>
              <a:t>Matthew Grafals</a:t>
            </a:r>
            <a:endParaRPr sz="222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82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725" y="3212513"/>
            <a:ext cx="2256650" cy="11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87900" y="173700"/>
            <a:ext cx="83682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Web Scraping: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/>
              <a:t>Minimizing Scraping Volume to Avoid Detection</a:t>
            </a:r>
            <a:endParaRPr sz="26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24" y="2277900"/>
            <a:ext cx="6766175" cy="27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452400" y="1318000"/>
            <a:ext cx="82392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❖"/>
            </a:pPr>
            <a:r>
              <a:rPr lang="en-GB" sz="900">
                <a:solidFill>
                  <a:schemeClr val="dk1"/>
                </a:solidFill>
              </a:rPr>
              <a:t>Selenium’s chrome webdriver “</a:t>
            </a:r>
            <a:r>
              <a:rPr i="1" lang="en-GB" sz="900">
                <a:solidFill>
                  <a:schemeClr val="dk1"/>
                </a:solidFill>
              </a:rPr>
              <a:t>Options()</a:t>
            </a:r>
            <a:r>
              <a:rPr lang="en-GB" sz="900">
                <a:solidFill>
                  <a:schemeClr val="dk1"/>
                </a:solidFill>
              </a:rPr>
              <a:t>” function is imported to connect to </a:t>
            </a:r>
            <a:r>
              <a:rPr lang="en-GB" sz="900" u="sng">
                <a:solidFill>
                  <a:schemeClr val="dk1"/>
                </a:solidFill>
              </a:rPr>
              <a:t>Google </a:t>
            </a:r>
            <a:r>
              <a:rPr lang="en-GB" sz="900" u="sng">
                <a:solidFill>
                  <a:schemeClr val="dk1"/>
                </a:solidFill>
              </a:rPr>
              <a:t>web browser.</a:t>
            </a:r>
            <a:endParaRPr sz="900" u="sng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❖"/>
            </a:pPr>
            <a:r>
              <a:rPr lang="en-GB" sz="900">
                <a:solidFill>
                  <a:schemeClr val="dk1"/>
                </a:solidFill>
              </a:rPr>
              <a:t>The “</a:t>
            </a:r>
            <a:r>
              <a:rPr i="1" lang="en-GB" sz="900">
                <a:solidFill>
                  <a:schemeClr val="dk1"/>
                </a:solidFill>
              </a:rPr>
              <a:t>headless</a:t>
            </a:r>
            <a:r>
              <a:rPr lang="en-GB" sz="900">
                <a:solidFill>
                  <a:schemeClr val="dk1"/>
                </a:solidFill>
              </a:rPr>
              <a:t>” parameter argument helps reduce the likelihood of being blocked when </a:t>
            </a:r>
            <a:r>
              <a:rPr lang="en-GB" sz="900" u="sng">
                <a:solidFill>
                  <a:schemeClr val="dk1"/>
                </a:solidFill>
              </a:rPr>
              <a:t>scraping</a:t>
            </a:r>
            <a:r>
              <a:rPr lang="en-GB" sz="900">
                <a:solidFill>
                  <a:schemeClr val="dk1"/>
                </a:solidFill>
              </a:rPr>
              <a:t> or </a:t>
            </a:r>
            <a:r>
              <a:rPr lang="en-GB" sz="900" u="sng">
                <a:solidFill>
                  <a:schemeClr val="dk1"/>
                </a:solidFill>
              </a:rPr>
              <a:t>automating</a:t>
            </a:r>
            <a:r>
              <a:rPr lang="en-GB" sz="900">
                <a:solidFill>
                  <a:schemeClr val="dk1"/>
                </a:solidFill>
              </a:rPr>
              <a:t> web tasks.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❖"/>
            </a:pPr>
            <a:r>
              <a:rPr lang="en-GB" sz="900">
                <a:solidFill>
                  <a:schemeClr val="dk1"/>
                </a:solidFill>
              </a:rPr>
              <a:t>The “</a:t>
            </a:r>
            <a:r>
              <a:rPr i="1" lang="en-GB" sz="900">
                <a:solidFill>
                  <a:schemeClr val="dk1"/>
                </a:solidFill>
              </a:rPr>
              <a:t>disable-gpu</a:t>
            </a:r>
            <a:r>
              <a:rPr lang="en-GB" sz="900">
                <a:solidFill>
                  <a:schemeClr val="dk1"/>
                </a:solidFill>
              </a:rPr>
              <a:t>” parameter argument </a:t>
            </a:r>
            <a:r>
              <a:rPr lang="en-GB" sz="900" u="sng">
                <a:solidFill>
                  <a:schemeClr val="dk1"/>
                </a:solidFill>
              </a:rPr>
              <a:t>reduces</a:t>
            </a:r>
            <a:r>
              <a:rPr lang="en-GB" sz="900">
                <a:solidFill>
                  <a:schemeClr val="dk1"/>
                </a:solidFill>
              </a:rPr>
              <a:t> compatibility issues and </a:t>
            </a:r>
            <a:r>
              <a:rPr lang="en-GB" sz="900" u="sng">
                <a:solidFill>
                  <a:schemeClr val="dk1"/>
                </a:solidFill>
              </a:rPr>
              <a:t>improves</a:t>
            </a:r>
            <a:r>
              <a:rPr lang="en-GB" sz="900">
                <a:solidFill>
                  <a:schemeClr val="dk1"/>
                </a:solidFill>
              </a:rPr>
              <a:t> stability.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❖"/>
            </a:pPr>
            <a:r>
              <a:rPr lang="en-GB" sz="900">
                <a:solidFill>
                  <a:schemeClr val="dk1"/>
                </a:solidFill>
              </a:rPr>
              <a:t>The “</a:t>
            </a:r>
            <a:r>
              <a:rPr i="1" lang="en-GB" sz="900">
                <a:solidFill>
                  <a:schemeClr val="dk1"/>
                </a:solidFill>
              </a:rPr>
              <a:t>time.sleep(2)</a:t>
            </a:r>
            <a:r>
              <a:rPr lang="en-GB" sz="900">
                <a:solidFill>
                  <a:schemeClr val="dk1"/>
                </a:solidFill>
              </a:rPr>
              <a:t>” function allows us to </a:t>
            </a:r>
            <a:r>
              <a:rPr lang="en-GB" sz="900" u="sng">
                <a:solidFill>
                  <a:schemeClr val="dk1"/>
                </a:solidFill>
              </a:rPr>
              <a:t>delay requests</a:t>
            </a:r>
            <a:r>
              <a:rPr lang="en-GB" sz="900">
                <a:solidFill>
                  <a:schemeClr val="dk1"/>
                </a:solidFill>
              </a:rPr>
              <a:t> to simulate human behavior.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Eliminating Duplicates and Advertisements: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575" y="1754775"/>
            <a:ext cx="5273526" cy="261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37200" y="1436025"/>
            <a:ext cx="29241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❖"/>
            </a:pPr>
            <a:r>
              <a:rPr b="1"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Initializes a headless Chrome WebDriver:</a:t>
            </a: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Sets up and runs a headless Chrome browser for automated browsing.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❖"/>
            </a:pPr>
            <a:r>
              <a:rPr b="1"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Performs a Google search:</a:t>
            </a: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Constructs a Google search URL with the provided query and retrieves the search results page.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❖"/>
            </a:pPr>
            <a:r>
              <a:rPr b="1"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Extracts and returns search results:</a:t>
            </a: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Parses the page source with BeautifulSoup to extract and return URLs of search results.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Query Table </a:t>
            </a:r>
            <a:r>
              <a:rPr lang="en-GB"/>
              <a:t>Results:</a:t>
            </a:r>
            <a:endParaRPr/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917300" y="15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{2F49CD80-6ACA-4943-97DC-827BEB15AF69}</a:tableStyleId>
              </a:tblPr>
              <a:tblGrid>
                <a:gridCol w="1908700"/>
                <a:gridCol w="1908700"/>
                <a:gridCol w="1908700"/>
                <a:gridCol w="1908700"/>
              </a:tblGrid>
              <a:tr h="40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QueryID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Original Query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Cleaned Query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Timestamp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6082"/>
                    </a:solidFill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5/8/2024 18:49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5/8/2024 18:57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7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Childhood cancer treatment best hospitals USA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5/8/2024 19:09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2632825" y="1041475"/>
            <a:ext cx="3499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 Que</a:t>
            </a: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URLs Table Results: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6075"/>
            <a:ext cx="3777676" cy="28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5575" y="1496075"/>
            <a:ext cx="4597050" cy="28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62450" y="395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Term Frequency Table Results: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25" y="1320000"/>
            <a:ext cx="4001527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Sorted Total Frequency Counts: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25" y="1589275"/>
            <a:ext cx="5036499" cy="25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725" y="1144125"/>
            <a:ext cx="1960781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Engine: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8753668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75" y="152400"/>
            <a:ext cx="435951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Scraping Demonstration:</a:t>
            </a:r>
            <a:endParaRPr/>
          </a:p>
        </p:txBody>
      </p:sp>
      <p:pic>
        <p:nvPicPr>
          <p:cNvPr id="192" name="Google Shape;192;p30" title="Untitled video -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038" y="1364950"/>
            <a:ext cx="4685926" cy="35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387900" y="2417625"/>
            <a:ext cx="16155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Video demonstration is saved on Google Drive.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not playable, </a:t>
            </a: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ctrl</a:t>
            </a: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left click to follow link.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87900" y="1096800"/>
            <a:ext cx="83682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616"/>
              <a:t>Thank You! </a:t>
            </a:r>
            <a:endParaRPr sz="4616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/>
              <a:t>Group 7: Matthew Grafals &amp; Sajida Malik</a:t>
            </a:r>
            <a:endParaRPr sz="3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199" name="Google Shape;199;p31" title="Dancing Cute Duck 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588" y="2371200"/>
            <a:ext cx="1838824" cy="1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343425"/>
            <a:ext cx="83682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Project Goals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Methodology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Results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Search Engine 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Demo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Goals: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294100"/>
            <a:ext cx="83682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 a robust data ingestion engine capable of advanced web scraping techniques.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 Refine search queries to enhance the relevance of search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Implement sophisticated data extraction methods to capture and process this data effectively.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Create a structured database to store and manage web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Deploying a user-friendly web browser interface.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Interface allows users to input their search queries.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Sorts and displays results based on data relevance and frequency.</a:t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228225"/>
            <a:ext cx="83682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Methodology:</a:t>
            </a:r>
            <a:endParaRPr/>
          </a:p>
        </p:txBody>
      </p:sp>
      <p:cxnSp>
        <p:nvCxnSpPr>
          <p:cNvPr id="83" name="Google Shape;83;p16"/>
          <p:cNvCxnSpPr>
            <a:stCxn id="84" idx="3"/>
          </p:cNvCxnSpPr>
          <p:nvPr/>
        </p:nvCxnSpPr>
        <p:spPr>
          <a:xfrm flipH="1" rot="10800000">
            <a:off x="1705250" y="2095000"/>
            <a:ext cx="868800" cy="11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2591475" y="1496050"/>
            <a:ext cx="1350600" cy="12096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Web Scraping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83950" y="1496050"/>
            <a:ext cx="1221300" cy="1550100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Database “My Custom Bot” Creation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>
            <a:stCxn id="85" idx="3"/>
          </p:cNvCxnSpPr>
          <p:nvPr/>
        </p:nvCxnSpPr>
        <p:spPr>
          <a:xfrm flipH="1" rot="10800000">
            <a:off x="3942075" y="2083150"/>
            <a:ext cx="1103700" cy="17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800875" y="3269300"/>
            <a:ext cx="1667700" cy="493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Minimizing Scraping Volume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3090600" y="2664550"/>
            <a:ext cx="1115700" cy="593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 flipH="1">
            <a:off x="2086400" y="2664550"/>
            <a:ext cx="1062900" cy="598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3090600" y="3269200"/>
            <a:ext cx="1667700" cy="493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Removing Duplicates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975350" y="1613500"/>
            <a:ext cx="1350600" cy="1045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Store and Display the Cleaned URLs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6"/>
          <p:cNvCxnSpPr>
            <a:stCxn id="92" idx="3"/>
          </p:cNvCxnSpPr>
          <p:nvPr/>
        </p:nvCxnSpPr>
        <p:spPr>
          <a:xfrm flipH="1" rot="10800000">
            <a:off x="6325950" y="2118400"/>
            <a:ext cx="921900" cy="177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6"/>
          <p:cNvSpPr/>
          <p:nvPr/>
        </p:nvSpPr>
        <p:spPr>
          <a:xfrm>
            <a:off x="7259625" y="1707425"/>
            <a:ext cx="1450200" cy="915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Store and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the Frequencies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309425" y="3269300"/>
            <a:ext cx="1350600" cy="9981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 Search Engine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>
            <a:stCxn id="94" idx="2"/>
            <a:endCxn id="95" idx="0"/>
          </p:cNvCxnSpPr>
          <p:nvPr/>
        </p:nvCxnSpPr>
        <p:spPr>
          <a:xfrm>
            <a:off x="7984725" y="2623325"/>
            <a:ext cx="0" cy="6459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Database: </a:t>
            </a:r>
            <a:r>
              <a:rPr lang="en-GB"/>
              <a:t>My Custom Bot 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50" y="1489825"/>
            <a:ext cx="6476150" cy="32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Engine Architecture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75" y="298275"/>
            <a:ext cx="10335949" cy="57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Libraries Used</a:t>
            </a:r>
            <a:r>
              <a:rPr lang="en-GB"/>
              <a:t>: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20200" y="15349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Selenium</a:t>
            </a:r>
            <a:r>
              <a:rPr lang="en-GB"/>
              <a:t> - allows connection to chrome web browser, reduce resource usage, &amp; speed up execution.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Beautiful Soup</a:t>
            </a:r>
            <a:r>
              <a:rPr lang="en-GB"/>
              <a:t> - used to pull raw html content from search engine webpage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Nltk</a:t>
            </a:r>
            <a:r>
              <a:rPr lang="en-GB"/>
              <a:t> - used to import &amp; remove stop words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Re</a:t>
            </a:r>
            <a:r>
              <a:rPr lang="en-GB"/>
              <a:t> - used to remove punctuation marks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Pyodbc</a:t>
            </a:r>
            <a:r>
              <a:rPr lang="en-GB"/>
              <a:t> - used to connect python file to SQL server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u="sng"/>
              <a:t>Flask</a:t>
            </a:r>
            <a:r>
              <a:rPr lang="en-GB"/>
              <a:t> - used to create web framework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Engines: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13" y="1507825"/>
            <a:ext cx="1217264" cy="68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42" y="1507825"/>
            <a:ext cx="1113835" cy="7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25" y="3245727"/>
            <a:ext cx="1046675" cy="81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8325" y="3203502"/>
            <a:ext cx="1217250" cy="96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5870925" y="3306113"/>
            <a:ext cx="1511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Yahoo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758100" y="3306125"/>
            <a:ext cx="1941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Duckduckgo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920550" y="1507825"/>
            <a:ext cx="1217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870925" y="1507825"/>
            <a:ext cx="1217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Removal of Stopwords: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75" y="2380826"/>
            <a:ext cx="7896049" cy="22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629550" y="1333325"/>
            <a:ext cx="78849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❖"/>
            </a:pPr>
            <a:r>
              <a:rPr lang="en-GB" sz="900">
                <a:solidFill>
                  <a:srgbClr val="FFFFFF"/>
                </a:solidFill>
              </a:rPr>
              <a:t>List of </a:t>
            </a:r>
            <a:r>
              <a:rPr lang="en-GB" sz="900" u="sng">
                <a:solidFill>
                  <a:srgbClr val="FFFFFF"/>
                </a:solidFill>
              </a:rPr>
              <a:t>stopwords</a:t>
            </a:r>
            <a:r>
              <a:rPr lang="en-GB" sz="900">
                <a:solidFill>
                  <a:srgbClr val="FFFFFF"/>
                </a:solidFill>
              </a:rPr>
              <a:t> is downloaded by the imported function “</a:t>
            </a:r>
            <a:r>
              <a:rPr i="1" lang="en-GB" sz="900">
                <a:solidFill>
                  <a:srgbClr val="FFFFFF"/>
                </a:solidFill>
              </a:rPr>
              <a:t>nltk</a:t>
            </a:r>
            <a:r>
              <a:rPr lang="en-GB" sz="900">
                <a:solidFill>
                  <a:srgbClr val="FFFFFF"/>
                </a:solidFill>
              </a:rPr>
              <a:t>”.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❖"/>
            </a:pPr>
            <a:r>
              <a:rPr lang="en-GB" sz="900">
                <a:solidFill>
                  <a:srgbClr val="FFFFFF"/>
                </a:solidFill>
              </a:rPr>
              <a:t>In “</a:t>
            </a:r>
            <a:r>
              <a:rPr i="1" lang="en-GB" sz="900">
                <a:solidFill>
                  <a:srgbClr val="FFFFFF"/>
                </a:solidFill>
              </a:rPr>
              <a:t>remove_stop_words</a:t>
            </a:r>
            <a:r>
              <a:rPr lang="en-GB" sz="900">
                <a:solidFill>
                  <a:srgbClr val="FFFFFF"/>
                </a:solidFill>
              </a:rPr>
              <a:t>” function, search terms in our query are </a:t>
            </a:r>
            <a:r>
              <a:rPr lang="en-GB" sz="900" u="sng">
                <a:solidFill>
                  <a:srgbClr val="FFFFFF"/>
                </a:solidFill>
              </a:rPr>
              <a:t>tokenized</a:t>
            </a:r>
            <a:r>
              <a:rPr lang="en-GB" sz="900">
                <a:solidFill>
                  <a:srgbClr val="FFFFFF"/>
                </a:solidFill>
              </a:rPr>
              <a:t> to verify if they exist in the list of stopwords and rejoined into a string.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❖"/>
            </a:pPr>
            <a:r>
              <a:rPr lang="en-GB" sz="900">
                <a:solidFill>
                  <a:srgbClr val="FFFFFF"/>
                </a:solidFill>
              </a:rPr>
              <a:t>The “</a:t>
            </a:r>
            <a:r>
              <a:rPr i="1" lang="en-GB" sz="900">
                <a:solidFill>
                  <a:srgbClr val="FFFFFF"/>
                </a:solidFill>
              </a:rPr>
              <a:t>clean_search_query</a:t>
            </a:r>
            <a:r>
              <a:rPr lang="en-GB" sz="900">
                <a:solidFill>
                  <a:srgbClr val="FFFFFF"/>
                </a:solidFill>
              </a:rPr>
              <a:t>” function utilizes the imported “</a:t>
            </a:r>
            <a:r>
              <a:rPr i="1" lang="en-GB" sz="900">
                <a:solidFill>
                  <a:srgbClr val="FFFFFF"/>
                </a:solidFill>
              </a:rPr>
              <a:t>re</a:t>
            </a:r>
            <a:r>
              <a:rPr lang="en-GB" sz="900">
                <a:solidFill>
                  <a:srgbClr val="FFFFFF"/>
                </a:solidFill>
              </a:rPr>
              <a:t>” function to remove any punctuation marks in our query string.</a:t>
            </a:r>
            <a:endParaRPr sz="900">
              <a:solidFill>
                <a:srgbClr val="FFFFFF"/>
              </a:solidFill>
            </a:endParaRPr>
          </a:p>
          <a:p>
            <a:pPr indent="-2857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Char char="❖"/>
            </a:pPr>
            <a:r>
              <a:rPr lang="en-GB" sz="900">
                <a:solidFill>
                  <a:srgbClr val="FFFFFF"/>
                </a:solidFill>
              </a:rPr>
              <a:t>After both steps, we are left with a cleaned query search.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